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5" autoAdjust="0"/>
    <p:restoredTop sz="94176" autoAdjust="0"/>
  </p:normalViewPr>
  <p:slideViewPr>
    <p:cSldViewPr>
      <p:cViewPr>
        <p:scale>
          <a:sx n="100" d="100"/>
          <a:sy n="100" d="100"/>
        </p:scale>
        <p:origin x="-1086" y="-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922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976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37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00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736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1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84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54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966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1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93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252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882053"/>
              </p:ext>
            </p:extLst>
          </p:nvPr>
        </p:nvGraphicFramePr>
        <p:xfrm>
          <a:off x="308517" y="1926934"/>
          <a:ext cx="6360843" cy="5745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87"/>
                <a:gridCol w="152638"/>
                <a:gridCol w="351418"/>
                <a:gridCol w="910400"/>
                <a:gridCol w="910400"/>
                <a:gridCol w="910400"/>
                <a:gridCol w="910400"/>
                <a:gridCol w="910400"/>
                <a:gridCol w="910400"/>
              </a:tblGrid>
              <a:tr h="288032">
                <a:tc rowSpan="2" gridSpan="3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一年級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二年級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三年級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 gridSpan="3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5496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化學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音樂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資訊科技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健康與護理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全民國防教育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地理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美術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健康與護理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全民國防教育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公民與社會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物理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7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生涯規劃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生物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506">
                <a:tc grid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家政概論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色彩概論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家政概論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dirty="0" smtClean="0">
                          <a:latin typeface="標楷體" pitchFamily="65" charset="-120"/>
                          <a:ea typeface="標楷體" pitchFamily="65" charset="-120"/>
                        </a:rPr>
                        <a:t>家政行職業衛生與安全</a:t>
                      </a:r>
                      <a:r>
                        <a:rPr lang="en-US" altLang="zh-TW" sz="5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家庭教育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家庭教育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行銷</a:t>
                      </a: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與服務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家政行業美學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家政職業倫理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行銷與服務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2210">
                <a:tc rowSpan="2"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多媒材創作實務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多媒材創作實務</a:t>
                      </a:r>
                      <a:r>
                        <a:rPr lang="en-US" altLang="zh-TW" sz="7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7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飾品設計與實務</a:t>
                      </a:r>
                      <a:r>
                        <a:rPr lang="en-US" altLang="zh-TW" sz="7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  <a:endParaRPr lang="zh-TW" altLang="en-US" sz="7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飾品設計與實務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7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146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生活應用技能領域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嬰幼兒發展與照護實務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嬰幼兒發展與照護實務</a:t>
                      </a:r>
                      <a:r>
                        <a:rPr lang="en-US" altLang="zh-TW" sz="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膳食與營養實務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幼兒教保活動設計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膳食與營養實務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幼兒教保活動設計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7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家庭生活管理實務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家庭生活管理實務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應用數學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英語會話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應用數學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英語會話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62792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7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性別平等教育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國防通識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國防通識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標楷體" pitchFamily="65" charset="-120"/>
                          <a:ea typeface="標楷體" pitchFamily="65" charset="-120"/>
                        </a:rPr>
                        <a:t>國防通識</a:t>
                      </a:r>
                      <a:r>
                        <a:rPr lang="en-US" altLang="zh-TW" sz="5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5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標楷體" pitchFamily="65" charset="-120"/>
                          <a:ea typeface="標楷體" pitchFamily="65" charset="-120"/>
                        </a:rPr>
                        <a:t>人際關係與溝通</a:t>
                      </a:r>
                      <a:r>
                        <a:rPr lang="en-US" altLang="zh-TW" sz="5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阿美語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泰雅語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國防通識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(1)</a:t>
                      </a:r>
                      <a:endParaRPr lang="zh-TW" altLang="en-US" sz="500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阿美語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泰雅語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幼兒教保概論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幼兒教保概論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特殊幼兒保育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幼兒教保行政</a:t>
                      </a:r>
                      <a:r>
                        <a:rPr lang="en-US" altLang="zh-TW" sz="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幼兒教保環境規劃</a:t>
                      </a:r>
                      <a:r>
                        <a:rPr lang="en-US" altLang="zh-TW" sz="600" kern="120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  <a:endParaRPr lang="en-US" altLang="zh-TW" sz="600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2752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器樂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教學媒體設計與應用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教學媒體設計與應用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專題實作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教保實務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專題實作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教保實務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3712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幼兒遊戲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幼兒餐點設計與製作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幼兒戲劇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氣球造型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幼兒韻律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育嬰實習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繪本導讀與創作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23888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多元選修</a:t>
                      </a:r>
                      <a:endParaRPr lang="zh-TW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同科跨班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4148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7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7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同群</a:t>
                      </a:r>
                      <a:endParaRPr kumimoji="0" lang="en-US" altLang="zh-TW" sz="7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7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跨科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創意玩手作</a:t>
                      </a:r>
                      <a:r>
                        <a:rPr lang="en-US" altLang="zh-TW" sz="6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服裝造型</a:t>
                      </a:r>
                      <a:r>
                        <a:rPr lang="en-US" altLang="zh-TW" sz="6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髮型設計</a:t>
                      </a:r>
                      <a:r>
                        <a:rPr lang="en-US" altLang="zh-TW" sz="6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手作藝術</a:t>
                      </a:r>
                      <a:r>
                        <a:rPr lang="en-US" altLang="zh-TW" sz="6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娃娃服縫紉</a:t>
                      </a:r>
                      <a:r>
                        <a:rPr lang="en-US" altLang="zh-TW" sz="6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基礎編梳</a:t>
                      </a:r>
                      <a:r>
                        <a:rPr lang="en-US" altLang="zh-TW" sz="6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600" dirty="0" smtClean="0">
                        <a:solidFill>
                          <a:schemeClr val="tx2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手作藝術</a:t>
                      </a:r>
                      <a:r>
                        <a:rPr lang="en-US" altLang="zh-TW" sz="7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娃娃服縫紉</a:t>
                      </a:r>
                      <a:r>
                        <a:rPr lang="en-US" altLang="zh-TW" sz="7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基礎編梳</a:t>
                      </a:r>
                      <a:r>
                        <a:rPr lang="en-US" altLang="zh-TW" sz="7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700" dirty="0" smtClean="0">
                        <a:solidFill>
                          <a:schemeClr val="tx2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en-US" altLang="zh-TW" sz="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638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5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同校跨群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彈性學習時間</a:t>
                      </a:r>
                      <a:endParaRPr lang="zh-TW" altLang="zh-TW" sz="6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團體活動時間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剪去對角線角落矩形 3"/>
          <p:cNvSpPr/>
          <p:nvPr/>
        </p:nvSpPr>
        <p:spPr>
          <a:xfrm>
            <a:off x="260648" y="107504"/>
            <a:ext cx="6408712" cy="36004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新北市莊敬高職  </a:t>
            </a:r>
            <a:r>
              <a:rPr lang="zh-TW" altLang="en-US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幼兒保育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科  課程地圖 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113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學年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度新生適用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0361"/>
            <a:ext cx="6389882" cy="864096"/>
          </a:xfrm>
          <a:prstGeom prst="rect">
            <a:avLst/>
          </a:prstGeom>
        </p:spPr>
      </p:pic>
      <p:cxnSp>
        <p:nvCxnSpPr>
          <p:cNvPr id="27" name="直線接點 26"/>
          <p:cNvCxnSpPr/>
          <p:nvPr/>
        </p:nvCxnSpPr>
        <p:spPr>
          <a:xfrm>
            <a:off x="304298" y="1914495"/>
            <a:ext cx="892454" cy="56927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323558" y="212372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課程</a:t>
            </a:r>
            <a:endParaRPr lang="en-US" altLang="zh-TW" sz="1000" b="1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類別</a:t>
            </a:r>
            <a:endParaRPr lang="zh-TW" altLang="en-US" sz="10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755606" y="190770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授課</a:t>
            </a:r>
            <a:endParaRPr lang="en-US" altLang="zh-TW" sz="1000" b="1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年級</a:t>
            </a:r>
            <a:endParaRPr lang="zh-TW" altLang="en-US" sz="10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0273" y="7668344"/>
            <a:ext cx="6579028" cy="750919"/>
            <a:chOff x="60273" y="7263172"/>
            <a:chExt cx="6579028" cy="750919"/>
          </a:xfrm>
        </p:grpSpPr>
        <p:sp>
          <p:nvSpPr>
            <p:cNvPr id="2" name="圓角化同側角落矩形 1"/>
            <p:cNvSpPr/>
            <p:nvPr/>
          </p:nvSpPr>
          <p:spPr>
            <a:xfrm>
              <a:off x="340258" y="7423930"/>
              <a:ext cx="6299043" cy="590161"/>
            </a:xfrm>
            <a:prstGeom prst="round2Same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535" y="7263172"/>
              <a:ext cx="186089" cy="28803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73" y="7416687"/>
              <a:ext cx="1417118" cy="492910"/>
            </a:xfrm>
            <a:prstGeom prst="rect">
              <a:avLst/>
            </a:prstGeom>
          </p:spPr>
        </p:pic>
      </p:grpSp>
      <p:sp>
        <p:nvSpPr>
          <p:cNvPr id="32" name="文字方塊 31"/>
          <p:cNvSpPr txBox="1"/>
          <p:nvPr/>
        </p:nvSpPr>
        <p:spPr>
          <a:xfrm>
            <a:off x="1556792" y="7884368"/>
            <a:ext cx="9018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 smtClean="0"/>
              <a:t>.</a:t>
            </a:r>
            <a:r>
              <a:rPr lang="zh-TW" altLang="en-US" sz="900"/>
              <a:t>具備嬰幼兒照護與保育的基礎能力</a:t>
            </a:r>
            <a:endParaRPr lang="zh-TW" altLang="en-US" sz="900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441215" y="7880593"/>
            <a:ext cx="8437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二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具備嬰幼兒教學與保育的能力</a:t>
            </a:r>
            <a:endParaRPr lang="en-US" altLang="zh-TW" sz="900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3263363" y="7884368"/>
            <a:ext cx="10045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三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具備幼兒教保活動設計的能力</a:t>
            </a:r>
            <a:endParaRPr lang="en-US" altLang="zh-TW" sz="900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4271475" y="7880593"/>
            <a:ext cx="8424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四</a:t>
            </a:r>
            <a:r>
              <a:rPr lang="en-US" altLang="zh-TW" sz="900" dirty="0" smtClean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具備幼兒教具製作的能力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5063563" y="7886109"/>
            <a:ext cx="1533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五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具備勞動權益、職業道德、工作習慣、價值觀、敬業樂群、樂觀進取及專業精進的能力</a:t>
            </a:r>
            <a:endParaRPr lang="en-US" altLang="zh-TW" sz="9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112166" y="8244408"/>
            <a:ext cx="6527135" cy="755577"/>
            <a:chOff x="112166" y="8014091"/>
            <a:chExt cx="6527135" cy="755577"/>
          </a:xfrm>
        </p:grpSpPr>
        <p:sp>
          <p:nvSpPr>
            <p:cNvPr id="8" name="圓角矩形 7"/>
            <p:cNvSpPr/>
            <p:nvPr/>
          </p:nvSpPr>
          <p:spPr>
            <a:xfrm>
              <a:off x="340258" y="8251414"/>
              <a:ext cx="6299043" cy="51825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6055" y="8014091"/>
              <a:ext cx="167012" cy="353002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166" y="8285691"/>
              <a:ext cx="1387204" cy="449699"/>
            </a:xfrm>
            <a:prstGeom prst="rect">
              <a:avLst/>
            </a:prstGeom>
          </p:spPr>
        </p:pic>
      </p:grpSp>
      <p:sp>
        <p:nvSpPr>
          <p:cNvPr id="38" name="文字方塊 37"/>
          <p:cNvSpPr txBox="1"/>
          <p:nvPr/>
        </p:nvSpPr>
        <p:spPr>
          <a:xfrm>
            <a:off x="1556792" y="8523148"/>
            <a:ext cx="77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幼兒</a:t>
            </a:r>
            <a:r>
              <a:rPr lang="zh-TW" altLang="en-US" sz="900" dirty="0"/>
              <a:t>保育</a:t>
            </a:r>
            <a:r>
              <a:rPr lang="zh-TW" altLang="en-US" sz="900" dirty="0" smtClean="0"/>
              <a:t>人員</a:t>
            </a:r>
            <a:endParaRPr lang="en-US" altLang="zh-TW" sz="900" dirty="0" smtClean="0"/>
          </a:p>
        </p:txBody>
      </p:sp>
      <p:sp>
        <p:nvSpPr>
          <p:cNvPr id="39" name="文字方塊 38"/>
          <p:cNvSpPr txBox="1"/>
          <p:nvPr/>
        </p:nvSpPr>
        <p:spPr>
          <a:xfrm>
            <a:off x="2420888" y="85324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二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托</a:t>
            </a:r>
            <a:r>
              <a:rPr lang="zh-TW" altLang="en-US" sz="900" dirty="0"/>
              <a:t>嬰</a:t>
            </a:r>
            <a:r>
              <a:rPr lang="zh-TW" altLang="en-US" sz="900" dirty="0" smtClean="0"/>
              <a:t>保</a:t>
            </a:r>
            <a:r>
              <a:rPr lang="zh-TW" altLang="en-US" sz="900" dirty="0"/>
              <a:t>育</a:t>
            </a:r>
            <a:r>
              <a:rPr lang="zh-TW" altLang="en-US" sz="900" dirty="0" smtClean="0"/>
              <a:t>人員</a:t>
            </a:r>
            <a:endParaRPr lang="en-US" altLang="zh-TW" sz="900" dirty="0" smtClean="0"/>
          </a:p>
        </p:txBody>
      </p:sp>
      <p:sp>
        <p:nvSpPr>
          <p:cNvPr id="40" name="文字方塊 39"/>
          <p:cNvSpPr txBox="1"/>
          <p:nvPr/>
        </p:nvSpPr>
        <p:spPr>
          <a:xfrm>
            <a:off x="3284984" y="85324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三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兒</a:t>
            </a:r>
            <a:r>
              <a:rPr lang="zh-TW" altLang="en-US" sz="900" dirty="0"/>
              <a:t>童文康</a:t>
            </a:r>
            <a:r>
              <a:rPr lang="zh-TW" altLang="en-US" sz="900" dirty="0" smtClean="0"/>
              <a:t>工作者</a:t>
            </a:r>
            <a:endParaRPr lang="en-US" altLang="zh-TW" sz="900" dirty="0" smtClean="0"/>
          </a:p>
        </p:txBody>
      </p:sp>
      <p:sp>
        <p:nvSpPr>
          <p:cNvPr id="41" name="文字方塊 40"/>
          <p:cNvSpPr txBox="1"/>
          <p:nvPr/>
        </p:nvSpPr>
        <p:spPr>
          <a:xfrm>
            <a:off x="4174273" y="8532440"/>
            <a:ext cx="838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四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 兒童用品行銷人員</a:t>
            </a:r>
            <a:endParaRPr lang="en-US" altLang="zh-TW" sz="900" dirty="0" smtClean="0"/>
          </a:p>
        </p:txBody>
      </p:sp>
      <p:sp>
        <p:nvSpPr>
          <p:cNvPr id="42" name="文字方塊 41"/>
          <p:cNvSpPr txBox="1"/>
          <p:nvPr/>
        </p:nvSpPr>
        <p:spPr>
          <a:xfrm>
            <a:off x="5085184" y="85324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五</a:t>
            </a:r>
            <a:r>
              <a:rPr lang="en-US" altLang="zh-TW" sz="900" dirty="0" smtClean="0">
                <a:solidFill>
                  <a:srgbClr val="FF0000"/>
                </a:solidFill>
              </a:rPr>
              <a:t>.</a:t>
            </a:r>
            <a:r>
              <a:rPr lang="zh-TW" altLang="en-US" sz="900" dirty="0" smtClean="0">
                <a:solidFill>
                  <a:srgbClr val="FF0000"/>
                </a:solidFill>
              </a:rPr>
              <a:t>玩具設計</a:t>
            </a:r>
            <a:r>
              <a:rPr lang="zh-TW" altLang="en-US" sz="900" dirty="0">
                <a:solidFill>
                  <a:srgbClr val="FF0000"/>
                </a:solidFill>
              </a:rPr>
              <a:t>人員</a:t>
            </a:r>
            <a:endParaRPr lang="en-US" altLang="zh-TW" sz="900" dirty="0" smtClean="0">
              <a:solidFill>
                <a:srgbClr val="FF0000"/>
              </a:solidFill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78840" y="1331641"/>
            <a:ext cx="6577899" cy="821704"/>
            <a:chOff x="78840" y="1363644"/>
            <a:chExt cx="6577899" cy="1003095"/>
          </a:xfrm>
        </p:grpSpPr>
        <p:sp>
          <p:nvSpPr>
            <p:cNvPr id="7" name="圓角化同側角落矩形 6"/>
            <p:cNvSpPr/>
            <p:nvPr/>
          </p:nvSpPr>
          <p:spPr>
            <a:xfrm>
              <a:off x="285688" y="1363644"/>
              <a:ext cx="6371051" cy="651202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0" y="1496945"/>
              <a:ext cx="1358335" cy="44763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342" y="1944578"/>
              <a:ext cx="221741" cy="422161"/>
            </a:xfrm>
            <a:prstGeom prst="rect">
              <a:avLst/>
            </a:prstGeom>
          </p:spPr>
        </p:pic>
      </p:grpSp>
      <p:sp>
        <p:nvSpPr>
          <p:cNvPr id="11" name="文字方塊 10"/>
          <p:cNvSpPr txBox="1"/>
          <p:nvPr/>
        </p:nvSpPr>
        <p:spPr>
          <a:xfrm>
            <a:off x="1556792" y="1368514"/>
            <a:ext cx="9018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培養嬰幼兒教保相關產業基礎人才</a:t>
            </a:r>
            <a:endParaRPr lang="en-US" altLang="zh-TW" sz="900" dirty="0" smtClean="0"/>
          </a:p>
        </p:txBody>
      </p:sp>
      <p:sp>
        <p:nvSpPr>
          <p:cNvPr id="17" name="文字方塊 16"/>
          <p:cNvSpPr txBox="1"/>
          <p:nvPr/>
        </p:nvSpPr>
        <p:spPr>
          <a:xfrm>
            <a:off x="2420888" y="1368514"/>
            <a:ext cx="7920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二</a:t>
            </a:r>
            <a:r>
              <a:rPr lang="en-US" altLang="zh-TW" sz="900" dirty="0" smtClean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培養教學與保育幼兒之專業人才</a:t>
            </a:r>
            <a:endParaRPr lang="en-US" altLang="zh-TW" sz="900" dirty="0" smtClean="0">
              <a:solidFill>
                <a:srgbClr val="FF000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212976" y="1368514"/>
            <a:ext cx="6696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70C0"/>
                </a:solidFill>
              </a:rPr>
              <a:t>三</a:t>
            </a:r>
            <a:r>
              <a:rPr lang="en-US" altLang="zh-TW" sz="900" dirty="0" smtClean="0">
                <a:solidFill>
                  <a:srgbClr val="0070C0"/>
                </a:solidFill>
              </a:rPr>
              <a:t>.</a:t>
            </a:r>
            <a:r>
              <a:rPr lang="zh-TW" altLang="en-US" sz="900" dirty="0">
                <a:solidFill>
                  <a:srgbClr val="0070C0"/>
                </a:solidFill>
              </a:rPr>
              <a:t>培養幼兒教保產業人才</a:t>
            </a:r>
            <a:endParaRPr lang="en-US" altLang="zh-TW" sz="900" dirty="0" smtClean="0">
              <a:solidFill>
                <a:srgbClr val="0070C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882670" y="1368514"/>
            <a:ext cx="7704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>
                <a:solidFill>
                  <a:schemeClr val="accent6">
                    <a:lumMod val="75000"/>
                  </a:schemeClr>
                </a:solidFill>
              </a:rPr>
              <a:t>四</a:t>
            </a:r>
            <a:r>
              <a:rPr lang="en-US" altLang="zh-TW" sz="9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zh-TW" altLang="en-US" sz="900" dirty="0">
                <a:solidFill>
                  <a:schemeClr val="accent6">
                    <a:lumMod val="75000"/>
                  </a:schemeClr>
                </a:solidFill>
              </a:rPr>
              <a:t>培養創意手作之專業人才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4653136" y="1368514"/>
            <a:ext cx="11808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五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培育幼兒保育職業道德及相關專業領域繼續進修人才</a:t>
            </a:r>
            <a:endParaRPr lang="en-US" altLang="zh-TW" sz="900" dirty="0" smtClean="0"/>
          </a:p>
        </p:txBody>
      </p:sp>
      <p:sp>
        <p:nvSpPr>
          <p:cNvPr id="43" name="文字方塊 42"/>
          <p:cNvSpPr txBox="1"/>
          <p:nvPr/>
        </p:nvSpPr>
        <p:spPr>
          <a:xfrm>
            <a:off x="5805264" y="85324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六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劇場</a:t>
            </a:r>
            <a:r>
              <a:rPr lang="zh-TW" altLang="en-US" sz="900" dirty="0"/>
              <a:t>工作人員</a:t>
            </a:r>
            <a:endParaRPr lang="en-US" altLang="zh-TW" sz="900" dirty="0" smtClean="0"/>
          </a:p>
        </p:txBody>
      </p:sp>
    </p:spTree>
    <p:extLst>
      <p:ext uri="{BB962C8B-B14F-4D97-AF65-F5344CB8AC3E}">
        <p14:creationId xmlns:p14="http://schemas.microsoft.com/office/powerpoint/2010/main" val="306905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900</Words>
  <Application>Microsoft Office PowerPoint</Application>
  <PresentationFormat>如螢幕大小 (4:3)</PresentationFormat>
  <Paragraphs>168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83</cp:revision>
  <dcterms:created xsi:type="dcterms:W3CDTF">2018-12-19T06:22:46Z</dcterms:created>
  <dcterms:modified xsi:type="dcterms:W3CDTF">2023-11-15T00:23:39Z</dcterms:modified>
</cp:coreProperties>
</file>