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9D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282" y="2718"/>
      </p:cViewPr>
      <p:guideLst>
        <p:guide orient="horz" pos="2880"/>
        <p:guide pos="216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2834640"/>
            <a:ext cx="5829300" cy="192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120640"/>
            <a:ext cx="4800600" cy="228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08883" y="2191511"/>
            <a:ext cx="1821180" cy="288290"/>
          </a:xfrm>
          <a:custGeom>
            <a:avLst/>
            <a:gdLst/>
            <a:ahLst/>
            <a:cxnLst/>
            <a:rect l="l" t="t" r="r" b="b"/>
            <a:pathLst>
              <a:path w="1821179" h="288289">
                <a:moveTo>
                  <a:pt x="0" y="288035"/>
                </a:moveTo>
                <a:lnTo>
                  <a:pt x="1820798" y="288035"/>
                </a:lnTo>
                <a:lnTo>
                  <a:pt x="1820798" y="0"/>
                </a:lnTo>
                <a:lnTo>
                  <a:pt x="0" y="0"/>
                </a:lnTo>
                <a:lnTo>
                  <a:pt x="0" y="288035"/>
                </a:lnTo>
                <a:close/>
              </a:path>
            </a:pathLst>
          </a:custGeom>
          <a:solidFill>
            <a:srgbClr val="FBEA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3008883" y="8004162"/>
            <a:ext cx="893444" cy="213360"/>
          </a:xfrm>
          <a:custGeom>
            <a:avLst/>
            <a:gdLst/>
            <a:ahLst/>
            <a:cxnLst/>
            <a:rect l="l" t="t" r="r" b="b"/>
            <a:pathLst>
              <a:path w="893445" h="213359">
                <a:moveTo>
                  <a:pt x="0" y="213359"/>
                </a:moveTo>
                <a:lnTo>
                  <a:pt x="893318" y="213359"/>
                </a:lnTo>
                <a:lnTo>
                  <a:pt x="893318" y="0"/>
                </a:lnTo>
                <a:lnTo>
                  <a:pt x="0" y="0"/>
                </a:lnTo>
                <a:lnTo>
                  <a:pt x="0" y="213359"/>
                </a:lnTo>
                <a:close/>
              </a:path>
            </a:pathLst>
          </a:custGeom>
          <a:solidFill>
            <a:srgbClr val="DBECF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65760"/>
            <a:ext cx="6172200" cy="1463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103120"/>
            <a:ext cx="617220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8503920"/>
            <a:ext cx="219456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5" Type="http://schemas.openxmlformats.org/officeDocument/2006/relationships/slideLayout" Target="../slideLayouts/slideLayout5.xml"/><Relationship Id="rId14" Type="http://schemas.openxmlformats.org/officeDocument/2006/relationships/image" Target="../media/image14.png"/><Relationship Id="rId13" Type="http://schemas.openxmlformats.org/officeDocument/2006/relationships/image" Target="../media/image13.png"/><Relationship Id="rId12" Type="http://schemas.openxmlformats.org/officeDocument/2006/relationships/image" Target="../media/image12.png"/><Relationship Id="rId11" Type="http://schemas.openxmlformats.org/officeDocument/2006/relationships/image" Target="../media/image11.png"/><Relationship Id="rId10" Type="http://schemas.openxmlformats.org/officeDocument/2006/relationships/image" Target="../media/image10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85115" y="2179320"/>
          <a:ext cx="6388100" cy="60407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4495"/>
                <a:gridCol w="512445"/>
                <a:gridCol w="921385"/>
                <a:gridCol w="911225"/>
                <a:gridCol w="873125"/>
                <a:gridCol w="942975"/>
                <a:gridCol w="911225"/>
                <a:gridCol w="911225"/>
              </a:tblGrid>
              <a:tr h="292735">
                <a:tc rowSpan="2" gridSpan="2">
                  <a:txBody>
                    <a:bodyPr/>
                    <a:lstStyle/>
                    <a:p>
                      <a:pPr marL="57594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dirty="0">
                          <a:solidFill>
                            <a:srgbClr val="1F477B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授課</a:t>
                      </a:r>
                      <a:endParaRPr sz="100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  <a:p>
                      <a:pPr marL="160020" defTabSz="-635">
                        <a:lnSpc>
                          <a:spcPct val="100000"/>
                        </a:lnSpc>
                        <a:tabLst>
                          <a:tab pos="575945" algn="l"/>
                        </a:tabLst>
                      </a:pPr>
                      <a:r>
                        <a:rPr sz="1500" spc="15" baseline="-17000" dirty="0">
                          <a:solidFill>
                            <a:srgbClr val="1F477B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課</a:t>
                      </a:r>
                      <a:r>
                        <a:rPr sz="1500" baseline="-17000" dirty="0">
                          <a:solidFill>
                            <a:srgbClr val="1F477B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程	</a:t>
                      </a:r>
                      <a:r>
                        <a:rPr sz="1000" spc="10" dirty="0">
                          <a:solidFill>
                            <a:srgbClr val="1F477B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年級</a:t>
                      </a:r>
                      <a:endParaRPr sz="100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  <a:p>
                      <a:pPr marL="16002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solidFill>
                            <a:srgbClr val="1F477B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類別</a:t>
                      </a:r>
                      <a:endParaRPr sz="100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4699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BEADA"/>
                    </a:solidFill>
                  </a:tcPr>
                </a:tc>
                <a:tc rowSpan="2" hMerge="1">
                  <a:tcPr marL="0" marR="0" marT="0" marB="0">
                    <a:lnT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marL="37465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一年級</a:t>
                      </a:r>
                      <a:endParaRPr sz="105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53975" marB="0">
                    <a:lnL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ADA"/>
                    </a:solidFill>
                  </a:tcPr>
                </a:tc>
                <a:tc hMerge="1">
                  <a:tcPr marL="0" marR="0" marT="0" marB="0">
                    <a:lnT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marL="36830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二年級</a:t>
                      </a:r>
                      <a:endParaRPr sz="105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53975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cPr marL="0" marR="0" marT="0" marB="0">
                    <a:lnT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marL="40640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三年級</a:t>
                      </a:r>
                      <a:endParaRPr sz="105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53975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BEADA"/>
                    </a:solidFill>
                  </a:tcPr>
                </a:tc>
                <a:tc hMerge="1">
                  <a:tcPr marL="0" marR="0" marT="0" marB="0"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T>
                  </a:tcPr>
                </a:tc>
              </a:tr>
              <a:tr h="297180">
                <a:tc vMerge="1" gridSpan="2">
                  <a:tcPr marL="0" marR="0" marT="4699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BEADA"/>
                    </a:solidFill>
                  </a:tcPr>
                </a:tc>
                <a:tc vMerge="1"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27432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上學期</a:t>
                      </a:r>
                      <a:endParaRPr sz="105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558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ADA"/>
                    </a:solidFill>
                  </a:tcPr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下學期</a:t>
                      </a:r>
                      <a:endParaRPr sz="105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558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BEADA"/>
                    </a:solidFill>
                  </a:tcPr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上學期</a:t>
                      </a:r>
                      <a:endParaRPr sz="105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558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BEADA"/>
                    </a:solidFill>
                  </a:tcPr>
                </a:tc>
                <a:tc>
                  <a:txBody>
                    <a:bodyPr/>
                    <a:lstStyle/>
                    <a:p>
                      <a:pPr marL="273685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下學期</a:t>
                      </a:r>
                      <a:endParaRPr sz="105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558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BEADA"/>
                    </a:solidFill>
                  </a:tcPr>
                </a:tc>
                <a:tc>
                  <a:txBody>
                    <a:bodyPr/>
                    <a:lstStyle/>
                    <a:p>
                      <a:pPr marL="273685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上學期</a:t>
                      </a:r>
                      <a:endParaRPr sz="105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558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BEADA"/>
                    </a:solidFill>
                  </a:tcPr>
                </a:tc>
                <a:tc>
                  <a:txBody>
                    <a:bodyPr/>
                    <a:lstStyle/>
                    <a:p>
                      <a:pPr marL="273685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下學期</a:t>
                      </a:r>
                      <a:endParaRPr sz="105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558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BEADA"/>
                    </a:solidFill>
                  </a:tcPr>
                </a:tc>
              </a:tr>
              <a:tr h="111061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部訂一般科目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0C5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111125" indent="-24130">
                        <a:lnSpc>
                          <a:spcPct val="90000"/>
                        </a:lnSpc>
                        <a:spcBef>
                          <a:spcPts val="310"/>
                        </a:spcBef>
                      </a:pP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國語文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(3)</a:t>
                      </a:r>
                      <a:r>
                        <a:rPr sz="600" spc="-5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 </a:t>
                      </a:r>
                      <a:endParaRPr lang="en-US" sz="600" spc="-55" dirty="0" smtClean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111125" indent="-24130">
                        <a:lnSpc>
                          <a:spcPct val="60000"/>
                        </a:lnSpc>
                        <a:spcBef>
                          <a:spcPts val="310"/>
                        </a:spcBef>
                      </a:pPr>
                      <a:r>
                        <a:rPr sz="6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英語文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(2)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87630" marR="236855" indent="0" defTabSz="-635">
                        <a:lnSpc>
                          <a:spcPct val="100000"/>
                        </a:lnSpc>
                        <a:tabLst>
                          <a:tab pos="899795" algn="l"/>
                        </a:tabLst>
                      </a:pPr>
                      <a:r>
                        <a:rPr lang="zh-TW" altLang="en-US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/</a:t>
                      </a:r>
                      <a:r>
                        <a:rPr lang="zh-TW" altLang="en-US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(1)</a:t>
                      </a:r>
                      <a:endParaRPr lang="en-US" altLang="zh-TW" sz="600" dirty="0" smtClean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87630" marR="236855" indent="0" defTabSz="-635">
                        <a:lnSpc>
                          <a:spcPct val="100000"/>
                        </a:lnSpc>
                        <a:tabLst>
                          <a:tab pos="899795" algn="l"/>
                        </a:tabLst>
                      </a:pPr>
                      <a:r>
                        <a:rPr sz="6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數學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(2</a:t>
                      </a:r>
                      <a:r>
                        <a:rPr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)</a:t>
                      </a:r>
                      <a:endParaRPr lang="en-US" sz="600" spc="-5" dirty="0" smtClean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111125" marR="236855" indent="-2413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spc="-5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化學</a:t>
                      </a:r>
                      <a:r>
                        <a:rPr lang="en-US" altLang="zh-TW" sz="600" spc="-5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(2)</a:t>
                      </a:r>
                      <a:endParaRPr lang="en-US" altLang="zh-TW" sz="600" spc="-5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  <a:p>
                      <a:pPr marL="111125" marR="236855" indent="-2413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美術</a:t>
                      </a:r>
                      <a:r>
                        <a:rPr lang="en-US" altLang="zh-TW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(1)</a:t>
                      </a:r>
                      <a:endParaRPr lang="en-US" altLang="zh-TW" sz="600" spc="-5" dirty="0" smtClean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111125" marR="236855" indent="-2413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spc="-5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家政</a:t>
                      </a:r>
                      <a:r>
                        <a:rPr lang="en-US" altLang="zh-TW" sz="600" spc="-5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(2) </a:t>
                      </a:r>
                      <a:endParaRPr lang="en-US" altLang="zh-TW" sz="600" spc="-5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111125" marR="236855" indent="-24130">
                        <a:lnSpc>
                          <a:spcPct val="100000"/>
                        </a:lnSpc>
                      </a:pPr>
                      <a:r>
                        <a:rPr sz="6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環境科學概論</a:t>
                      </a:r>
                      <a:r>
                        <a:rPr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2</a:t>
                      </a:r>
                      <a:r>
                        <a:rPr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)</a:t>
                      </a:r>
                      <a:endParaRPr lang="en-US" sz="600" spc="-5" dirty="0" smtClean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111125" marR="203200" indent="-24130">
                        <a:lnSpc>
                          <a:spcPct val="100000"/>
                        </a:lnSpc>
                      </a:pPr>
                      <a:r>
                        <a:rPr sz="6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健康與護理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(1) </a:t>
                      </a:r>
                      <a:endParaRPr lang="en-US" sz="600" spc="-5" dirty="0" smtClean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111125" marR="203200" indent="-2413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體育</a:t>
                      </a:r>
                      <a:r>
                        <a:rPr lang="en-US" altLang="zh-TW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(2)</a:t>
                      </a:r>
                      <a:endParaRPr lang="zh-TW" altLang="en-US" sz="600" spc="-5" dirty="0" smtClean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111125" marR="203200" indent="-2413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全民國防教育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(1)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3937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國語文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(3</a:t>
                      </a:r>
                      <a:r>
                        <a:rPr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)</a:t>
                      </a:r>
                      <a:endParaRPr lang="en-US" sz="600" spc="-5" dirty="0" smtClean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109855">
                        <a:lnSpc>
                          <a:spcPct val="50000"/>
                        </a:lnSpc>
                        <a:spcBef>
                          <a:spcPts val="310"/>
                        </a:spcBef>
                      </a:pPr>
                      <a:r>
                        <a:rPr sz="6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英語文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(2)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87630" marR="0" indent="22225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/</a:t>
                      </a:r>
                      <a:r>
                        <a:rPr lang="zh-TW" altLang="en-US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(1)</a:t>
                      </a:r>
                      <a:endParaRPr lang="en-US" altLang="zh-TW" sz="600" dirty="0" smtClean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10985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sz="600" spc="-5" dirty="0" err="1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數學</a:t>
                      </a:r>
                      <a:r>
                        <a:rPr sz="600" spc="-5" dirty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(2</a:t>
                      </a:r>
                      <a:r>
                        <a:rPr sz="600" spc="-5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)</a:t>
                      </a:r>
                      <a:endParaRPr lang="en-US" sz="600" spc="-5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  <a:p>
                      <a:pPr marL="10985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spc="-5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歷史</a:t>
                      </a:r>
                      <a:r>
                        <a:rPr lang="en-US" altLang="zh-TW" sz="600" spc="-5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(2)</a:t>
                      </a:r>
                      <a:endParaRPr lang="en-US" altLang="zh-TW" sz="600" spc="-5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  <a:p>
                      <a:pPr marL="10985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spc="-5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公民與社會</a:t>
                      </a:r>
                      <a:r>
                        <a:rPr lang="en-US" altLang="zh-TW" sz="600" spc="-5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(2)</a:t>
                      </a:r>
                      <a:r>
                        <a:rPr sz="600" spc="-5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 </a:t>
                      </a:r>
                      <a:endParaRPr lang="en-US" sz="600" spc="-5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  <a:p>
                      <a:pPr marL="10985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spc="-5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生物</a:t>
                      </a:r>
                      <a:r>
                        <a:rPr lang="en-US" altLang="zh-TW" sz="600" spc="-5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(2)</a:t>
                      </a:r>
                      <a:endParaRPr lang="en-US" altLang="zh-TW" sz="600" spc="-5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  <a:p>
                      <a:pPr marL="10985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spc="-5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美術</a:t>
                      </a:r>
                      <a:r>
                        <a:rPr lang="en-US" altLang="zh-TW" sz="600" spc="-5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(1)</a:t>
                      </a:r>
                      <a:endParaRPr lang="en-US" altLang="zh-TW" sz="600" spc="-5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10985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spc="-5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健康與護理</a:t>
                      </a:r>
                      <a:r>
                        <a:rPr lang="en-US" altLang="zh-TW" sz="600" spc="-5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(1)  </a:t>
                      </a:r>
                      <a:endParaRPr lang="zh-TW" altLang="en-US" sz="600" spc="-5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  <a:p>
                      <a:pPr marL="10985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sz="600" spc="-5" dirty="0" err="1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體育</a:t>
                      </a:r>
                      <a:r>
                        <a:rPr sz="600" spc="-5" dirty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(2)  </a:t>
                      </a:r>
                      <a:endParaRPr lang="en-US" sz="600" spc="-5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  <a:p>
                      <a:pPr marL="10985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sz="600" spc="-5" dirty="0" err="1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全民國防教育</a:t>
                      </a:r>
                      <a:r>
                        <a:rPr sz="600" spc="-5" dirty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</a:t>
                      </a:r>
                      <a:r>
                        <a:rPr sz="600" spc="-5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1</a:t>
                      </a:r>
                      <a:r>
                        <a:rPr lang="en-US" altLang="zh-TW" sz="600" spc="-5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)</a:t>
                      </a:r>
                      <a:endParaRPr sz="600" spc="-5" dirty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 marL="0" marR="0" marT="393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7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國語文</a:t>
                      </a: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</a:t>
                      </a:r>
                      <a:r>
                        <a:rPr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3)</a:t>
                      </a: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109855">
                        <a:lnSpc>
                          <a:spcPct val="100000"/>
                        </a:lnSpc>
                      </a:pPr>
                      <a:r>
                        <a:rPr sz="7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英語文</a:t>
                      </a: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</a:t>
                      </a:r>
                      <a:r>
                        <a:rPr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2)</a:t>
                      </a: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109855">
                        <a:lnSpc>
                          <a:spcPct val="100000"/>
                        </a:lnSpc>
                      </a:pPr>
                      <a:r>
                        <a:rPr sz="7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體育</a:t>
                      </a: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</a:t>
                      </a:r>
                      <a:r>
                        <a:rPr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2)</a:t>
                      </a: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109855">
                        <a:lnSpc>
                          <a:spcPct val="100000"/>
                        </a:lnSpc>
                      </a:pPr>
                      <a:r>
                        <a:rPr sz="7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地理</a:t>
                      </a: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</a:t>
                      </a:r>
                      <a:r>
                        <a:rPr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2)</a:t>
                      </a: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3746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780"/>
                        </a:lnSpc>
                      </a:pP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國語</a:t>
                      </a:r>
                      <a:r>
                        <a:rPr sz="700" spc="-1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文</a:t>
                      </a: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(3)</a:t>
                      </a: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sz="7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英語</a:t>
                      </a:r>
                      <a:r>
                        <a:rPr sz="700" spc="-1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文</a:t>
                      </a: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(2</a:t>
                      </a:r>
                      <a:r>
                        <a:rPr sz="7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)</a:t>
                      </a:r>
                      <a:endParaRPr lang="en-US" sz="700" spc="-5" dirty="0" smtClean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8763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700" spc="-1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體</a:t>
                      </a:r>
                      <a:r>
                        <a:rPr lang="zh-TW" altLang="en-US" sz="700" spc="-2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育</a:t>
                      </a:r>
                      <a:r>
                        <a:rPr lang="en-US" altLang="zh-TW" sz="7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(2)</a:t>
                      </a:r>
                      <a:endParaRPr lang="zh-TW" altLang="en-US" sz="700" smtClean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87630">
                        <a:lnSpc>
                          <a:spcPct val="100000"/>
                        </a:lnSpc>
                      </a:pP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780"/>
                        </a:lnSpc>
                      </a:pPr>
                      <a:r>
                        <a:rPr sz="7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國語文</a:t>
                      </a: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</a:t>
                      </a:r>
                      <a:r>
                        <a:rPr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2)</a:t>
                      </a: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sz="7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英語文</a:t>
                      </a: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</a:t>
                      </a:r>
                      <a:r>
                        <a:rPr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2</a:t>
                      </a:r>
                      <a:r>
                        <a:rPr sz="7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)</a:t>
                      </a:r>
                      <a:endParaRPr lang="en-US" sz="700" dirty="0" smtClean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sz="7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體育</a:t>
                      </a: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(2</a:t>
                      </a:r>
                      <a:r>
                        <a:rPr sz="7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)</a:t>
                      </a:r>
                      <a:br>
                        <a:rPr lang="en-US" sz="7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</a:br>
                      <a:r>
                        <a:rPr lang="zh-TW" altLang="en-US" sz="7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藝術生活</a:t>
                      </a:r>
                      <a:r>
                        <a:rPr lang="en-US" altLang="zh-TW" sz="7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(1)</a:t>
                      </a: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780"/>
                        </a:lnSpc>
                      </a:pPr>
                      <a:r>
                        <a:rPr sz="7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國語文</a:t>
                      </a: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</a:t>
                      </a:r>
                      <a:r>
                        <a:rPr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2)</a:t>
                      </a: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sz="7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英語文</a:t>
                      </a: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</a:t>
                      </a:r>
                      <a:r>
                        <a:rPr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2</a:t>
                      </a:r>
                      <a:r>
                        <a:rPr sz="7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)</a:t>
                      </a:r>
                      <a:endParaRPr lang="en-US" sz="700" dirty="0" smtClean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sz="7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體育</a:t>
                      </a: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(2</a:t>
                      </a:r>
                      <a:r>
                        <a:rPr sz="7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)</a:t>
                      </a:r>
                      <a:br>
                        <a:rPr lang="en-US" sz="7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</a:br>
                      <a:r>
                        <a:rPr lang="zh-TW" altLang="en-US" sz="7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藝術生活</a:t>
                      </a:r>
                      <a:r>
                        <a:rPr lang="en-US" altLang="zh-TW" sz="7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(1)</a:t>
                      </a: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73050">
                <a:tc gridSpan="2"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部訂專業科目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6604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492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0" marR="53975" indent="0" algn="l">
                        <a:lnSpc>
                          <a:spcPts val="78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觀光餐旅業導論</a:t>
                      </a:r>
                      <a:r>
                        <a:rPr sz="600" spc="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3)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R="53340" algn="l">
                        <a:lnSpc>
                          <a:spcPts val="78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觀光餐旅業導論</a:t>
                      </a:r>
                      <a:r>
                        <a:rPr sz="600" spc="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3)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107950" algn="l" eaLnBrk="1" fontAlgn="auto" latinLnBrk="0" hangingPunct="1">
                        <a:lnSpc>
                          <a:spcPts val="790"/>
                        </a:lnSpc>
                        <a:spcBef>
                          <a:spcPts val="0"/>
                        </a:spcBef>
                      </a:pPr>
                      <a:r>
                        <a:rPr sz="6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觀光餐旅英語會話</a:t>
                      </a:r>
                      <a:r>
                        <a:rPr sz="600" spc="-1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</a:t>
                      </a:r>
                      <a:r>
                        <a:rPr sz="600" spc="-1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2)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108585" algn="l" eaLnBrk="1" fontAlgn="auto" latinLnBrk="0" hangingPunct="1">
                        <a:lnSpc>
                          <a:spcPts val="790"/>
                        </a:lnSpc>
                        <a:spcBef>
                          <a:spcPts val="0"/>
                        </a:spcBef>
                      </a:pPr>
                      <a:r>
                        <a:rPr sz="6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觀光</a:t>
                      </a:r>
                      <a:r>
                        <a:rPr sz="6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餐</a:t>
                      </a:r>
                      <a:r>
                        <a:rPr sz="6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旅英</a:t>
                      </a:r>
                      <a:r>
                        <a:rPr sz="6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語</a:t>
                      </a:r>
                      <a:r>
                        <a:rPr sz="6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會話</a:t>
                      </a:r>
                      <a:r>
                        <a:rPr sz="600" spc="-1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</a:t>
                      </a:r>
                      <a:r>
                        <a:rPr sz="600" spc="-1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2)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107315" algn="l" eaLnBrk="1" fontAlgn="auto" latinLnBrk="0" hangingPunct="1">
                        <a:lnSpc>
                          <a:spcPts val="790"/>
                        </a:lnSpc>
                        <a:spcBef>
                          <a:spcPts val="0"/>
                        </a:spcBef>
                      </a:pPr>
                      <a:r>
                        <a:rPr sz="6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觀光餐旅英語會話</a:t>
                      </a:r>
                      <a:r>
                        <a:rPr sz="600" spc="-1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</a:t>
                      </a:r>
                      <a:r>
                        <a:rPr sz="600" spc="-1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2)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107315" algn="l" eaLnBrk="1" fontAlgn="auto" latinLnBrk="0" hangingPunct="1">
                        <a:lnSpc>
                          <a:spcPts val="790"/>
                        </a:lnSpc>
                        <a:spcBef>
                          <a:spcPts val="0"/>
                        </a:spcBef>
                      </a:pPr>
                      <a:r>
                        <a:rPr sz="6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觀光餐旅英語會話</a:t>
                      </a:r>
                      <a:r>
                        <a:rPr sz="600" spc="-1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</a:t>
                      </a:r>
                      <a:r>
                        <a:rPr sz="600" spc="-1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2)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</a:tr>
              <a:tr h="22669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B>
                    <a:solidFill>
                      <a:srgbClr val="C3D49B"/>
                    </a:solidFill>
                  </a:tcPr>
                </a:tc>
                <a:tc hMerge="1">
                  <a:tcPr marL="0" marR="0" marT="0" marB="0">
                    <a:lnB w="635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餐飲服務技術</a:t>
                      </a:r>
                      <a:r>
                        <a:rPr sz="700" spc="-35" dirty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</a:rPr>
                        <a:t>(3)</a:t>
                      </a: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Arial" panose="020B0604020202020204"/>
                      </a:endParaRPr>
                    </a:p>
                  </a:txBody>
                  <a:tcPr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36195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餐飲服務技術</a:t>
                      </a:r>
                      <a:r>
                        <a:rPr sz="700" spc="-35" dirty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</a:rPr>
                        <a:t>(3)</a:t>
                      </a: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Arial" panose="020B06040202020202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飲料實務</a:t>
                      </a:r>
                      <a:r>
                        <a:rPr sz="700" spc="-35" dirty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</a:rPr>
                        <a:t>(3)</a:t>
                      </a: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Arial" panose="020B06040202020202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飲料實</a:t>
                      </a:r>
                      <a:r>
                        <a:rPr sz="700" spc="-1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務</a:t>
                      </a:r>
                      <a:r>
                        <a:rPr sz="700" spc="-35" dirty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</a:rPr>
                        <a:t>(3)</a:t>
                      </a: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Arial" panose="020B06040202020202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</a:tr>
              <a:tr h="231140">
                <a:tc rowSpan="2">
                  <a:txBody>
                    <a:bodyPr/>
                    <a:lstStyle/>
                    <a:p>
                      <a:pPr marL="88265">
                        <a:lnSpc>
                          <a:spcPts val="595"/>
                        </a:lnSpc>
                      </a:pPr>
                      <a:endParaRPr sz="800" dirty="0">
                        <a:solidFill>
                          <a:srgbClr val="17375E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  <a:p>
                      <a:pPr marL="88265">
                        <a:lnSpc>
                          <a:spcPts val="595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部訂</a:t>
                      </a:r>
                      <a:endParaRPr sz="8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  <a:p>
                      <a:pPr marL="88265">
                        <a:lnSpc>
                          <a:spcPts val="935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實習科目</a:t>
                      </a:r>
                      <a:endParaRPr sz="8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D49B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875"/>
                        </a:lnSpc>
                      </a:pPr>
                      <a:r>
                        <a:rPr lang="zh-TW" altLang="en-US" sz="700" spc="70" dirty="0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廚藝</a:t>
                      </a:r>
                      <a:r>
                        <a:rPr sz="700" spc="70" dirty="0" err="1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技能</a:t>
                      </a:r>
                      <a:r>
                        <a:rPr sz="700" dirty="0" err="1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領域</a:t>
                      </a: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49B"/>
                    </a:solidFill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6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中餐烹調實習</a:t>
                      </a:r>
                      <a:r>
                        <a:rPr sz="600" spc="-1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(4)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6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中餐烹調實習</a:t>
                      </a:r>
                      <a:r>
                        <a:rPr sz="600" spc="-1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(4)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6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西餐烹調實習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</a:t>
                      </a:r>
                      <a:r>
                        <a:rPr sz="600" spc="-1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3</a:t>
                      </a:r>
                      <a:r>
                        <a:rPr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6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西餐</a:t>
                      </a:r>
                      <a:r>
                        <a:rPr sz="6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烹</a:t>
                      </a:r>
                      <a:r>
                        <a:rPr sz="6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調實</a:t>
                      </a:r>
                      <a:r>
                        <a:rPr sz="6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習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</a:t>
                      </a:r>
                      <a:r>
                        <a:rPr sz="600" spc="-1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3</a:t>
                      </a:r>
                      <a:r>
                        <a:rPr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</a:tr>
              <a:tr h="231775">
                <a:tc vMerge="1">
                  <a:tcPr marL="0" marR="0" marT="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49B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875"/>
                        </a:lnSpc>
                      </a:pPr>
                      <a:r>
                        <a:rPr lang="zh-TW" altLang="en-US" sz="700" spc="70" dirty="0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烘焙技能</a:t>
                      </a:r>
                      <a:r>
                        <a:rPr lang="zh-TW" altLang="en-US" sz="700" dirty="0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領域</a:t>
                      </a: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49B"/>
                    </a:solidFill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 marL="0" marR="0" marT="44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</a:pP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 marL="0" marR="0" marT="44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35560" marR="240030">
                        <a:lnSpc>
                          <a:spcPts val="710"/>
                        </a:lnSpc>
                        <a:spcBef>
                          <a:spcPts val="5"/>
                        </a:spcBef>
                      </a:pPr>
                      <a:r>
                        <a:rPr lang="zh-TW" altLang="en-US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烘焙實務</a:t>
                      </a:r>
                      <a:r>
                        <a:rPr lang="en-US" altLang="zh-TW" sz="600" spc="-1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(4)</a:t>
                      </a:r>
                      <a:endParaRPr sz="600" dirty="0" smtClean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35560" marR="240030" indent="0" defTabSz="914400" eaLnBrk="1" fontAlgn="auto" latinLnBrk="0" hangingPunct="1">
                        <a:lnSpc>
                          <a:spcPts val="71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烘焙實</a:t>
                      </a:r>
                      <a:r>
                        <a:rPr lang="zh-TW" altLang="en-US" sz="600" spc="-1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務</a:t>
                      </a:r>
                      <a:r>
                        <a:rPr lang="en-US" altLang="zh-TW" sz="600" spc="-1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(4)</a:t>
                      </a:r>
                      <a:endParaRPr sz="600" dirty="0" smtClean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</a:tr>
              <a:tr h="20002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lang="en-US"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   </a:t>
                      </a: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校訂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一般科目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254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0C5"/>
                    </a:solidFill>
                  </a:tcPr>
                </a:tc>
                <a:tc>
                  <a:txBody>
                    <a:bodyPr/>
                    <a:lstStyle/>
                    <a:p>
                      <a:pPr marR="88900" algn="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必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0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780"/>
                        </a:lnSpc>
                      </a:pP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40030">
                <a:tc vMerge="1">
                  <a:tcPr marL="0" marR="0" marT="254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0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R="88900" algn="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選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12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0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86995" marR="18224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國防通識教育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1) </a:t>
                      </a:r>
                      <a:endParaRPr lang="en-US" sz="600" dirty="0" smtClean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86995" marR="182245">
                        <a:lnSpc>
                          <a:spcPct val="100000"/>
                        </a:lnSpc>
                      </a:pPr>
                      <a:r>
                        <a:rPr sz="6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數學</a:t>
                      </a:r>
                      <a:r>
                        <a:rPr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</a:t>
                      </a:r>
                      <a:r>
                        <a:rPr lang="en-US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2</a:t>
                      </a:r>
                      <a:r>
                        <a:rPr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87630" marR="93345">
                        <a:lnSpc>
                          <a:spcPts val="790"/>
                        </a:lnSpc>
                        <a:spcBef>
                          <a:spcPts val="10"/>
                        </a:spcBef>
                      </a:pPr>
                      <a:r>
                        <a:rPr sz="6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國防通識教</a:t>
                      </a:r>
                      <a:r>
                        <a:rPr sz="600" spc="-2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育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(1)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87630">
                        <a:lnSpc>
                          <a:spcPts val="790"/>
                        </a:lnSpc>
                      </a:pPr>
                      <a:r>
                        <a:rPr sz="600" spc="-5" dirty="0" err="1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數</a:t>
                      </a:r>
                      <a:r>
                        <a:rPr sz="600" spc="-10" dirty="0" err="1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學</a:t>
                      </a:r>
                      <a:r>
                        <a:rPr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</a:t>
                      </a:r>
                      <a:r>
                        <a:rPr lang="en-US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2</a:t>
                      </a:r>
                      <a:r>
                        <a:rPr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12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87630" marR="0" indent="0" defTabSz="914400" eaLnBrk="1" fontAlgn="auto" latinLnBrk="0" hangingPunct="1">
                        <a:lnSpc>
                          <a:spcPts val="7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國防通識教</a:t>
                      </a:r>
                      <a:r>
                        <a:rPr lang="zh-TW" altLang="en-US" sz="600" spc="-2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育</a:t>
                      </a:r>
                      <a:r>
                        <a:rPr lang="en-US" altLang="zh-TW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(1)</a:t>
                      </a:r>
                      <a:endParaRPr lang="zh-TW" altLang="en-US" sz="600" dirty="0" smtClean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87630">
                        <a:lnSpc>
                          <a:spcPts val="790"/>
                        </a:lnSpc>
                      </a:pPr>
                      <a:r>
                        <a:rPr sz="600" dirty="0" err="1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數學</a:t>
                      </a:r>
                      <a:r>
                        <a:rPr sz="60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</a:t>
                      </a:r>
                      <a:r>
                        <a:rPr lang="en-US" sz="60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2</a:t>
                      </a:r>
                      <a:r>
                        <a:rPr sz="60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)</a:t>
                      </a:r>
                      <a:endParaRPr lang="en-US" altLang="zh-TW" sz="600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87630" marR="0" indent="0" defTabSz="914400" eaLnBrk="1" fontAlgn="auto" latinLnBrk="0" hangingPunct="1">
                        <a:lnSpc>
                          <a:spcPts val="7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國防通識教</a:t>
                      </a:r>
                      <a:r>
                        <a:rPr lang="zh-TW" altLang="en-US" sz="600" spc="-2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育</a:t>
                      </a:r>
                      <a:r>
                        <a:rPr lang="en-US" altLang="zh-TW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(1)</a:t>
                      </a:r>
                      <a:endParaRPr lang="zh-TW" altLang="en-US" sz="600" dirty="0" smtClean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87630">
                        <a:lnSpc>
                          <a:spcPts val="790"/>
                        </a:lnSpc>
                      </a:pPr>
                      <a:r>
                        <a:rPr sz="600" dirty="0" err="1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數學</a:t>
                      </a:r>
                      <a:r>
                        <a:rPr sz="60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</a:t>
                      </a:r>
                      <a:r>
                        <a:rPr lang="en-US" sz="60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2</a:t>
                      </a:r>
                      <a:r>
                        <a:rPr sz="60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)</a:t>
                      </a:r>
                      <a:endParaRPr lang="en-US" altLang="zh-TW" sz="600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3251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校訂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專業科目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49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R="88900" algn="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必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12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492"/>
                    </a:solidFill>
                  </a:tcPr>
                </a:tc>
                <a:tc>
                  <a:txBody>
                    <a:bodyPr/>
                    <a:lstStyle/>
                    <a:p>
                      <a:pPr marR="364490" algn="ctr" eaLnBrk="1" fontAlgn="auto" latinLnBrk="0" hangingPunct="1">
                        <a:lnSpc>
                          <a:spcPts val="790"/>
                        </a:lnSpc>
                        <a:spcBef>
                          <a:spcPts val="0"/>
                        </a:spcBef>
                      </a:pP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食 物 學 </a:t>
                      </a:r>
                      <a:r>
                        <a:rPr sz="600" spc="-1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(1</a:t>
                      </a:r>
                      <a:r>
                        <a:rPr sz="600" spc="-1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R="364490" algn="ctr" eaLnBrk="1" fontAlgn="auto" latinLnBrk="0" hangingPunct="1">
                        <a:lnSpc>
                          <a:spcPts val="790"/>
                        </a:lnSpc>
                        <a:spcBef>
                          <a:spcPts val="0"/>
                        </a:spcBef>
                      </a:pP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食 物 學 </a:t>
                      </a:r>
                      <a:r>
                        <a:rPr sz="600" spc="-1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(1</a:t>
                      </a:r>
                      <a:r>
                        <a:rPr sz="600" spc="-1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87630" marR="107315">
                        <a:lnSpc>
                          <a:spcPts val="800"/>
                        </a:lnSpc>
                        <a:spcBef>
                          <a:spcPts val="35"/>
                        </a:spcBef>
                      </a:pPr>
                      <a:r>
                        <a:rPr sz="6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餐廳經營管理與服</a:t>
                      </a:r>
                      <a:r>
                        <a:rPr sz="6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務學</a:t>
                      </a:r>
                      <a:r>
                        <a:rPr sz="600" spc="-35" dirty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</a:rPr>
                        <a:t>(2</a:t>
                      </a:r>
                      <a:r>
                        <a:rPr sz="600" spc="-3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</a:rPr>
                        <a:t>)</a:t>
                      </a:r>
                      <a:endParaRPr lang="en-US" sz="600" spc="-35" dirty="0" smtClean="0">
                        <a:latin typeface="微軟正黑體" panose="020B0604030504040204" charset="-120"/>
                        <a:ea typeface="微軟正黑體" panose="020B0604030504040204" charset="-120"/>
                        <a:cs typeface="Arial" panose="020B0604020202020204"/>
                      </a:endParaRPr>
                    </a:p>
                    <a:p>
                      <a:pPr marL="87630" marR="107315" indent="0" defTabSz="914400" eaLnBrk="1" fontAlgn="auto" latinLnBrk="0" hangingPunct="1">
                        <a:lnSpc>
                          <a:spcPts val="8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初級會計</a:t>
                      </a:r>
                      <a:r>
                        <a:rPr lang="en-US" altLang="zh-TW" sz="600" spc="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</a:t>
                      </a:r>
                      <a:r>
                        <a:rPr lang="en-US" altLang="zh-TW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1)</a:t>
                      </a:r>
                      <a:endParaRPr lang="zh-TW" altLang="en-US" sz="600" dirty="0" smtClean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87630" marR="107315">
                        <a:lnSpc>
                          <a:spcPts val="800"/>
                        </a:lnSpc>
                        <a:spcBef>
                          <a:spcPts val="35"/>
                        </a:spcBef>
                      </a:pPr>
                      <a:r>
                        <a:rPr sz="6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餐廳經營管理與服</a:t>
                      </a:r>
                      <a:r>
                        <a:rPr sz="6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務學</a:t>
                      </a:r>
                      <a:r>
                        <a:rPr sz="600" spc="-3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</a:rPr>
                        <a:t>(</a:t>
                      </a:r>
                      <a:r>
                        <a:rPr sz="600" spc="-35" dirty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</a:rPr>
                        <a:t>2</a:t>
                      </a:r>
                      <a:r>
                        <a:rPr sz="600" spc="-3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</a:rPr>
                        <a:t>)</a:t>
                      </a:r>
                      <a:endParaRPr lang="en-US" sz="600" spc="-35" dirty="0" smtClean="0">
                        <a:latin typeface="微軟正黑體" panose="020B0604030504040204" charset="-120"/>
                        <a:ea typeface="微軟正黑體" panose="020B0604030504040204" charset="-120"/>
                        <a:cs typeface="Arial" panose="020B0604020202020204"/>
                      </a:endParaRPr>
                    </a:p>
                    <a:p>
                      <a:pPr marL="87630" marR="107315">
                        <a:lnSpc>
                          <a:spcPts val="800"/>
                        </a:lnSpc>
                        <a:spcBef>
                          <a:spcPts val="35"/>
                        </a:spcBef>
                      </a:pPr>
                      <a:r>
                        <a:rPr lang="zh-TW" altLang="en-US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初級會計</a:t>
                      </a:r>
                      <a:r>
                        <a:rPr lang="en-US" altLang="zh-TW" sz="600" spc="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</a:t>
                      </a:r>
                      <a:r>
                        <a:rPr lang="en-US" altLang="zh-TW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1)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Arial" panose="020B06040202020202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</a:tr>
              <a:tr h="325755">
                <a:tc vMerge="1">
                  <a:tcPr marL="0" marR="0" marT="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49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R="88900" algn="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選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12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492"/>
                    </a:solidFill>
                  </a:tcPr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785"/>
                        </a:lnSpc>
                      </a:pPr>
                      <a:r>
                        <a:rPr sz="600" spc="-2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公共安全與消防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概</a:t>
                      </a: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</a:pP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論</a:t>
                      </a:r>
                      <a:r>
                        <a:rPr sz="600" spc="-1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(1)</a:t>
                      </a: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chemeClr val="tx2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ts val="785"/>
                        </a:lnSpc>
                      </a:pPr>
                      <a:r>
                        <a:rPr sz="600" spc="-2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公共安全與</a:t>
                      </a:r>
                      <a:r>
                        <a:rPr sz="600" spc="-1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消</a:t>
                      </a:r>
                      <a:r>
                        <a:rPr sz="600" spc="-2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防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概</a:t>
                      </a: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  <a:p>
                      <a:pPr marL="86995">
                        <a:lnSpc>
                          <a:spcPct val="100000"/>
                        </a:lnSpc>
                      </a:pP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論</a:t>
                      </a:r>
                      <a:r>
                        <a:rPr sz="600" spc="-1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(1)</a:t>
                      </a: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ts val="785"/>
                        </a:lnSpc>
                      </a:pPr>
                      <a:r>
                        <a:rPr sz="600" spc="-2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國際</a:t>
                      </a:r>
                      <a:r>
                        <a:rPr sz="600" spc="-1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禮</a:t>
                      </a:r>
                      <a:r>
                        <a:rPr sz="600" spc="-2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儀概論</a:t>
                      </a:r>
                      <a:r>
                        <a:rPr sz="600" spc="-1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(2)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  <a:p>
                      <a:pPr marL="86995" marR="10795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廚房安全與設備維</a:t>
                      </a:r>
                      <a:r>
                        <a:rPr sz="6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護規範</a:t>
                      </a:r>
                      <a:r>
                        <a:rPr sz="600" spc="-1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(1)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785"/>
                        </a:lnSpc>
                      </a:pPr>
                      <a:r>
                        <a:rPr sz="600" spc="-1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國際</a:t>
                      </a:r>
                      <a:r>
                        <a:rPr sz="600" spc="-2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禮</a:t>
                      </a:r>
                      <a:r>
                        <a:rPr sz="600" spc="-2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儀</a:t>
                      </a:r>
                      <a:r>
                        <a:rPr sz="600" spc="-1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概</a:t>
                      </a:r>
                      <a:r>
                        <a:rPr sz="600" spc="-2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論</a:t>
                      </a:r>
                      <a:r>
                        <a:rPr sz="600" spc="-1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(2)</a:t>
                      </a: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食品</a:t>
                      </a:r>
                      <a:r>
                        <a:rPr sz="600" spc="-1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安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全與衛</a:t>
                      </a:r>
                      <a:r>
                        <a:rPr sz="600" spc="-1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生(1)</a:t>
                      </a: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785"/>
                        </a:lnSpc>
                      </a:pPr>
                      <a:r>
                        <a:rPr sz="600" spc="-2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菜單設計原理</a:t>
                      </a:r>
                      <a:r>
                        <a:rPr sz="600" spc="-1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(1)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  <a:p>
                      <a:pPr marL="87630" marR="187960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餐飲日語會話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</a:t>
                      </a:r>
                      <a:r>
                        <a:rPr sz="600" spc="-1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1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) </a:t>
                      </a:r>
                      <a:endParaRPr lang="en-US" sz="600" dirty="0" smtClean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  <a:p>
                      <a:pPr marL="87630" marR="187960">
                        <a:lnSpc>
                          <a:spcPct val="100000"/>
                        </a:lnSpc>
                      </a:pPr>
                      <a:r>
                        <a:rPr sz="6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餐飲管理</a:t>
                      </a:r>
                      <a:r>
                        <a:rPr sz="600" spc="-1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</a:t>
                      </a:r>
                      <a:r>
                        <a:rPr lang="en-US" altLang="zh-TW" sz="600" spc="-1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1</a:t>
                      </a:r>
                      <a:r>
                        <a:rPr sz="600" spc="-1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785"/>
                        </a:lnSpc>
                      </a:pPr>
                      <a:r>
                        <a:rPr sz="600" spc="-2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菜單設計原理</a:t>
                      </a:r>
                      <a:r>
                        <a:rPr sz="600" spc="-1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(1)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  <a:p>
                      <a:pPr marL="87630" marR="187960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餐飲日語會話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</a:t>
                      </a:r>
                      <a:r>
                        <a:rPr sz="600" spc="-1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1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) </a:t>
                      </a:r>
                      <a:endParaRPr lang="en-US" sz="600" dirty="0" smtClean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  <a:p>
                      <a:pPr marL="87630" marR="187960">
                        <a:lnSpc>
                          <a:spcPct val="100000"/>
                        </a:lnSpc>
                      </a:pPr>
                      <a:r>
                        <a:rPr sz="6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餐飲管理</a:t>
                      </a:r>
                      <a:r>
                        <a:rPr sz="600" spc="-1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</a:t>
                      </a:r>
                      <a:r>
                        <a:rPr lang="en-US" altLang="zh-TW" sz="600" spc="-1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1</a:t>
                      </a:r>
                      <a:r>
                        <a:rPr sz="600" spc="-1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</a:tr>
              <a:tr h="20320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8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校訂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實習科目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49B"/>
                    </a:solidFill>
                  </a:tcPr>
                </a:tc>
                <a:tc>
                  <a:txBody>
                    <a:bodyPr/>
                    <a:lstStyle/>
                    <a:p>
                      <a:pPr marR="88900" algn="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必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4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chemeClr val="tx2"/>
                      </a:solidFill>
                      <a:prstDash val="soli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ts val="785"/>
                        </a:lnSpc>
                      </a:pP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餐飲實務</a:t>
                      </a:r>
                      <a:r>
                        <a:rPr sz="600" spc="-1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 (2)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87630" marR="0" indent="0" defTabSz="914400" eaLnBrk="1" fontAlgn="auto" latinLnBrk="0" hangingPunct="1">
                        <a:lnSpc>
                          <a:spcPts val="7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專題實</a:t>
                      </a:r>
                      <a:r>
                        <a:rPr sz="600" spc="-1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作</a:t>
                      </a:r>
                      <a:r>
                        <a:rPr sz="600" spc="-1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(2</a:t>
                      </a:r>
                      <a:r>
                        <a:rPr sz="600" spc="-1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)</a:t>
                      </a:r>
                      <a:br>
                        <a:rPr lang="en-US" sz="600" spc="-1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</a:br>
                      <a:r>
                        <a:rPr lang="zh-TW" altLang="en-US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電腦應</a:t>
                      </a:r>
                      <a:r>
                        <a:rPr lang="zh-TW" altLang="en-US" sz="600" spc="-1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用</a:t>
                      </a:r>
                      <a:r>
                        <a:rPr lang="en-US" altLang="zh-TW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(2)</a:t>
                      </a:r>
                      <a:endParaRPr lang="zh-TW" altLang="en-US" sz="600" dirty="0" smtClean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785"/>
                        </a:lnSpc>
                      </a:pP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專題實作</a:t>
                      </a:r>
                      <a:r>
                        <a:rPr sz="600" spc="-1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(2)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785"/>
                        </a:lnSpc>
                      </a:pP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專題實作</a:t>
                      </a:r>
                      <a:r>
                        <a:rPr sz="600" spc="-1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(2)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</a:tr>
              <a:tr h="566420">
                <a:tc vMerge="1">
                  <a:tcPr marL="0" marR="0" marT="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4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R="88900" algn="r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選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D4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ts val="68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蔬果切雕實作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(2)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68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蔬果切雕實作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(2)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680"/>
                        </a:lnSpc>
                      </a:pPr>
                      <a:r>
                        <a:rPr lang="zh-TW" sz="600" dirty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中式點心製作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(4)</a:t>
                      </a:r>
                      <a:endParaRPr lang="en-US" altLang="zh-TW" sz="600" dirty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  <a:p>
                      <a:pPr marL="87630">
                        <a:lnSpc>
                          <a:spcPts val="680"/>
                        </a:lnSpc>
                      </a:pP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異國料理製作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(2)</a:t>
                      </a:r>
                      <a:endParaRPr lang="en-US" altLang="zh-TW" sz="600" dirty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680"/>
                        </a:lnSpc>
                      </a:pPr>
                      <a:r>
                        <a:rPr 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中式點心製作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(4)</a:t>
                      </a:r>
                      <a:endParaRPr lang="en-US" altLang="zh-TW" sz="600" dirty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  <a:sym typeface="+mn-ea"/>
                      </a:endParaRPr>
                    </a:p>
                    <a:p>
                      <a:pPr marL="87630">
                        <a:lnSpc>
                          <a:spcPts val="680"/>
                        </a:lnSpc>
                      </a:pPr>
                      <a:r>
                        <a:rPr lang="zh-TW" altLang="en-US"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異國料理製作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(2)</a:t>
                      </a:r>
                      <a:endParaRPr sz="600" dirty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</a:tr>
              <a:tr h="66230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14300" marR="63500">
                        <a:lnSpc>
                          <a:spcPct val="100000"/>
                        </a:lnSpc>
                      </a:pPr>
                      <a:endParaRPr lang="en-US" sz="800" dirty="0" smtClean="0">
                        <a:solidFill>
                          <a:srgbClr val="17375E"/>
                        </a:solidFill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  <a:p>
                      <a:pPr marL="114300" marR="63500">
                        <a:lnSpc>
                          <a:spcPct val="100000"/>
                        </a:lnSpc>
                      </a:pPr>
                      <a:r>
                        <a:rPr sz="800" dirty="0" smtClean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多 </a:t>
                      </a: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元 選 修</a:t>
                      </a:r>
                      <a:endParaRPr sz="80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73990" marR="1219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00" dirty="0">
                        <a:solidFill>
                          <a:srgbClr val="17375E"/>
                        </a:solidFill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  <a:p>
                      <a:pPr marL="71755" marR="12192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同科跨班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6195" eaLnBrk="1" fontAlgn="auto" latinLnBrk="0" hangingPunct="1">
                        <a:lnSpc>
                          <a:spcPts val="680"/>
                        </a:lnSpc>
                      </a:pPr>
                      <a:r>
                        <a:rPr sz="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西式料理</a:t>
                      </a:r>
                      <a:r>
                        <a:rPr lang="en-US" sz="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(4)</a:t>
                      </a:r>
                      <a:endParaRPr lang="en-US" sz="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  <a:p>
                      <a:pPr marL="36195" eaLnBrk="1" fontAlgn="auto" latinLnBrk="0" hangingPunct="1">
                        <a:lnSpc>
                          <a:spcPts val="680"/>
                        </a:lnSpc>
                      </a:pPr>
                      <a:r>
                        <a:rPr lang="en-US" sz="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西式點心製作(4)</a:t>
                      </a:r>
                      <a:endParaRPr lang="en-US" sz="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  <a:p>
                      <a:pPr marL="36195" eaLnBrk="1" fontAlgn="auto" latinLnBrk="0" hangingPunct="1">
                        <a:lnSpc>
                          <a:spcPts val="680"/>
                        </a:lnSpc>
                      </a:pPr>
                      <a:r>
                        <a:rPr lang="en-US" sz="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廚藝技能實習(4)</a:t>
                      </a:r>
                      <a:endParaRPr lang="en-US" altLang="zh-TW" sz="600" b="1" dirty="0" smtClean="0">
                        <a:solidFill>
                          <a:srgbClr val="00B050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  <a:sym typeface="+mn-ea"/>
                      </a:endParaRPr>
                    </a:p>
                    <a:p>
                      <a:pPr marL="36195" eaLnBrk="1" fontAlgn="auto" latinLnBrk="0" hangingPunct="1">
                        <a:lnSpc>
                          <a:spcPts val="680"/>
                        </a:lnSpc>
                      </a:pPr>
                      <a:r>
                        <a:rPr lang="en-US" sz="600" b="1" dirty="0">
                          <a:solidFill>
                            <a:srgbClr val="00B05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中餐擺盤設計實務</a:t>
                      </a:r>
                      <a:r>
                        <a:rPr lang="en-US" altLang="zh-TW" sz="600" b="1" dirty="0" smtClean="0">
                          <a:solidFill>
                            <a:srgbClr val="00B05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(2)</a:t>
                      </a:r>
                      <a:endParaRPr lang="en-US" altLang="zh-TW" sz="600" b="1" dirty="0" smtClean="0">
                        <a:solidFill>
                          <a:srgbClr val="00B050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  <a:sym typeface="+mn-ea"/>
                      </a:endParaRPr>
                    </a:p>
                    <a:p>
                      <a:pPr marL="36195" eaLnBrk="1" fontAlgn="auto" latinLnBrk="0" hangingPunct="1">
                        <a:lnSpc>
                          <a:spcPts val="680"/>
                        </a:lnSpc>
                      </a:pPr>
                      <a:r>
                        <a:rPr lang="en-US" sz="600" b="1" dirty="0">
                          <a:solidFill>
                            <a:srgbClr val="00B05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西餐擺盤設計實務</a:t>
                      </a:r>
                      <a:r>
                        <a:rPr lang="en-US" altLang="zh-TW" sz="600" b="1" dirty="0" smtClean="0">
                          <a:solidFill>
                            <a:srgbClr val="00B05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(2)</a:t>
                      </a:r>
                      <a:endParaRPr lang="en-US" altLang="zh-TW" sz="600" b="1" dirty="0" smtClean="0">
                        <a:solidFill>
                          <a:srgbClr val="00B050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  <a:sym typeface="+mn-ea"/>
                      </a:endParaRPr>
                    </a:p>
                    <a:p>
                      <a:pPr marL="36195" eaLnBrk="1" fontAlgn="auto" latinLnBrk="0" hangingPunct="1">
                        <a:lnSpc>
                          <a:spcPts val="680"/>
                        </a:lnSpc>
                      </a:pPr>
                      <a:r>
                        <a:rPr lang="en-US" sz="600" b="1" dirty="0">
                          <a:solidFill>
                            <a:srgbClr val="00B05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桌邊烹調料理製作</a:t>
                      </a:r>
                      <a:r>
                        <a:rPr lang="en-US" altLang="zh-TW" sz="600" b="1" dirty="0" smtClean="0">
                          <a:solidFill>
                            <a:srgbClr val="00B05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(2)</a:t>
                      </a:r>
                      <a:endParaRPr lang="en-US" altLang="zh-TW" sz="600" b="1" dirty="0" smtClean="0">
                        <a:solidFill>
                          <a:srgbClr val="00B050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  <a:sym typeface="+mn-ea"/>
                      </a:endParaRPr>
                    </a:p>
                    <a:p>
                      <a:pPr marL="36195" eaLnBrk="1" fontAlgn="auto" latinLnBrk="0" hangingPunct="1">
                        <a:lnSpc>
                          <a:spcPts val="680"/>
                        </a:lnSpc>
                      </a:pPr>
                      <a:r>
                        <a:rPr lang="zh-TW" altLang="en-US" sz="600" b="1" dirty="0" smtClean="0">
                          <a:solidFill>
                            <a:srgbClr val="00B05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原住民族語文</a:t>
                      </a:r>
                      <a:r>
                        <a:rPr lang="en-US" altLang="zh-TW" sz="600" b="1" dirty="0" smtClean="0">
                          <a:solidFill>
                            <a:srgbClr val="00B05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(2)</a:t>
                      </a:r>
                      <a:endParaRPr lang="en-US" altLang="zh-TW" sz="600" b="1" dirty="0" smtClean="0">
                        <a:solidFill>
                          <a:srgbClr val="00B050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6195" eaLnBrk="1" fontAlgn="auto" latinLnBrk="0" hangingPunct="1">
                        <a:lnSpc>
                          <a:spcPts val="680"/>
                        </a:lnSpc>
                      </a:pPr>
                      <a:r>
                        <a:rPr sz="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西式料理</a:t>
                      </a:r>
                      <a:r>
                        <a:rPr lang="en-US" sz="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(4)</a:t>
                      </a:r>
                      <a:endParaRPr lang="en-US" sz="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  <a:sym typeface="+mn-ea"/>
                      </a:endParaRPr>
                    </a:p>
                    <a:p>
                      <a:pPr marL="36195" eaLnBrk="1" fontAlgn="auto" latinLnBrk="0" hangingPunct="1">
                        <a:lnSpc>
                          <a:spcPts val="680"/>
                        </a:lnSpc>
                      </a:pPr>
                      <a:r>
                        <a:rPr lang="en-US" sz="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西式點心製作(4)</a:t>
                      </a:r>
                      <a:endParaRPr lang="en-US" sz="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  <a:sym typeface="+mn-ea"/>
                      </a:endParaRPr>
                    </a:p>
                    <a:p>
                      <a:pPr marL="36195" eaLnBrk="1" fontAlgn="auto" latinLnBrk="0" hangingPunct="1">
                        <a:lnSpc>
                          <a:spcPts val="680"/>
                        </a:lnSpc>
                      </a:pPr>
                      <a:r>
                        <a:rPr lang="en-US" sz="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廚藝技能實習(4)</a:t>
                      </a:r>
                      <a:endParaRPr lang="en-US" sz="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  <a:sym typeface="+mn-ea"/>
                      </a:endParaRPr>
                    </a:p>
                    <a:p>
                      <a:pPr marL="36195" eaLnBrk="1" fontAlgn="auto" latinLnBrk="0" hangingPunct="1">
                        <a:lnSpc>
                          <a:spcPts val="680"/>
                        </a:lnSpc>
                      </a:pPr>
                      <a:r>
                        <a:rPr lang="en-US" sz="600" b="1" dirty="0">
                          <a:solidFill>
                            <a:srgbClr val="00B05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中餐擺盤設計實務</a:t>
                      </a:r>
                      <a:r>
                        <a:rPr lang="en-US" altLang="zh-TW" sz="600" b="1" dirty="0" smtClean="0">
                          <a:solidFill>
                            <a:srgbClr val="00B05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(2)</a:t>
                      </a:r>
                      <a:endParaRPr lang="en-US" altLang="zh-TW" sz="600" b="1" dirty="0" smtClean="0">
                        <a:solidFill>
                          <a:srgbClr val="00B050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  <a:sym typeface="+mn-ea"/>
                      </a:endParaRPr>
                    </a:p>
                    <a:p>
                      <a:pPr marL="36195" eaLnBrk="1" fontAlgn="auto" latinLnBrk="0" hangingPunct="1">
                        <a:lnSpc>
                          <a:spcPts val="680"/>
                        </a:lnSpc>
                      </a:pPr>
                      <a:r>
                        <a:rPr lang="en-US" sz="600" b="1" dirty="0">
                          <a:solidFill>
                            <a:srgbClr val="00B05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西餐擺盤設計實務</a:t>
                      </a:r>
                      <a:r>
                        <a:rPr lang="en-US" altLang="zh-TW" sz="600" b="1" dirty="0" smtClean="0">
                          <a:solidFill>
                            <a:srgbClr val="00B05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(2)</a:t>
                      </a:r>
                      <a:endParaRPr lang="en-US" altLang="zh-TW" sz="600" b="1" dirty="0" smtClean="0">
                        <a:solidFill>
                          <a:srgbClr val="00B050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  <a:sym typeface="+mn-ea"/>
                      </a:endParaRPr>
                    </a:p>
                    <a:p>
                      <a:pPr marL="36195" eaLnBrk="1" fontAlgn="auto" latinLnBrk="0" hangingPunct="1">
                        <a:lnSpc>
                          <a:spcPts val="680"/>
                        </a:lnSpc>
                      </a:pPr>
                      <a:r>
                        <a:rPr lang="en-US" sz="600" b="1" dirty="0">
                          <a:solidFill>
                            <a:srgbClr val="00B05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桌邊烹調料理製作</a:t>
                      </a:r>
                      <a:r>
                        <a:rPr lang="en-US" altLang="zh-TW" sz="600" b="1" dirty="0" smtClean="0">
                          <a:solidFill>
                            <a:srgbClr val="00B05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(2)</a:t>
                      </a:r>
                      <a:endParaRPr lang="en-US" altLang="zh-TW" sz="600" b="1" dirty="0" smtClean="0">
                        <a:solidFill>
                          <a:srgbClr val="00B050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  <a:sym typeface="+mn-ea"/>
                      </a:endParaRPr>
                    </a:p>
                    <a:p>
                      <a:pPr marL="36195" eaLnBrk="1" fontAlgn="auto" latinLnBrk="0" hangingPunct="1">
                        <a:lnSpc>
                          <a:spcPts val="680"/>
                        </a:lnSpc>
                      </a:pPr>
                      <a:r>
                        <a:rPr lang="zh-TW" altLang="en-US" sz="600" b="1" dirty="0" smtClean="0">
                          <a:solidFill>
                            <a:srgbClr val="00B05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原住民族語文</a:t>
                      </a:r>
                      <a:r>
                        <a:rPr lang="en-US" altLang="zh-TW" sz="600" b="1" dirty="0" smtClean="0">
                          <a:solidFill>
                            <a:srgbClr val="00B05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(2)</a:t>
                      </a:r>
                      <a:endParaRPr sz="600" b="1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75895">
                <a:tc vMerge="1">
                  <a:tcPr marL="0" marR="0" marT="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73355" marR="121920" indent="-8572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dirty="0" err="1" smtClean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同群跨科</a:t>
                      </a:r>
                      <a:endParaRPr sz="50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45415">
                <a:tc vMerge="1">
                  <a:tcPr marL="0" marR="0" marT="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73355" marR="121920" indent="-8572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dirty="0" err="1" smtClean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同校跨群</a:t>
                      </a:r>
                      <a:endParaRPr sz="50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261620">
                <a:tc gridSpan="2"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彈性學習時間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3937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0" marR="20955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31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800" dirty="0" smtClean="0">
                          <a:solidFill>
                            <a:schemeClr val="tx1"/>
                          </a:solidFill>
                          <a:latin typeface="新細明體" panose="02020500000000000000" charset="-120"/>
                          <a:ea typeface="+mn-ea"/>
                          <a:cs typeface="新細明體" panose="02020500000000000000" charset="-120"/>
                        </a:rPr>
                        <a:t>彈性學習時間</a:t>
                      </a:r>
                      <a:r>
                        <a:rPr lang="en-US" altLang="zh-TW" sz="800" dirty="0" smtClean="0">
                          <a:solidFill>
                            <a:schemeClr val="tx1"/>
                          </a:solidFill>
                          <a:latin typeface="新細明體" panose="02020500000000000000" charset="-120"/>
                          <a:ea typeface="+mn-ea"/>
                          <a:cs typeface="新細明體" panose="02020500000000000000" charset="-120"/>
                        </a:rPr>
                        <a:t>(1)</a:t>
                      </a:r>
                      <a:endParaRPr lang="zh-TW" altLang="en-US" sz="800" dirty="0" smtClean="0">
                        <a:solidFill>
                          <a:schemeClr val="tx1"/>
                        </a:solidFill>
                        <a:latin typeface="新細明體" panose="02020500000000000000" charset="-120"/>
                        <a:ea typeface="+mn-ea"/>
                        <a:cs typeface="新細明體" panose="02020500000000000000" charset="-12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0955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31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800" dirty="0" smtClean="0">
                          <a:solidFill>
                            <a:schemeClr val="tx1"/>
                          </a:solidFill>
                          <a:latin typeface="新細明體" panose="02020500000000000000" charset="-120"/>
                          <a:ea typeface="+mn-ea"/>
                          <a:cs typeface="新細明體" panose="02020500000000000000" charset="-120"/>
                        </a:rPr>
                        <a:t>彈性學習時間</a:t>
                      </a:r>
                      <a:r>
                        <a:rPr lang="en-US" altLang="zh-TW" sz="800" dirty="0" smtClean="0">
                          <a:solidFill>
                            <a:schemeClr val="tx1"/>
                          </a:solidFill>
                          <a:latin typeface="新細明體" panose="02020500000000000000" charset="-120"/>
                          <a:ea typeface="+mn-ea"/>
                          <a:cs typeface="新細明體" panose="02020500000000000000" charset="-120"/>
                        </a:rPr>
                        <a:t>(1)</a:t>
                      </a:r>
                      <a:endParaRPr lang="zh-TW" altLang="en-US" sz="800" dirty="0" smtClean="0">
                        <a:solidFill>
                          <a:schemeClr val="tx1"/>
                        </a:solidFill>
                        <a:latin typeface="新細明體" panose="02020500000000000000" charset="-120"/>
                        <a:ea typeface="+mn-ea"/>
                        <a:cs typeface="新細明體" panose="02020500000000000000" charset="-120"/>
                      </a:endParaRPr>
                    </a:p>
                  </a:txBody>
                  <a:tcPr anchor="ctr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r">
                        <a:lnSpc>
                          <a:spcPct val="140000"/>
                        </a:lnSpc>
                        <a:spcBef>
                          <a:spcPts val="310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彈性學習時間</a:t>
                      </a:r>
                      <a:r>
                        <a:rPr sz="800" spc="-15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(</a:t>
                      </a:r>
                      <a:r>
                        <a:rPr sz="800" spc="-2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1</a:t>
                      </a: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)</a:t>
                      </a:r>
                      <a:endParaRPr sz="80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r">
                        <a:lnSpc>
                          <a:spcPct val="140000"/>
                        </a:lnSpc>
                        <a:spcBef>
                          <a:spcPts val="310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彈性</a:t>
                      </a:r>
                      <a:r>
                        <a:rPr sz="800" spc="-5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學</a:t>
                      </a: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習時</a:t>
                      </a:r>
                      <a:r>
                        <a:rPr sz="800" spc="-5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間</a:t>
                      </a:r>
                      <a:r>
                        <a:rPr sz="800" spc="-15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(</a:t>
                      </a:r>
                      <a:r>
                        <a:rPr sz="800" spc="-2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1</a:t>
                      </a: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)</a:t>
                      </a:r>
                      <a:endParaRPr sz="80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L="11049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393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393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CF4"/>
                    </a:solidFill>
                  </a:tcPr>
                </a:tc>
              </a:tr>
              <a:tr h="208280">
                <a:tc gridSpan="2"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團體活動時間</a:t>
                      </a:r>
                      <a:endParaRPr sz="80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4064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cPr marL="0" marR="0" marT="0" marB="0">
                    <a:lnB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590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團體活動時間</a:t>
                      </a:r>
                      <a:r>
                        <a:rPr sz="800" spc="-15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(</a:t>
                      </a:r>
                      <a:r>
                        <a:rPr sz="800" spc="-2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3</a:t>
                      </a: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)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4064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B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團體活動時間</a:t>
                      </a:r>
                      <a:r>
                        <a:rPr sz="800" spc="-15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(</a:t>
                      </a:r>
                      <a:r>
                        <a:rPr sz="800" spc="-2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3</a:t>
                      </a: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)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B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團體活動時間</a:t>
                      </a:r>
                      <a:r>
                        <a:rPr sz="800" spc="-15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(</a:t>
                      </a:r>
                      <a:r>
                        <a:rPr sz="800" spc="-2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3</a:t>
                      </a: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)</a:t>
                      </a:r>
                      <a:endParaRPr sz="80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團體</a:t>
                      </a:r>
                      <a:r>
                        <a:rPr sz="800" spc="-5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活</a:t>
                      </a: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動時</a:t>
                      </a:r>
                      <a:r>
                        <a:rPr sz="800" spc="-5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間</a:t>
                      </a:r>
                      <a:r>
                        <a:rPr sz="800" spc="-15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(</a:t>
                      </a:r>
                      <a:r>
                        <a:rPr sz="800" spc="-2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3</a:t>
                      </a: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)</a:t>
                      </a:r>
                      <a:endParaRPr sz="80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B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L="11049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團體活動時間</a:t>
                      </a:r>
                      <a:r>
                        <a:rPr sz="800" spc="-15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(3)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B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團體活動時間</a:t>
                      </a:r>
                      <a:r>
                        <a:rPr sz="800" spc="-15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(3)</a:t>
                      </a:r>
                      <a:endParaRPr sz="80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B>
                    <a:solidFill>
                      <a:srgbClr val="DBECF4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213359" y="80772"/>
            <a:ext cx="6502908" cy="454151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675131" y="59435"/>
            <a:ext cx="5533644" cy="5654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60604" y="108204"/>
            <a:ext cx="6408420" cy="3596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60604" y="108204"/>
            <a:ext cx="6408420" cy="360045"/>
          </a:xfrm>
          <a:custGeom>
            <a:avLst/>
            <a:gdLst/>
            <a:ahLst/>
            <a:cxnLst/>
            <a:rect l="l" t="t" r="r" b="b"/>
            <a:pathLst>
              <a:path w="6408420" h="360045">
                <a:moveTo>
                  <a:pt x="0" y="0"/>
                </a:moveTo>
                <a:lnTo>
                  <a:pt x="6348476" y="0"/>
                </a:lnTo>
                <a:lnTo>
                  <a:pt x="6408420" y="59944"/>
                </a:lnTo>
                <a:lnTo>
                  <a:pt x="6408420" y="359664"/>
                </a:lnTo>
                <a:lnTo>
                  <a:pt x="59943" y="359664"/>
                </a:lnTo>
                <a:lnTo>
                  <a:pt x="0" y="299720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7B5F9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60604" y="499872"/>
            <a:ext cx="6390132" cy="86410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339852" y="8305800"/>
            <a:ext cx="6298692" cy="42418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320802" y="8321041"/>
            <a:ext cx="6299200" cy="424308"/>
          </a:xfrm>
          <a:custGeom>
            <a:avLst/>
            <a:gdLst/>
            <a:ahLst/>
            <a:cxnLst/>
            <a:rect l="l" t="t" r="r" b="b"/>
            <a:pathLst>
              <a:path w="6299200" h="376554">
                <a:moveTo>
                  <a:pt x="62737" y="0"/>
                </a:moveTo>
                <a:lnTo>
                  <a:pt x="6235954" y="0"/>
                </a:lnTo>
                <a:lnTo>
                  <a:pt x="6260338" y="4927"/>
                </a:lnTo>
                <a:lnTo>
                  <a:pt x="6280277" y="18376"/>
                </a:lnTo>
                <a:lnTo>
                  <a:pt x="6293739" y="38315"/>
                </a:lnTo>
                <a:lnTo>
                  <a:pt x="6298692" y="62737"/>
                </a:lnTo>
                <a:lnTo>
                  <a:pt x="6298692" y="376427"/>
                </a:lnTo>
                <a:lnTo>
                  <a:pt x="0" y="376427"/>
                </a:lnTo>
                <a:lnTo>
                  <a:pt x="0" y="62737"/>
                </a:lnTo>
                <a:lnTo>
                  <a:pt x="4927" y="38315"/>
                </a:lnTo>
                <a:lnTo>
                  <a:pt x="18376" y="18376"/>
                </a:lnTo>
                <a:lnTo>
                  <a:pt x="38315" y="4927"/>
                </a:lnTo>
                <a:lnTo>
                  <a:pt x="62737" y="0"/>
                </a:lnTo>
                <a:close/>
              </a:path>
            </a:pathLst>
          </a:custGeom>
          <a:ln w="9144">
            <a:solidFill>
              <a:srgbClr val="F6924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228600" y="8352155"/>
            <a:ext cx="997585" cy="31369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 txBox="1"/>
          <p:nvPr/>
        </p:nvSpPr>
        <p:spPr>
          <a:xfrm>
            <a:off x="2264410" y="8338820"/>
            <a:ext cx="592455" cy="3403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lang="zh-TW" sz="700" spc="-5" dirty="0">
                <a:solidFill>
                  <a:schemeClr val="accent6">
                    <a:lumMod val="50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二</a:t>
            </a:r>
            <a:r>
              <a:rPr lang="en-US" sz="700" spc="-5" dirty="0">
                <a:solidFill>
                  <a:schemeClr val="accent6">
                    <a:lumMod val="50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.</a:t>
            </a:r>
            <a:r>
              <a:rPr sz="700" spc="-5" dirty="0">
                <a:solidFill>
                  <a:schemeClr val="accent6">
                    <a:lumMod val="50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具備中餐烹調 及擺盤的專業 能力</a:t>
            </a:r>
            <a:endParaRPr sz="700" spc="-5" dirty="0">
              <a:solidFill>
                <a:schemeClr val="accent6">
                  <a:lumMod val="50000"/>
                </a:schemeClr>
              </a:solidFill>
              <a:latin typeface="微軟正黑體" panose="020B0604030504040204" charset="-120"/>
              <a:ea typeface="微軟正黑體" panose="020B0604030504040204" charset="-120"/>
              <a:cs typeface="新細明體" panose="02020500000000000000" charset="-120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962275" y="8362950"/>
            <a:ext cx="894080" cy="3403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lang="zh-TW" sz="700" spc="-5" dirty="0">
                <a:solidFill>
                  <a:schemeClr val="accent4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三</a:t>
            </a:r>
            <a:r>
              <a:rPr lang="en-US" sz="700" spc="-5" dirty="0">
                <a:solidFill>
                  <a:schemeClr val="accent4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.</a:t>
            </a:r>
            <a:r>
              <a:rPr sz="700" spc="-5" dirty="0">
                <a:solidFill>
                  <a:schemeClr val="accent4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具備西餐烹調及 擺盤的專業能力 的專業能力</a:t>
            </a:r>
            <a:endParaRPr sz="700" spc="-5" dirty="0">
              <a:solidFill>
                <a:schemeClr val="accent4">
                  <a:lumMod val="75000"/>
                </a:schemeClr>
              </a:solidFill>
              <a:latin typeface="微軟正黑體" panose="020B0604030504040204" charset="-120"/>
              <a:ea typeface="微軟正黑體" panose="020B0604030504040204" charset="-120"/>
              <a:cs typeface="新細明體" panose="02020500000000000000" charset="-120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906645" y="8352155"/>
            <a:ext cx="1551940" cy="4591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zh-TW" sz="700" spc="-5" dirty="0">
                <a:solidFill>
                  <a:schemeClr val="accent3">
                    <a:lumMod val="50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五</a:t>
            </a:r>
            <a:r>
              <a:rPr lang="en-US" altLang="zh-TW" sz="700" spc="-5" dirty="0">
                <a:solidFill>
                  <a:schemeClr val="accent3">
                    <a:lumMod val="50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.</a:t>
            </a:r>
            <a:r>
              <a:rPr sz="700" spc="-5" dirty="0">
                <a:solidFill>
                  <a:schemeClr val="accent3">
                    <a:lumMod val="50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具備勞動權益、職業道德、工作習慣、價值</a:t>
            </a:r>
            <a:r>
              <a:rPr sz="700" spc="-5" dirty="0">
                <a:solidFill>
                  <a:schemeClr val="accent3">
                    <a:lumMod val="50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  <a:sym typeface="+mn-ea"/>
              </a:rPr>
              <a:t>觀、敬業樂群、樂觀進取</a:t>
            </a:r>
            <a:r>
              <a:rPr sz="700" spc="100" dirty="0">
                <a:solidFill>
                  <a:schemeClr val="accent3">
                    <a:lumMod val="50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  <a:sym typeface="+mn-ea"/>
              </a:rPr>
              <a:t>及</a:t>
            </a:r>
            <a:r>
              <a:rPr sz="700" spc="-5" dirty="0">
                <a:solidFill>
                  <a:schemeClr val="accent3">
                    <a:lumMod val="50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  <a:sym typeface="+mn-ea"/>
              </a:rPr>
              <a:t>專業精進的能 力</a:t>
            </a:r>
            <a:endParaRPr sz="700" spc="-5" dirty="0">
              <a:solidFill>
                <a:schemeClr val="accent3">
                  <a:lumMod val="50000"/>
                </a:schemeClr>
              </a:solidFill>
              <a:latin typeface="微軟正黑體" panose="020B0604030504040204" charset="-120"/>
              <a:ea typeface="微軟正黑體" panose="020B0604030504040204" charset="-120"/>
              <a:cs typeface="新細明體" panose="02020500000000000000" charset="-120"/>
              <a:sym typeface="+mn-ea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sz="700" spc="-5" dirty="0">
              <a:solidFill>
                <a:schemeClr val="accent3">
                  <a:lumMod val="50000"/>
                </a:schemeClr>
              </a:solidFill>
              <a:latin typeface="微軟正黑體" panose="020B0604030504040204" charset="-120"/>
              <a:ea typeface="微軟正黑體" panose="020B0604030504040204" charset="-120"/>
              <a:cs typeface="新細明體" panose="02020500000000000000" charset="-120"/>
              <a:sym typeface="+mn-ea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71780" y="8744946"/>
            <a:ext cx="6375653" cy="39904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306324" y="8766045"/>
            <a:ext cx="6300215" cy="35356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306324" y="8766047"/>
            <a:ext cx="6300470" cy="353695"/>
          </a:xfrm>
          <a:custGeom>
            <a:avLst/>
            <a:gdLst/>
            <a:ahLst/>
            <a:cxnLst/>
            <a:rect l="l" t="t" r="r" b="b"/>
            <a:pathLst>
              <a:path w="6300470" h="353695">
                <a:moveTo>
                  <a:pt x="0" y="58927"/>
                </a:moveTo>
                <a:lnTo>
                  <a:pt x="4635" y="35991"/>
                </a:lnTo>
                <a:lnTo>
                  <a:pt x="17259" y="17259"/>
                </a:lnTo>
                <a:lnTo>
                  <a:pt x="35991" y="4622"/>
                </a:lnTo>
                <a:lnTo>
                  <a:pt x="58928" y="0"/>
                </a:lnTo>
                <a:lnTo>
                  <a:pt x="6241287" y="0"/>
                </a:lnTo>
                <a:lnTo>
                  <a:pt x="6264148" y="4622"/>
                </a:lnTo>
                <a:lnTo>
                  <a:pt x="6282944" y="17259"/>
                </a:lnTo>
                <a:lnTo>
                  <a:pt x="6295517" y="35991"/>
                </a:lnTo>
                <a:lnTo>
                  <a:pt x="6300216" y="58927"/>
                </a:lnTo>
                <a:lnTo>
                  <a:pt x="6300216" y="294634"/>
                </a:lnTo>
                <a:lnTo>
                  <a:pt x="6295517" y="317573"/>
                </a:lnTo>
                <a:lnTo>
                  <a:pt x="6282944" y="336304"/>
                </a:lnTo>
                <a:lnTo>
                  <a:pt x="6264148" y="348933"/>
                </a:lnTo>
                <a:lnTo>
                  <a:pt x="6241287" y="353565"/>
                </a:lnTo>
                <a:lnTo>
                  <a:pt x="58928" y="353565"/>
                </a:lnTo>
                <a:lnTo>
                  <a:pt x="35991" y="348933"/>
                </a:lnTo>
                <a:lnTo>
                  <a:pt x="17259" y="336304"/>
                </a:lnTo>
                <a:lnTo>
                  <a:pt x="4635" y="317573"/>
                </a:lnTo>
                <a:lnTo>
                  <a:pt x="0" y="294634"/>
                </a:lnTo>
                <a:lnTo>
                  <a:pt x="0" y="58927"/>
                </a:lnTo>
                <a:close/>
              </a:path>
            </a:pathLst>
          </a:custGeom>
          <a:ln w="9144">
            <a:solidFill>
              <a:srgbClr val="BC494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3512820" y="8184515"/>
            <a:ext cx="166370" cy="17843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188595" y="8790305"/>
            <a:ext cx="1139190" cy="30607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 txBox="1"/>
          <p:nvPr/>
        </p:nvSpPr>
        <p:spPr>
          <a:xfrm>
            <a:off x="2332990" y="8883650"/>
            <a:ext cx="721360" cy="1435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-45" dirty="0">
                <a:solidFill>
                  <a:schemeClr val="accent6">
                    <a:lumMod val="50000"/>
                  </a:schemeClr>
                </a:solidFill>
                <a:latin typeface="新細明體" panose="02020500000000000000" charset="-120"/>
                <a:cs typeface="新細明體" panose="02020500000000000000" charset="-120"/>
              </a:rPr>
              <a:t>二</a:t>
            </a:r>
            <a:r>
              <a:rPr sz="800" spc="-5" dirty="0">
                <a:solidFill>
                  <a:schemeClr val="accent6">
                    <a:lumMod val="50000"/>
                  </a:schemeClr>
                </a:solidFill>
                <a:latin typeface="Arial" panose="020B0604020202020204"/>
                <a:cs typeface="Arial" panose="020B0604020202020204"/>
              </a:rPr>
              <a:t>.</a:t>
            </a:r>
            <a:r>
              <a:rPr sz="800" spc="-5" dirty="0">
                <a:solidFill>
                  <a:schemeClr val="accent6">
                    <a:lumMod val="50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中餐</a:t>
            </a:r>
            <a:r>
              <a:rPr sz="800" spc="-5" dirty="0">
                <a:solidFill>
                  <a:schemeClr val="accent6">
                    <a:lumMod val="50000"/>
                  </a:schemeClr>
                </a:solidFill>
                <a:latin typeface="新細明體" panose="02020500000000000000" charset="-120"/>
                <a:cs typeface="新細明體" panose="02020500000000000000" charset="-120"/>
              </a:rPr>
              <a:t>廚師</a:t>
            </a:r>
            <a:endParaRPr sz="800" spc="-5" dirty="0">
              <a:solidFill>
                <a:schemeClr val="accent6">
                  <a:lumMod val="50000"/>
                </a:schemeClr>
              </a:solidFill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122295" y="8883650"/>
            <a:ext cx="614045" cy="1435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-45" dirty="0">
                <a:solidFill>
                  <a:schemeClr val="accent4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三</a:t>
            </a:r>
            <a:r>
              <a:rPr sz="800" spc="-5" dirty="0">
                <a:solidFill>
                  <a:schemeClr val="accent4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Arial" panose="020B0604020202020204"/>
              </a:rPr>
              <a:t>.</a:t>
            </a:r>
            <a:r>
              <a:rPr sz="800" spc="-5" dirty="0">
                <a:solidFill>
                  <a:schemeClr val="accent4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西餐廚師</a:t>
            </a:r>
            <a:endParaRPr sz="800" spc="-5" dirty="0">
              <a:solidFill>
                <a:schemeClr val="accent4">
                  <a:lumMod val="75000"/>
                </a:schemeClr>
              </a:solidFill>
              <a:latin typeface="微軟正黑體" panose="020B0604030504040204" charset="-120"/>
              <a:ea typeface="微軟正黑體" panose="020B0604030504040204" charset="-120"/>
              <a:cs typeface="新細明體" panose="02020500000000000000" charset="-120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004945" y="8883650"/>
            <a:ext cx="821055" cy="1435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-45" dirty="0">
                <a:solidFill>
                  <a:schemeClr val="accent5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四</a:t>
            </a:r>
            <a:r>
              <a:rPr sz="800" spc="-5" dirty="0">
                <a:solidFill>
                  <a:schemeClr val="accent5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Arial" panose="020B0604020202020204"/>
              </a:rPr>
              <a:t>.</a:t>
            </a:r>
            <a:r>
              <a:rPr sz="800" spc="-5" dirty="0">
                <a:solidFill>
                  <a:schemeClr val="accent5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烘焙點心師傅</a:t>
            </a:r>
            <a:endParaRPr sz="800" spc="-5" dirty="0">
              <a:solidFill>
                <a:schemeClr val="accent5">
                  <a:lumMod val="75000"/>
                </a:schemeClr>
              </a:solidFill>
              <a:latin typeface="微軟正黑體" panose="020B0604030504040204" charset="-120"/>
              <a:ea typeface="微軟正黑體" panose="020B0604030504040204" charset="-120"/>
              <a:cs typeface="新細明體" panose="02020500000000000000" charset="-120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422400" y="8883650"/>
            <a:ext cx="842010" cy="1435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-45" dirty="0">
                <a:solidFill>
                  <a:schemeClr val="accent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一</a:t>
            </a:r>
            <a:r>
              <a:rPr sz="800" spc="-5" dirty="0">
                <a:solidFill>
                  <a:schemeClr val="accent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Arial" panose="020B0604020202020204"/>
              </a:rPr>
              <a:t>.</a:t>
            </a:r>
            <a:r>
              <a:rPr sz="800" spc="-20" dirty="0">
                <a:solidFill>
                  <a:schemeClr val="accent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飯店</a:t>
            </a:r>
            <a:r>
              <a:rPr sz="800" spc="-15" dirty="0">
                <a:solidFill>
                  <a:schemeClr val="accent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管</a:t>
            </a:r>
            <a:r>
              <a:rPr sz="800" spc="-20" dirty="0">
                <a:solidFill>
                  <a:schemeClr val="accent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理人</a:t>
            </a:r>
            <a:r>
              <a:rPr sz="800" spc="-5" dirty="0">
                <a:solidFill>
                  <a:schemeClr val="accent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員</a:t>
            </a:r>
            <a:endParaRPr sz="800" spc="-5" dirty="0">
              <a:solidFill>
                <a:schemeClr val="accent2">
                  <a:lumMod val="75000"/>
                </a:schemeClr>
              </a:solidFill>
              <a:latin typeface="微軟正黑體" panose="020B0604030504040204" charset="-120"/>
              <a:ea typeface="微軟正黑體" panose="020B0604030504040204" charset="-120"/>
              <a:cs typeface="新細明體" panose="02020500000000000000" charset="-120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237743" y="1336547"/>
            <a:ext cx="6466332" cy="74523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284988" y="1363980"/>
            <a:ext cx="6371844" cy="65074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79246" y="1456945"/>
            <a:ext cx="1357884" cy="448055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3360420" y="1944623"/>
            <a:ext cx="220979" cy="422148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276148" y="1363980"/>
            <a:ext cx="0" cy="195580"/>
          </a:xfrm>
          <a:custGeom>
            <a:avLst/>
            <a:gdLst/>
            <a:ahLst/>
            <a:cxnLst/>
            <a:rect l="l" t="t" r="r" b="b"/>
            <a:pathLst>
              <a:path h="195580">
                <a:moveTo>
                  <a:pt x="0" y="0"/>
                </a:moveTo>
                <a:lnTo>
                  <a:pt x="0" y="195579"/>
                </a:lnTo>
              </a:path>
            </a:pathLst>
          </a:custGeom>
          <a:ln w="19050">
            <a:solidFill>
              <a:srgbClr val="46AA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6646418" y="1363980"/>
            <a:ext cx="0" cy="654050"/>
          </a:xfrm>
          <a:custGeom>
            <a:avLst/>
            <a:gdLst/>
            <a:ahLst/>
            <a:cxnLst/>
            <a:rect l="l" t="t" r="r" b="b"/>
            <a:pathLst>
              <a:path h="654050">
                <a:moveTo>
                  <a:pt x="0" y="0"/>
                </a:moveTo>
                <a:lnTo>
                  <a:pt x="0" y="653669"/>
                </a:lnTo>
              </a:path>
            </a:pathLst>
          </a:custGeom>
          <a:ln w="9525">
            <a:solidFill>
              <a:srgbClr val="46AA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276148" y="2012950"/>
            <a:ext cx="6375400" cy="0"/>
          </a:xfrm>
          <a:custGeom>
            <a:avLst/>
            <a:gdLst/>
            <a:ahLst/>
            <a:cxnLst/>
            <a:rect l="l" t="t" r="r" b="b"/>
            <a:pathLst>
              <a:path w="6375400">
                <a:moveTo>
                  <a:pt x="0" y="0"/>
                </a:moveTo>
                <a:lnTo>
                  <a:pt x="6375095" y="0"/>
                </a:lnTo>
              </a:path>
            </a:pathLst>
          </a:custGeom>
          <a:ln w="9525">
            <a:solidFill>
              <a:srgbClr val="46AAC5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43" name="object 43"/>
          <p:cNvGraphicFramePr>
            <a:graphicFrameLocks noGrp="1"/>
          </p:cNvGraphicFramePr>
          <p:nvPr/>
        </p:nvGraphicFramePr>
        <p:xfrm>
          <a:off x="1609725" y="1412875"/>
          <a:ext cx="4952365" cy="6000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4890"/>
                <a:gridCol w="1278890"/>
                <a:gridCol w="1383665"/>
                <a:gridCol w="1264920"/>
              </a:tblGrid>
              <a:tr h="141129">
                <a:tc>
                  <a:txBody>
                    <a:bodyPr/>
                    <a:lstStyle/>
                    <a:p>
                      <a:pPr marL="127000">
                        <a:lnSpc>
                          <a:spcPts val="995"/>
                        </a:lnSpc>
                      </a:pPr>
                      <a:r>
                        <a:rPr sz="9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一</a:t>
                      </a:r>
                      <a:r>
                        <a:rPr sz="900" dirty="0">
                          <a:latin typeface="Arial" panose="020B0604020202020204"/>
                          <a:cs typeface="Arial" panose="020B0604020202020204"/>
                        </a:rPr>
                        <a:t>.</a:t>
                      </a:r>
                      <a:endParaRPr sz="900" dirty="0">
                        <a:latin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ts val="995"/>
                        </a:lnSpc>
                      </a:pPr>
                      <a:r>
                        <a:rPr sz="9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二</a:t>
                      </a:r>
                      <a:r>
                        <a:rPr sz="900" dirty="0">
                          <a:latin typeface="Arial" panose="020B0604020202020204"/>
                          <a:cs typeface="Arial" panose="020B0604020202020204"/>
                        </a:rPr>
                        <a:t>.</a:t>
                      </a:r>
                      <a:endParaRPr sz="900">
                        <a:latin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7965">
                        <a:lnSpc>
                          <a:spcPts val="995"/>
                        </a:lnSpc>
                      </a:pPr>
                      <a:r>
                        <a:rPr sz="9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三</a:t>
                      </a:r>
                      <a:r>
                        <a:rPr sz="900" dirty="0">
                          <a:latin typeface="Arial" panose="020B0604020202020204"/>
                          <a:cs typeface="Arial" panose="020B0604020202020204"/>
                        </a:rPr>
                        <a:t>.</a:t>
                      </a:r>
                      <a:endParaRPr sz="900">
                        <a:latin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ts val="995"/>
                        </a:lnSpc>
                      </a:pPr>
                      <a:r>
                        <a:rPr sz="9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四</a:t>
                      </a:r>
                      <a:r>
                        <a:rPr sz="900" dirty="0">
                          <a:latin typeface="Arial" panose="020B0604020202020204"/>
                          <a:cs typeface="Arial" panose="020B0604020202020204"/>
                        </a:rPr>
                        <a:t>.</a:t>
                      </a:r>
                      <a:endParaRPr sz="900" dirty="0">
                        <a:latin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/>
                </a:tc>
              </a:tr>
              <a:tr h="137795">
                <a:tc>
                  <a:txBody>
                    <a:bodyPr/>
                    <a:lstStyle/>
                    <a:p>
                      <a:pPr marL="127000">
                        <a:lnSpc>
                          <a:spcPts val="985"/>
                        </a:lnSpc>
                      </a:pPr>
                      <a:r>
                        <a:rPr sz="9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培養廚藝技</a:t>
                      </a:r>
                      <a:endParaRPr sz="9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ts val="985"/>
                        </a:lnSpc>
                      </a:pPr>
                      <a:r>
                        <a:rPr sz="9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培養餐廳經營</a:t>
                      </a:r>
                      <a:endParaRPr sz="9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7965">
                        <a:lnSpc>
                          <a:spcPts val="985"/>
                        </a:lnSpc>
                      </a:pPr>
                      <a:r>
                        <a:rPr sz="9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培養國際觀光</a:t>
                      </a:r>
                      <a:endParaRPr sz="90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ts val="985"/>
                        </a:lnSpc>
                      </a:pPr>
                      <a:r>
                        <a:rPr sz="9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培養餐飲相關</a:t>
                      </a:r>
                      <a:endParaRPr sz="9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</a:tr>
              <a:tr h="135890">
                <a:tc>
                  <a:txBody>
                    <a:bodyPr/>
                    <a:lstStyle/>
                    <a:p>
                      <a:pPr marL="127000">
                        <a:lnSpc>
                          <a:spcPts val="965"/>
                        </a:lnSpc>
                      </a:pPr>
                      <a:r>
                        <a:rPr sz="900" spc="1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術專業人才</a:t>
                      </a:r>
                      <a:endParaRPr sz="9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ts val="965"/>
                        </a:lnSpc>
                      </a:pPr>
                      <a:r>
                        <a:rPr sz="900" spc="1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管理專業人才</a:t>
                      </a:r>
                      <a:endParaRPr sz="9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7965">
                        <a:lnSpc>
                          <a:spcPts val="965"/>
                        </a:lnSpc>
                      </a:pPr>
                      <a:r>
                        <a:rPr sz="9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餐旅產業專業</a:t>
                      </a:r>
                      <a:endParaRPr sz="9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ts val="965"/>
                        </a:lnSpc>
                      </a:pPr>
                      <a:r>
                        <a:rPr sz="9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專業領域繼續</a:t>
                      </a:r>
                      <a:endParaRPr sz="90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</a:tr>
              <a:tr h="1855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7965">
                        <a:lnSpc>
                          <a:spcPts val="990"/>
                        </a:lnSpc>
                      </a:pPr>
                      <a:r>
                        <a:rPr sz="900" spc="1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人才</a:t>
                      </a:r>
                      <a:endParaRPr sz="9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ts val="990"/>
                        </a:lnSpc>
                      </a:pPr>
                      <a:r>
                        <a:rPr sz="900" spc="1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進修人才</a:t>
                      </a:r>
                      <a:endParaRPr sz="90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44" name="object 44"/>
          <p:cNvSpPr txBox="1"/>
          <p:nvPr/>
        </p:nvSpPr>
        <p:spPr>
          <a:xfrm>
            <a:off x="4984115" y="8883650"/>
            <a:ext cx="1276985" cy="1187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45" dirty="0">
                <a:solidFill>
                  <a:schemeClr val="accent3">
                    <a:lumMod val="50000"/>
                  </a:schemeClr>
                </a:solidFill>
                <a:latin typeface="新細明體" panose="02020500000000000000" charset="-120"/>
                <a:cs typeface="新細明體" panose="02020500000000000000" charset="-120"/>
              </a:rPr>
              <a:t>五</a:t>
            </a:r>
            <a:r>
              <a:rPr sz="700" spc="-5" dirty="0">
                <a:solidFill>
                  <a:schemeClr val="accent3">
                    <a:lumMod val="50000"/>
                  </a:schemeClr>
                </a:solidFill>
                <a:latin typeface="Arial" panose="020B0604020202020204"/>
                <a:cs typeface="Arial" panose="020B0604020202020204"/>
              </a:rPr>
              <a:t>.</a:t>
            </a:r>
            <a:r>
              <a:rPr sz="700" spc="-5" dirty="0">
                <a:solidFill>
                  <a:schemeClr val="accent3">
                    <a:lumMod val="50000"/>
                  </a:schemeClr>
                </a:solidFill>
                <a:latin typeface="新細明體" panose="02020500000000000000" charset="-120"/>
                <a:cs typeface="新細明體" panose="02020500000000000000" charset="-120"/>
              </a:rPr>
              <a:t>飯店服務人員及儲備管理幹部</a:t>
            </a:r>
            <a:endParaRPr sz="700" spc="-5" dirty="0">
              <a:solidFill>
                <a:schemeClr val="accent3">
                  <a:lumMod val="50000"/>
                </a:schemeClr>
              </a:solidFill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952493" y="8362951"/>
            <a:ext cx="821690" cy="233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zh-TW" sz="700" spc="-5" dirty="0">
                <a:solidFill>
                  <a:srgbClr val="006EC0"/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四</a:t>
            </a:r>
            <a:r>
              <a:rPr lang="en-US" sz="700" spc="-5" dirty="0">
                <a:solidFill>
                  <a:srgbClr val="006EC0"/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.</a:t>
            </a:r>
            <a:r>
              <a:rPr sz="700" spc="-5" dirty="0">
                <a:solidFill>
                  <a:srgbClr val="006EC0"/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具備桌邊烘焙及烹調 的</a:t>
            </a:r>
            <a:r>
              <a:rPr sz="700" spc="-5" dirty="0">
                <a:solidFill>
                  <a:schemeClr val="accent5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專業</a:t>
            </a:r>
            <a:r>
              <a:rPr sz="700" spc="-5" dirty="0">
                <a:solidFill>
                  <a:srgbClr val="006EC0"/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能力</a:t>
            </a:r>
            <a:endParaRPr sz="700">
              <a:latin typeface="微軟正黑體" panose="020B0604030504040204" charset="-120"/>
              <a:ea typeface="微軟正黑體" panose="020B0604030504040204" charset="-120"/>
              <a:cs typeface="新細明體" panose="02020500000000000000" charset="-120"/>
            </a:endParaRPr>
          </a:p>
        </p:txBody>
      </p:sp>
      <p:sp>
        <p:nvSpPr>
          <p:cNvPr id="47" name="object 2"/>
          <p:cNvSpPr txBox="1"/>
          <p:nvPr/>
        </p:nvSpPr>
        <p:spPr>
          <a:xfrm>
            <a:off x="414528" y="122266"/>
            <a:ext cx="162560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17375E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Noto Sans Mono CJK JP Regular"/>
              </a:rPr>
              <a:t>新北市莊敬高職</a:t>
            </a:r>
            <a:endParaRPr sz="1800" b="1" dirty="0">
              <a:latin typeface="標楷體" panose="03000509000000000000" pitchFamily="65" charset="-120"/>
              <a:ea typeface="標楷體" panose="03000509000000000000" pitchFamily="65" charset="-120"/>
              <a:cs typeface="Noto Sans Mono CJK JP Regular"/>
            </a:endParaRPr>
          </a:p>
        </p:txBody>
      </p:sp>
      <p:sp>
        <p:nvSpPr>
          <p:cNvPr id="48" name="object 3"/>
          <p:cNvSpPr txBox="1"/>
          <p:nvPr/>
        </p:nvSpPr>
        <p:spPr>
          <a:xfrm>
            <a:off x="2264293" y="108204"/>
            <a:ext cx="116903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z="1800" b="1" dirty="0" smtClean="0">
                <a:solidFill>
                  <a:srgbClr val="17375E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Noto Sans Mono CJK JP Regular"/>
              </a:rPr>
              <a:t>餐飲管理</a:t>
            </a:r>
            <a:r>
              <a:rPr sz="1800" b="1" dirty="0" smtClean="0">
                <a:solidFill>
                  <a:srgbClr val="17375E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Noto Sans Mono CJK JP Regular"/>
              </a:rPr>
              <a:t>科</a:t>
            </a:r>
            <a:endParaRPr sz="1800" b="1" dirty="0">
              <a:latin typeface="標楷體" panose="03000509000000000000" pitchFamily="65" charset="-120"/>
              <a:ea typeface="標楷體" panose="03000509000000000000" pitchFamily="65" charset="-120"/>
              <a:cs typeface="Noto Sans Mono CJK JP Regular"/>
            </a:endParaRPr>
          </a:p>
        </p:txBody>
      </p:sp>
      <p:sp>
        <p:nvSpPr>
          <p:cNvPr id="49" name="object 4"/>
          <p:cNvSpPr txBox="1"/>
          <p:nvPr/>
        </p:nvSpPr>
        <p:spPr>
          <a:xfrm>
            <a:off x="3581246" y="108204"/>
            <a:ext cx="93980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17375E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Noto Sans Mono CJK JP Regular"/>
              </a:rPr>
              <a:t>課程地圖</a:t>
            </a:r>
            <a:endParaRPr sz="1800" b="1" dirty="0">
              <a:latin typeface="標楷體" panose="03000509000000000000" pitchFamily="65" charset="-120"/>
              <a:ea typeface="標楷體" panose="03000509000000000000" pitchFamily="65" charset="-120"/>
              <a:cs typeface="Noto Sans Mono CJK JP Regular"/>
            </a:endParaRPr>
          </a:p>
        </p:txBody>
      </p:sp>
      <p:sp>
        <p:nvSpPr>
          <p:cNvPr id="50" name="object 5"/>
          <p:cNvSpPr txBox="1"/>
          <p:nvPr/>
        </p:nvSpPr>
        <p:spPr>
          <a:xfrm>
            <a:off x="4682490" y="149225"/>
            <a:ext cx="1880235" cy="2368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17375E"/>
                </a:solidFill>
                <a:latin typeface="Noto Sans Mono CJK JP Regular"/>
                <a:cs typeface="Noto Sans Mono CJK JP Regular"/>
              </a:rPr>
              <a:t>(</a:t>
            </a:r>
            <a:r>
              <a:rPr sz="1200" b="1" dirty="0" smtClean="0">
                <a:solidFill>
                  <a:srgbClr val="17375E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Noto Sans Mono CJK JP Regular"/>
              </a:rPr>
              <a:t>1</a:t>
            </a:r>
            <a:r>
              <a:rPr lang="en-US" sz="1200" b="1" dirty="0" smtClean="0">
                <a:solidFill>
                  <a:srgbClr val="17375E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Noto Sans Mono CJK JP Regular"/>
              </a:rPr>
              <a:t>14</a:t>
            </a:r>
            <a:r>
              <a:rPr sz="1200" b="1" dirty="0" smtClean="0">
                <a:solidFill>
                  <a:srgbClr val="17375E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Noto Sans Mono CJK JP Regular"/>
              </a:rPr>
              <a:t>學年度新生適用</a:t>
            </a:r>
            <a:r>
              <a:rPr sz="1200" b="1" dirty="0">
                <a:solidFill>
                  <a:srgbClr val="17375E"/>
                </a:solidFill>
                <a:latin typeface="Noto Sans Mono CJK JP Regular"/>
                <a:cs typeface="Noto Sans Mono CJK JP Regular"/>
              </a:rPr>
              <a:t>)</a:t>
            </a:r>
            <a:endParaRPr sz="1200" b="1" dirty="0">
              <a:latin typeface="Noto Sans Mono CJK JP Regular"/>
              <a:cs typeface="Noto Sans Mono CJK JP Regular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1226185" y="8321040"/>
            <a:ext cx="1106805" cy="4197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TW" altLang="en-US" sz="700">
                <a:solidFill>
                  <a:schemeClr val="accent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一</a:t>
            </a:r>
            <a:r>
              <a:rPr lang="en-US" altLang="zh-TW" sz="700">
                <a:solidFill>
                  <a:schemeClr val="accent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.</a:t>
            </a:r>
            <a:r>
              <a:rPr lang="zh-TW" altLang="en-US" sz="700">
                <a:solidFill>
                  <a:schemeClr val="accent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具備廚藝技術，餐廳經營管、國際觀光餐旅管理的基礎能力</a:t>
            </a:r>
            <a:endParaRPr lang="zh-TW" altLang="en-US" sz="700">
              <a:solidFill>
                <a:schemeClr val="accent2">
                  <a:lumMod val="75000"/>
                </a:schemeClr>
              </a:solidFill>
              <a:latin typeface="微軟正黑體" panose="020B0604030504040204" charset="-120"/>
              <a:ea typeface="微軟正黑體" panose="020B0604030504040204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1439</Words>
  <Application>WPS Presentation</Application>
  <PresentationFormat>如螢幕大小 (4:3)</PresentationFormat>
  <Paragraphs>347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6" baseType="lpstr">
      <vt:lpstr>Arial</vt:lpstr>
      <vt:lpstr>新細明體</vt:lpstr>
      <vt:lpstr>Wingdings</vt:lpstr>
      <vt:lpstr>新細明體</vt:lpstr>
      <vt:lpstr>Times New Roman</vt:lpstr>
      <vt:lpstr>Arial</vt:lpstr>
      <vt:lpstr>標楷體</vt:lpstr>
      <vt:lpstr>Noto Sans Mono CJK JP Regular</vt:lpstr>
      <vt:lpstr>Calibri</vt:lpstr>
      <vt:lpstr>SimSun</vt:lpstr>
      <vt:lpstr>Segoe Print</vt:lpstr>
      <vt:lpstr>Microsoft YaHei</vt:lpstr>
      <vt:lpstr>Arial Unicode MS</vt:lpstr>
      <vt:lpstr>微軟正黑體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jjvs</dc:creator>
  <cp:lastModifiedBy>USER</cp:lastModifiedBy>
  <cp:revision>32</cp:revision>
  <dcterms:created xsi:type="dcterms:W3CDTF">2019-11-28T07:23:00Z</dcterms:created>
  <dcterms:modified xsi:type="dcterms:W3CDTF">2025-01-06T06:23:40Z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2019-06-27T00:00:00Z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2019-11-28T00:00:00Z</vt:filetime>
  </property>
  <property fmtid="{D5CDD505-2E9C-101B-9397-08002B2CF9AE}" pid="5" name="KSOProductBuildVer">
    <vt:lpwstr>1028-10.8.0.6003</vt:lpwstr>
  </property>
</Properties>
</file>