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9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2718"/>
      </p:cViewPr>
      <p:guideLst>
        <p:guide orient="horz" pos="2880"/>
        <p:guide pos="21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08883" y="2191511"/>
            <a:ext cx="1821180" cy="288290"/>
          </a:xfrm>
          <a:custGeom>
            <a:avLst/>
            <a:gdLst/>
            <a:ahLst/>
            <a:cxnLst/>
            <a:rect l="l" t="t" r="r" b="b"/>
            <a:pathLst>
              <a:path w="1821179" h="288289">
                <a:moveTo>
                  <a:pt x="0" y="288035"/>
                </a:moveTo>
                <a:lnTo>
                  <a:pt x="1820798" y="288035"/>
                </a:lnTo>
                <a:lnTo>
                  <a:pt x="1820798" y="0"/>
                </a:lnTo>
                <a:lnTo>
                  <a:pt x="0" y="0"/>
                </a:lnTo>
                <a:lnTo>
                  <a:pt x="0" y="288035"/>
                </a:lnTo>
                <a:close/>
              </a:path>
            </a:pathLst>
          </a:custGeom>
          <a:solidFill>
            <a:srgbClr val="FB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008883" y="8004162"/>
            <a:ext cx="893444" cy="213360"/>
          </a:xfrm>
          <a:custGeom>
            <a:avLst/>
            <a:gdLst/>
            <a:ahLst/>
            <a:cxnLst/>
            <a:rect l="l" t="t" r="r" b="b"/>
            <a:pathLst>
              <a:path w="893445" h="213359">
                <a:moveTo>
                  <a:pt x="0" y="213359"/>
                </a:moveTo>
                <a:lnTo>
                  <a:pt x="893318" y="213359"/>
                </a:lnTo>
                <a:lnTo>
                  <a:pt x="893318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DBEC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85115" y="2179320"/>
          <a:ext cx="6388100" cy="6040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495"/>
                <a:gridCol w="512445"/>
                <a:gridCol w="921385"/>
                <a:gridCol w="911225"/>
                <a:gridCol w="873125"/>
                <a:gridCol w="942975"/>
                <a:gridCol w="911225"/>
                <a:gridCol w="911225"/>
              </a:tblGrid>
              <a:tr h="292735">
                <a:tc rowSpan="2" gridSpan="2"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00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授課</a:t>
                      </a:r>
                      <a:endParaRPr sz="10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160020" defTabSz="-635">
                        <a:lnSpc>
                          <a:spcPct val="100000"/>
                        </a:lnSpc>
                        <a:tabLst>
                          <a:tab pos="575945" algn="l"/>
                        </a:tabLst>
                      </a:pPr>
                      <a:r>
                        <a:rPr sz="1500" spc="15" baseline="-17000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課</a:t>
                      </a:r>
                      <a:r>
                        <a:rPr sz="1500" baseline="-17000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程	</a:t>
                      </a:r>
                      <a:r>
                        <a:rPr sz="1000" spc="10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年級</a:t>
                      </a:r>
                      <a:endParaRPr sz="10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16002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solidFill>
                            <a:srgbClr val="1F477B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類別</a:t>
                      </a:r>
                      <a:endParaRPr sz="10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699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rowSpan="2" hMerge="1">
                  <a:tcPr marL="0" marR="0" marT="0" marB="0"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一年級</a:t>
                      </a:r>
                      <a:endParaRPr sz="105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3975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DA"/>
                    </a:solidFill>
                  </a:tcPr>
                </a:tc>
                <a:tc hMerge="1">
                  <a:tcPr marL="0" marR="0" marT="0" marB="0"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二年級</a:t>
                      </a:r>
                      <a:endParaRPr sz="105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397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三年級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397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hMerge="1">
                  <a:tcPr marL="0" marR="0" marT="0" marB="0"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</a:tcPr>
                </a:tc>
              </a:tr>
              <a:tr h="297180">
                <a:tc vMerge="1" gridSpan="2">
                  <a:tcPr marL="0" marR="0" marT="4699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上學期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下學期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上學期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下學期</a:t>
                      </a:r>
                      <a:endParaRPr sz="105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上學期</a:t>
                      </a:r>
                      <a:endParaRPr sz="105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下學期</a:t>
                      </a:r>
                      <a:endParaRPr sz="105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</a:tr>
              <a:tr h="111061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部訂一般科目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111125" indent="-24130">
                        <a:lnSpc>
                          <a:spcPct val="90000"/>
                        </a:lnSpc>
                        <a:spcBef>
                          <a:spcPts val="310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(3)</a:t>
                      </a:r>
                      <a:r>
                        <a:rPr sz="600" spc="-5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 </a:t>
                      </a:r>
                      <a:endParaRPr lang="en-US" sz="600" spc="-5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indent="-24130">
                        <a:lnSpc>
                          <a:spcPct val="60000"/>
                        </a:lnSpc>
                        <a:spcBef>
                          <a:spcPts val="310"/>
                        </a:spcBef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 marR="236855" indent="0" defTabSz="-635">
                        <a:lnSpc>
                          <a:spcPct val="100000"/>
                        </a:lnSpc>
                        <a:tabLst>
                          <a:tab pos="899795" algn="l"/>
                        </a:tabLst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/</a:t>
                      </a: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 marR="236855" indent="0" defTabSz="-635">
                        <a:lnSpc>
                          <a:spcPct val="100000"/>
                        </a:lnSpc>
                        <a:tabLst>
                          <a:tab pos="899795" algn="l"/>
                        </a:tabLst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lang="en-US" sz="6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化學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美術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6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marR="236855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家政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 </a:t>
                      </a:r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marR="236855" indent="-2413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環境科學概論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lang="en-US" sz="6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marR="203200" indent="-2413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健康與護理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 </a:t>
                      </a:r>
                      <a:endParaRPr lang="en-US" sz="6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marR="203200" indent="-241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lang="zh-TW" altLang="en-US" sz="6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11125" marR="203200" indent="-2413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全民國防教育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3937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(3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lang="en-US" sz="6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09855">
                        <a:lnSpc>
                          <a:spcPct val="50000"/>
                        </a:lnSpc>
                        <a:spcBef>
                          <a:spcPts val="310"/>
                        </a:spcBef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 marR="0" indent="2222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/</a:t>
                      </a: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歷史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公民與社會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 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生物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美術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健康與護理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  </a:t>
                      </a:r>
                      <a:endParaRPr lang="zh-TW" altLang="en-US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  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全民國防教育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sz="600" spc="-5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3)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地理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3746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</a:t>
                      </a:r>
                      <a:r>
                        <a:rPr sz="7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(3)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</a:t>
                      </a:r>
                      <a:r>
                        <a:rPr sz="700" spc="-1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lang="en-US" sz="700" spc="-5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spc="-1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</a:t>
                      </a:r>
                      <a:r>
                        <a:rPr lang="zh-TW" altLang="en-US" sz="700" spc="-2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育</a:t>
                      </a:r>
                      <a:r>
                        <a:rPr lang="en-US" altLang="zh-TW"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lang="zh-TW" altLang="en-US" sz="70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</a:t>
                      </a:r>
                      <a:r>
                        <a:rPr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lang="en-US" sz="7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br>
                        <a:rPr lang="en-US"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</a:br>
                      <a:r>
                        <a:rPr lang="zh-TW" altLang="en-US"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藝術生活</a:t>
                      </a:r>
                      <a:r>
                        <a:rPr lang="en-US" altLang="zh-TW"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7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</a:t>
                      </a:r>
                      <a:r>
                        <a:rPr sz="7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lang="en-US" sz="7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</a:t>
                      </a:r>
                      <a:r>
                        <a:rPr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br>
                        <a:rPr lang="en-US"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</a:br>
                      <a:r>
                        <a:rPr lang="zh-TW" altLang="en-US"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藝術生活</a:t>
                      </a:r>
                      <a:r>
                        <a:rPr lang="en-US" altLang="zh-TW" sz="7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73050">
                <a:tc gridSpan="2"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部訂專業科目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6604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0" marR="53975" indent="0" algn="l">
                        <a:lnSpc>
                          <a:spcPts val="78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觀光餐旅業導論</a:t>
                      </a:r>
                      <a:r>
                        <a:rPr sz="600" spc="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3)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R="53340" algn="l">
                        <a:lnSpc>
                          <a:spcPts val="78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觀光餐旅業導論</a:t>
                      </a:r>
                      <a:r>
                        <a:rPr sz="600" spc="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3)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7950" algn="l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觀光餐旅英語會話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8585" algn="l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觀光</a:t>
                      </a: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</a:t>
                      </a: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旅英</a:t>
                      </a: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語</a:t>
                      </a: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會話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7315" algn="l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觀光餐旅英語會話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7315" algn="l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觀光餐旅英語會話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22669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 hMerge="1">
                  <a:tcPr marL="0" marR="0" marT="0" marB="0">
                    <a:lnB w="63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餐飲服務技術</a:t>
                      </a:r>
                      <a:r>
                        <a:rPr sz="700" spc="-35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(3)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619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餐飲服務技術</a:t>
                      </a:r>
                      <a:r>
                        <a:rPr sz="700" spc="-35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(3)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飲料實務</a:t>
                      </a:r>
                      <a:r>
                        <a:rPr sz="700" spc="-35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(3)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飲料實</a:t>
                      </a:r>
                      <a:r>
                        <a:rPr sz="7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務</a:t>
                      </a:r>
                      <a:r>
                        <a:rPr sz="700" spc="-35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(3)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231140">
                <a:tc rowSpan="2">
                  <a:txBody>
                    <a:bodyPr/>
                    <a:lstStyle/>
                    <a:p>
                      <a:pPr marL="88265">
                        <a:lnSpc>
                          <a:spcPts val="595"/>
                        </a:lnSpc>
                      </a:pPr>
                      <a:endParaRPr sz="800" dirty="0">
                        <a:solidFill>
                          <a:srgbClr val="17375E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ts val="595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部訂</a:t>
                      </a:r>
                      <a:endParaRPr sz="8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ts val="935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實習科目</a:t>
                      </a:r>
                      <a:endParaRPr sz="8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875"/>
                        </a:lnSpc>
                      </a:pPr>
                      <a:r>
                        <a:rPr lang="zh-TW" altLang="en-US" sz="700" spc="70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廚藝</a:t>
                      </a:r>
                      <a:r>
                        <a:rPr sz="700" spc="70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技能</a:t>
                      </a:r>
                      <a:r>
                        <a:rPr sz="700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領域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中餐烹調實習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(4)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中餐烹調實習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(4)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西餐烹調實習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西餐</a:t>
                      </a: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烹</a:t>
                      </a: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調實</a:t>
                      </a: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習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231775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875"/>
                        </a:lnSpc>
                      </a:pPr>
                      <a:r>
                        <a:rPr lang="zh-TW" altLang="en-US" sz="700" spc="70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烘焙技能</a:t>
                      </a:r>
                      <a:r>
                        <a:rPr lang="zh-TW" altLang="en-US" sz="700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領域</a:t>
                      </a: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44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44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40030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烘焙實務</a:t>
                      </a:r>
                      <a:r>
                        <a:rPr lang="en-US" altLang="zh-TW"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(4)</a:t>
                      </a:r>
                      <a:endParaRPr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40030" indent="0" defTabSz="914400" eaLnBrk="1" fontAlgn="auto" latinLnBrk="0" hangingPunct="1">
                        <a:lnSpc>
                          <a:spcPts val="7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烘焙實</a:t>
                      </a:r>
                      <a:r>
                        <a:rPr lang="zh-TW" altLang="en-US" sz="600" spc="-1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務</a:t>
                      </a:r>
                      <a:r>
                        <a:rPr lang="en-US" altLang="zh-TW"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(4)</a:t>
                      </a:r>
                      <a:endParaRPr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2000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en-US"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   </a:t>
                      </a: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校訂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一般科目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254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必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40030">
                <a:tc vMerge="1">
                  <a:tcPr marL="0" marR="0" marT="254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選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1822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國防通識教育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1) </a:t>
                      </a:r>
                      <a:endParaRPr 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6995" marR="182245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93345">
                        <a:lnSpc>
                          <a:spcPts val="790"/>
                        </a:lnSpc>
                        <a:spcBef>
                          <a:spcPts val="10"/>
                        </a:spcBef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國防通識教</a:t>
                      </a:r>
                      <a:r>
                        <a:rPr sz="600" spc="-2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spc="-5" dirty="0" err="1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</a:t>
                      </a:r>
                      <a:r>
                        <a:rPr sz="600" spc="-10" dirty="0" err="1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學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</a:t>
                      </a:r>
                      <a:r>
                        <a:rPr 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2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國防通識教</a:t>
                      </a:r>
                      <a:r>
                        <a:rPr lang="zh-TW" altLang="en-US" sz="600" spc="-2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2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國防通識教</a:t>
                      </a:r>
                      <a:r>
                        <a:rPr lang="zh-TW" altLang="en-US" sz="600" spc="-2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2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251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校訂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專業科目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必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R="364490" algn="ctr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食 物 學 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R="364490" algn="ctr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食 物 學 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5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餐廳經營管理與服</a:t>
                      </a: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務學</a:t>
                      </a:r>
                      <a:r>
                        <a:rPr sz="600" spc="-35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(2</a:t>
                      </a:r>
                      <a:r>
                        <a:rPr sz="600" spc="-3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)</a:t>
                      </a:r>
                      <a:endParaRPr lang="en-US" sz="600" spc="-35" dirty="0" smtClean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  <a:p>
                      <a:pPr marL="87630" marR="107315" indent="0" defTabSz="914400" eaLnBrk="1" fontAlgn="auto" latinLnBrk="0" hangingPunct="1">
                        <a:lnSpc>
                          <a:spcPts val="8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初級會計</a:t>
                      </a:r>
                      <a:r>
                        <a:rPr lang="en-US" altLang="zh-TW" sz="600" spc="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1)</a:t>
                      </a:r>
                      <a:endParaRPr lang="zh-TW" alt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5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餐廳經營管理與服</a:t>
                      </a: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務學</a:t>
                      </a:r>
                      <a:r>
                        <a:rPr sz="600" spc="-3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</a:t>
                      </a:r>
                      <a:r>
                        <a:rPr sz="600" spc="-35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2</a:t>
                      </a:r>
                      <a:r>
                        <a:rPr sz="600" spc="-3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)</a:t>
                      </a:r>
                      <a:endParaRPr lang="en-US" sz="600" spc="-35" dirty="0" smtClean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  <a:p>
                      <a:pPr marL="87630" marR="107315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初級會計</a:t>
                      </a:r>
                      <a:r>
                        <a:rPr lang="en-US" altLang="zh-TW" sz="600" spc="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325755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選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公共安全與消防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概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論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chemeClr val="tx2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公共安全與</a:t>
                      </a: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消</a:t>
                      </a: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概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6995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論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國際</a:t>
                      </a: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禮</a:t>
                      </a: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儀概論</a:t>
                      </a: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6995" marR="1079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廚房安全與設備維</a:t>
                      </a: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護規範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國際</a:t>
                      </a:r>
                      <a:r>
                        <a:rPr sz="600" spc="-2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禮</a:t>
                      </a: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儀</a:t>
                      </a: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概</a:t>
                      </a: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論</a:t>
                      </a: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食品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安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全與衛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生(1)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菜單設計原理</a:t>
                      </a: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餐飲日語會話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 </a:t>
                      </a:r>
                      <a:endParaRPr 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餐飲管理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lang="en-US" altLang="zh-TW"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菜單設計原理</a:t>
                      </a: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餐飲日語會話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 </a:t>
                      </a:r>
                      <a:endParaRPr 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餐飲管理</a:t>
                      </a:r>
                      <a:r>
                        <a:rPr sz="600" spc="-1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lang="en-US" altLang="zh-TW" sz="600" spc="-1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sz="600" spc="-1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2032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校訂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實習科目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必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chemeClr val="tx2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餐飲實務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 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專題實</a:t>
                      </a:r>
                      <a:r>
                        <a:rPr sz="600" spc="-1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作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</a:t>
                      </a:r>
                      <a:r>
                        <a:rPr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)</a:t>
                      </a:r>
                      <a:br>
                        <a:rPr lang="en-US" sz="600" spc="-1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</a:b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電腦應</a:t>
                      </a:r>
                      <a:r>
                        <a:rPr lang="zh-TW" altLang="en-US" sz="600" spc="-1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用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專題實作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專題實作</a:t>
                      </a:r>
                      <a:r>
                        <a:rPr sz="600" spc="-1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566420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選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68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蔬果切雕實作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蔬果切雕實作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sz="6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中式點心製作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(4)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異國料理製作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中式點心製作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(4)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異國料理製作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66230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14300" marR="63500">
                        <a:lnSpc>
                          <a:spcPct val="100000"/>
                        </a:lnSpc>
                      </a:pPr>
                      <a:endParaRPr lang="en-US" sz="800" dirty="0" smtClean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114300" marR="6350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多 </a:t>
                      </a: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元 選 修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990" marR="1219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800" dirty="0">
                        <a:solidFill>
                          <a:srgbClr val="17375E"/>
                        </a:solidFill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  <a:p>
                      <a:pPr marL="71755" marR="12192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同科跨班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sz="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西式料理</a:t>
                      </a:r>
                      <a:r>
                        <a:rPr lang="en-US" sz="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(4)</a:t>
                      </a:r>
                      <a:endParaRPr lang="en-US" sz="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西式點心製作(4)</a:t>
                      </a:r>
                      <a:endParaRPr lang="en-US" sz="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廚藝技能實習(4)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中餐擺盤設計實務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西餐擺盤設計實務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桌邊烹調料理製作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sz="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西式料理</a:t>
                      </a:r>
                      <a:r>
                        <a:rPr lang="en-US" sz="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(4)</a:t>
                      </a:r>
                      <a:endParaRPr lang="en-US" sz="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西式點心製作(4)</a:t>
                      </a:r>
                      <a:endParaRPr lang="en-US" sz="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廚藝技能實習(4)</a:t>
                      </a:r>
                      <a:endParaRPr lang="en-US" sz="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中餐擺盤設計實務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西餐擺盤設計實務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en-US" sz="600" b="1" dirty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桌邊烹調料理製作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  <a:p>
                      <a:pPr marL="36195" eaLnBrk="1" fontAlgn="auto" latinLnBrk="0" hangingPunct="1">
                        <a:lnSpc>
                          <a:spcPts val="680"/>
                        </a:lnSpc>
                      </a:pPr>
                      <a:r>
                        <a:rPr lang="zh-TW" altLang="en-US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sz="600" b="1" dirty="0"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75895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121920" indent="-857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500" dirty="0" err="1" smtClean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同群跨科</a:t>
                      </a:r>
                      <a:endParaRPr sz="5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5415">
                <a:tc vMerge="1">
                  <a:tcPr marL="0" marR="0" marT="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121920" indent="-857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500" dirty="0" err="1" smtClean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同校跨群</a:t>
                      </a:r>
                      <a:endParaRPr sz="5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61620"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彈性學習時間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0" marR="20955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新細明體" panose="02020500000000000000" charset="-120"/>
                          <a:ea typeface="+mn-ea"/>
                          <a:cs typeface="新細明體" panose="02020500000000000000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新細明體" panose="02020500000000000000" charset="-120"/>
                          <a:ea typeface="+mn-ea"/>
                          <a:cs typeface="新細明體" panose="02020500000000000000" charset="-120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0955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新細明體" panose="02020500000000000000" charset="-120"/>
                          <a:ea typeface="+mn-ea"/>
                          <a:cs typeface="新細明體" panose="02020500000000000000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新細明體" panose="02020500000000000000" charset="-120"/>
                          <a:ea typeface="+mn-ea"/>
                          <a:cs typeface="新細明體" panose="02020500000000000000" charset="-120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 anchor="ctr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4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彈性學習時間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4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彈性</a:t>
                      </a:r>
                      <a:r>
                        <a:rPr sz="800" spc="-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學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習時</a:t>
                      </a:r>
                      <a:r>
                        <a:rPr sz="800" spc="-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1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04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</a:tr>
              <a:tr h="208280"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</a:t>
                      </a:r>
                      <a:r>
                        <a:rPr sz="800" spc="-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活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動時</a:t>
                      </a:r>
                      <a:r>
                        <a:rPr sz="800" spc="-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</a:t>
                      </a:r>
                      <a:r>
                        <a:rPr sz="800" spc="-2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3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049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(3)</a:t>
                      </a:r>
                      <a:endParaRPr sz="8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團體活動時間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(3)</a:t>
                      </a:r>
                      <a:endParaRPr sz="8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213359" y="80772"/>
            <a:ext cx="6502908" cy="4541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75131" y="59435"/>
            <a:ext cx="5533644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60604" y="108204"/>
            <a:ext cx="6408420" cy="359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0604" y="108204"/>
            <a:ext cx="6408420" cy="360045"/>
          </a:xfrm>
          <a:custGeom>
            <a:avLst/>
            <a:gdLst/>
            <a:ahLst/>
            <a:cxnLst/>
            <a:rect l="l" t="t" r="r" b="b"/>
            <a:pathLst>
              <a:path w="6408420" h="360045">
                <a:moveTo>
                  <a:pt x="0" y="0"/>
                </a:moveTo>
                <a:lnTo>
                  <a:pt x="6348476" y="0"/>
                </a:lnTo>
                <a:lnTo>
                  <a:pt x="6408420" y="59944"/>
                </a:lnTo>
                <a:lnTo>
                  <a:pt x="6408420" y="359664"/>
                </a:lnTo>
                <a:lnTo>
                  <a:pt x="59943" y="359664"/>
                </a:lnTo>
                <a:lnTo>
                  <a:pt x="0" y="29972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B5F9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0604" y="499872"/>
            <a:ext cx="6390132" cy="8641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39852" y="8305800"/>
            <a:ext cx="6298692" cy="4241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0802" y="8321041"/>
            <a:ext cx="6299200" cy="424308"/>
          </a:xfrm>
          <a:custGeom>
            <a:avLst/>
            <a:gdLst/>
            <a:ahLst/>
            <a:cxnLst/>
            <a:rect l="l" t="t" r="r" b="b"/>
            <a:pathLst>
              <a:path w="6299200" h="376554">
                <a:moveTo>
                  <a:pt x="62737" y="0"/>
                </a:moveTo>
                <a:lnTo>
                  <a:pt x="6235954" y="0"/>
                </a:lnTo>
                <a:lnTo>
                  <a:pt x="6260338" y="4927"/>
                </a:lnTo>
                <a:lnTo>
                  <a:pt x="6280277" y="18376"/>
                </a:lnTo>
                <a:lnTo>
                  <a:pt x="6293739" y="38315"/>
                </a:lnTo>
                <a:lnTo>
                  <a:pt x="6298692" y="62737"/>
                </a:lnTo>
                <a:lnTo>
                  <a:pt x="6298692" y="376427"/>
                </a:lnTo>
                <a:lnTo>
                  <a:pt x="0" y="376427"/>
                </a:lnTo>
                <a:lnTo>
                  <a:pt x="0" y="62737"/>
                </a:lnTo>
                <a:lnTo>
                  <a:pt x="4927" y="38315"/>
                </a:lnTo>
                <a:lnTo>
                  <a:pt x="18376" y="18376"/>
                </a:lnTo>
                <a:lnTo>
                  <a:pt x="38315" y="4927"/>
                </a:lnTo>
                <a:lnTo>
                  <a:pt x="62737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28600" y="8352155"/>
            <a:ext cx="997585" cy="3136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264410" y="8338820"/>
            <a:ext cx="592455" cy="34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zh-TW" sz="7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二</a:t>
            </a:r>
            <a:r>
              <a:rPr lang="en-US" sz="7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.</a:t>
            </a:r>
            <a:r>
              <a:rPr sz="7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具備中餐烹調 及擺盤的專業 能力</a:t>
            </a:r>
            <a:endParaRPr sz="700" spc="-5" dirty="0">
              <a:solidFill>
                <a:schemeClr val="accent6">
                  <a:lumMod val="50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62275" y="8362950"/>
            <a:ext cx="894080" cy="34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zh-TW" sz="7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三</a:t>
            </a:r>
            <a:r>
              <a:rPr lang="en-US" sz="7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.</a:t>
            </a:r>
            <a:r>
              <a:rPr sz="7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具備西餐烹調及 擺盤的專業能力 的專業能力</a:t>
            </a:r>
            <a:endParaRPr sz="700" spc="-5" dirty="0">
              <a:solidFill>
                <a:schemeClr val="accent4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06645" y="8352155"/>
            <a:ext cx="1551940" cy="459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sz="7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五</a:t>
            </a:r>
            <a:r>
              <a:rPr lang="en-US" altLang="zh-TW" sz="7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.</a:t>
            </a:r>
            <a:r>
              <a:rPr sz="7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具備勞動權益、職業道德、工作習慣、價值</a:t>
            </a:r>
            <a:r>
              <a:rPr sz="7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  <a:sym typeface="+mn-ea"/>
              </a:rPr>
              <a:t>觀、敬業樂群、樂觀進取</a:t>
            </a:r>
            <a:r>
              <a:rPr sz="700" spc="100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  <a:sym typeface="+mn-ea"/>
              </a:rPr>
              <a:t>及</a:t>
            </a:r>
            <a:r>
              <a:rPr sz="700" spc="-5" dirty="0">
                <a:solidFill>
                  <a:schemeClr val="accent3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  <a:sym typeface="+mn-ea"/>
              </a:rPr>
              <a:t>專業精進的能 力</a:t>
            </a:r>
            <a:endParaRPr sz="700" spc="-5" dirty="0">
              <a:solidFill>
                <a:schemeClr val="accent3">
                  <a:lumMod val="50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700" spc="-5" dirty="0">
              <a:solidFill>
                <a:schemeClr val="accent3">
                  <a:lumMod val="50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  <a:sym typeface="+mn-e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71780" y="8744946"/>
            <a:ext cx="6375653" cy="3990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06324" y="8766045"/>
            <a:ext cx="6300215" cy="3535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06324" y="8766047"/>
            <a:ext cx="6300470" cy="353695"/>
          </a:xfrm>
          <a:custGeom>
            <a:avLst/>
            <a:gdLst/>
            <a:ahLst/>
            <a:cxnLst/>
            <a:rect l="l" t="t" r="r" b="b"/>
            <a:pathLst>
              <a:path w="6300470" h="353695">
                <a:moveTo>
                  <a:pt x="0" y="58927"/>
                </a:moveTo>
                <a:lnTo>
                  <a:pt x="4635" y="35991"/>
                </a:lnTo>
                <a:lnTo>
                  <a:pt x="17259" y="17259"/>
                </a:lnTo>
                <a:lnTo>
                  <a:pt x="35991" y="4622"/>
                </a:lnTo>
                <a:lnTo>
                  <a:pt x="58928" y="0"/>
                </a:lnTo>
                <a:lnTo>
                  <a:pt x="6241287" y="0"/>
                </a:lnTo>
                <a:lnTo>
                  <a:pt x="6264148" y="4622"/>
                </a:lnTo>
                <a:lnTo>
                  <a:pt x="6282944" y="17259"/>
                </a:lnTo>
                <a:lnTo>
                  <a:pt x="6295517" y="35991"/>
                </a:lnTo>
                <a:lnTo>
                  <a:pt x="6300216" y="58927"/>
                </a:lnTo>
                <a:lnTo>
                  <a:pt x="6300216" y="294634"/>
                </a:lnTo>
                <a:lnTo>
                  <a:pt x="6295517" y="317573"/>
                </a:lnTo>
                <a:lnTo>
                  <a:pt x="6282944" y="336304"/>
                </a:lnTo>
                <a:lnTo>
                  <a:pt x="6264148" y="348933"/>
                </a:lnTo>
                <a:lnTo>
                  <a:pt x="6241287" y="353565"/>
                </a:lnTo>
                <a:lnTo>
                  <a:pt x="58928" y="353565"/>
                </a:lnTo>
                <a:lnTo>
                  <a:pt x="35991" y="348933"/>
                </a:lnTo>
                <a:lnTo>
                  <a:pt x="17259" y="336304"/>
                </a:lnTo>
                <a:lnTo>
                  <a:pt x="4635" y="317573"/>
                </a:lnTo>
                <a:lnTo>
                  <a:pt x="0" y="294634"/>
                </a:lnTo>
                <a:lnTo>
                  <a:pt x="0" y="58927"/>
                </a:lnTo>
                <a:close/>
              </a:path>
            </a:pathLst>
          </a:custGeom>
          <a:ln w="9144">
            <a:solidFill>
              <a:srgbClr val="BC49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512820" y="8184515"/>
            <a:ext cx="166370" cy="1784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88595" y="8790305"/>
            <a:ext cx="1139190" cy="30607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332990" y="8883650"/>
            <a:ext cx="721360" cy="143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45" dirty="0">
                <a:solidFill>
                  <a:schemeClr val="accent6">
                    <a:lumMod val="50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二</a:t>
            </a:r>
            <a:r>
              <a:rPr sz="800" spc="-5" dirty="0">
                <a:solidFill>
                  <a:schemeClr val="accent6">
                    <a:lumMod val="50000"/>
                  </a:schemeClr>
                </a:solidFill>
                <a:latin typeface="Arial" panose="020B0604020202020204"/>
                <a:cs typeface="Arial" panose="020B0604020202020204"/>
              </a:rPr>
              <a:t>.</a:t>
            </a:r>
            <a:r>
              <a:rPr sz="800" spc="-5" dirty="0">
                <a:solidFill>
                  <a:schemeClr val="accent6">
                    <a:lumMod val="50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中餐</a:t>
            </a:r>
            <a:r>
              <a:rPr sz="800" spc="-5" dirty="0">
                <a:solidFill>
                  <a:schemeClr val="accent6">
                    <a:lumMod val="50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廚師</a:t>
            </a:r>
            <a:endParaRPr sz="800" spc="-5" dirty="0">
              <a:solidFill>
                <a:schemeClr val="accent6">
                  <a:lumMod val="50000"/>
                </a:schemeClr>
              </a:solidFill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22295" y="8883650"/>
            <a:ext cx="614045" cy="143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4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三</a:t>
            </a:r>
            <a:r>
              <a:rPr sz="8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Arial" panose="020B0604020202020204"/>
              </a:rPr>
              <a:t>.</a:t>
            </a:r>
            <a:r>
              <a:rPr sz="800" spc="-5" dirty="0">
                <a:solidFill>
                  <a:schemeClr val="accent4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西餐廚師</a:t>
            </a:r>
            <a:endParaRPr sz="800" spc="-5" dirty="0">
              <a:solidFill>
                <a:schemeClr val="accent4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04945" y="8883650"/>
            <a:ext cx="821055" cy="143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45" dirty="0">
                <a:solidFill>
                  <a:schemeClr val="accent5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四</a:t>
            </a:r>
            <a:r>
              <a:rPr sz="800" spc="-5" dirty="0">
                <a:solidFill>
                  <a:schemeClr val="accent5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Arial" panose="020B0604020202020204"/>
              </a:rPr>
              <a:t>.</a:t>
            </a:r>
            <a:r>
              <a:rPr sz="800" spc="-5" dirty="0">
                <a:solidFill>
                  <a:schemeClr val="accent5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烘焙點心師傅</a:t>
            </a:r>
            <a:endParaRPr sz="800" spc="-5" dirty="0">
              <a:solidFill>
                <a:schemeClr val="accent5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22400" y="8883650"/>
            <a:ext cx="842010" cy="143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45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一</a:t>
            </a:r>
            <a:r>
              <a:rPr sz="800" spc="-5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Arial" panose="020B0604020202020204"/>
              </a:rPr>
              <a:t>.</a:t>
            </a:r>
            <a:r>
              <a:rPr sz="800" spc="-2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飯店</a:t>
            </a:r>
            <a:r>
              <a:rPr sz="800" spc="-15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管</a:t>
            </a:r>
            <a:r>
              <a:rPr sz="800" spc="-2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理人</a:t>
            </a:r>
            <a:r>
              <a:rPr sz="800" spc="-5" dirty="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員</a:t>
            </a:r>
            <a:endParaRPr sz="800" spc="-5" dirty="0">
              <a:solidFill>
                <a:schemeClr val="accent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37743" y="1336547"/>
            <a:ext cx="6466332" cy="7452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84988" y="1363980"/>
            <a:ext cx="6371844" cy="6507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9246" y="1456945"/>
            <a:ext cx="1357884" cy="4480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360420" y="1944623"/>
            <a:ext cx="220979" cy="4221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76148" y="1363980"/>
            <a:ext cx="0" cy="195580"/>
          </a:xfrm>
          <a:custGeom>
            <a:avLst/>
            <a:gdLst/>
            <a:ahLst/>
            <a:cxnLst/>
            <a:rect l="l" t="t" r="r" b="b"/>
            <a:pathLst>
              <a:path h="195580">
                <a:moveTo>
                  <a:pt x="0" y="0"/>
                </a:moveTo>
                <a:lnTo>
                  <a:pt x="0" y="195579"/>
                </a:lnTo>
              </a:path>
            </a:pathLst>
          </a:custGeom>
          <a:ln w="19050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646418" y="1363980"/>
            <a:ext cx="0" cy="654050"/>
          </a:xfrm>
          <a:custGeom>
            <a:avLst/>
            <a:gdLst/>
            <a:ahLst/>
            <a:cxnLst/>
            <a:rect l="l" t="t" r="r" b="b"/>
            <a:pathLst>
              <a:path h="654050">
                <a:moveTo>
                  <a:pt x="0" y="0"/>
                </a:moveTo>
                <a:lnTo>
                  <a:pt x="0" y="653669"/>
                </a:lnTo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76148" y="2012950"/>
            <a:ext cx="6375400" cy="0"/>
          </a:xfrm>
          <a:custGeom>
            <a:avLst/>
            <a:gdLst/>
            <a:ahLst/>
            <a:cxnLst/>
            <a:rect l="l" t="t" r="r" b="b"/>
            <a:pathLst>
              <a:path w="6375400">
                <a:moveTo>
                  <a:pt x="0" y="0"/>
                </a:moveTo>
                <a:lnTo>
                  <a:pt x="6375095" y="0"/>
                </a:lnTo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1609725" y="1412875"/>
          <a:ext cx="4952365" cy="600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4890"/>
                <a:gridCol w="1278890"/>
                <a:gridCol w="1383665"/>
                <a:gridCol w="1264920"/>
              </a:tblGrid>
              <a:tr h="141129">
                <a:tc>
                  <a:txBody>
                    <a:bodyPr/>
                    <a:lstStyle/>
                    <a:p>
                      <a:pPr marL="127000">
                        <a:lnSpc>
                          <a:spcPts val="99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一</a:t>
                      </a:r>
                      <a:r>
                        <a:rPr sz="900" dirty="0">
                          <a:latin typeface="Arial" panose="020B0604020202020204"/>
                          <a:cs typeface="Arial" panose="020B0604020202020204"/>
                        </a:rPr>
                        <a:t>.</a:t>
                      </a:r>
                      <a:endParaRPr sz="9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9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二</a:t>
                      </a:r>
                      <a:r>
                        <a:rPr sz="900" dirty="0">
                          <a:latin typeface="Arial" panose="020B0604020202020204"/>
                          <a:cs typeface="Arial" panose="020B0604020202020204"/>
                        </a:rPr>
                        <a:t>.</a:t>
                      </a:r>
                      <a:endParaRPr sz="9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9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三</a:t>
                      </a:r>
                      <a:r>
                        <a:rPr sz="900" dirty="0">
                          <a:latin typeface="Arial" panose="020B0604020202020204"/>
                          <a:cs typeface="Arial" panose="020B0604020202020204"/>
                        </a:rPr>
                        <a:t>.</a:t>
                      </a:r>
                      <a:endParaRPr sz="9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9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四</a:t>
                      </a:r>
                      <a:r>
                        <a:rPr sz="900" dirty="0">
                          <a:latin typeface="Arial" panose="020B0604020202020204"/>
                          <a:cs typeface="Arial" panose="020B0604020202020204"/>
                        </a:rPr>
                        <a:t>.</a:t>
                      </a:r>
                      <a:endParaRPr sz="9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/>
                </a:tc>
              </a:tr>
              <a:tr h="137795">
                <a:tc>
                  <a:txBody>
                    <a:bodyPr/>
                    <a:lstStyle/>
                    <a:p>
                      <a:pPr marL="127000">
                        <a:lnSpc>
                          <a:spcPts val="98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培養廚藝技</a:t>
                      </a:r>
                      <a:endParaRPr sz="9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8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培養餐廳經營</a:t>
                      </a:r>
                      <a:endParaRPr sz="9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8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培養國際觀光</a:t>
                      </a:r>
                      <a:endParaRPr sz="9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8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培養餐飲相關</a:t>
                      </a:r>
                      <a:endParaRPr sz="9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</a:tr>
              <a:tr h="135890">
                <a:tc>
                  <a:txBody>
                    <a:bodyPr/>
                    <a:lstStyle/>
                    <a:p>
                      <a:pPr marL="127000">
                        <a:lnSpc>
                          <a:spcPts val="965"/>
                        </a:lnSpc>
                      </a:pPr>
                      <a:r>
                        <a:rPr sz="900" spc="1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術專業人才</a:t>
                      </a:r>
                      <a:endParaRPr sz="9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65"/>
                        </a:lnSpc>
                      </a:pPr>
                      <a:r>
                        <a:rPr sz="900" spc="1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管理專業人才</a:t>
                      </a:r>
                      <a:endParaRPr sz="9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6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餐旅產業專業</a:t>
                      </a:r>
                      <a:endParaRPr sz="9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65"/>
                        </a:lnSpc>
                      </a:pPr>
                      <a:r>
                        <a:rPr sz="9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專業領域繼續</a:t>
                      </a:r>
                      <a:endParaRPr sz="9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</a:tr>
              <a:tr h="1855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90"/>
                        </a:lnSpc>
                      </a:pPr>
                      <a:r>
                        <a:rPr sz="900" spc="1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人才</a:t>
                      </a:r>
                      <a:endParaRPr sz="90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90"/>
                        </a:lnSpc>
                      </a:pPr>
                      <a:r>
                        <a:rPr sz="900" spc="1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進修人才</a:t>
                      </a:r>
                      <a:endParaRPr sz="900" dirty="0">
                        <a:latin typeface="新細明體" panose="02020500000000000000" charset="-120"/>
                        <a:cs typeface="新細明體" panose="02020500000000000000" charset="-12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4984115" y="8883650"/>
            <a:ext cx="1276985" cy="118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solidFill>
                  <a:schemeClr val="accent3">
                    <a:lumMod val="50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五</a:t>
            </a:r>
            <a:r>
              <a:rPr sz="700" spc="-5" dirty="0">
                <a:solidFill>
                  <a:schemeClr val="accent3">
                    <a:lumMod val="50000"/>
                  </a:schemeClr>
                </a:solidFill>
                <a:latin typeface="Arial" panose="020B0604020202020204"/>
                <a:cs typeface="Arial" panose="020B0604020202020204"/>
              </a:rPr>
              <a:t>.</a:t>
            </a:r>
            <a:r>
              <a:rPr sz="700" spc="-5" dirty="0">
                <a:solidFill>
                  <a:schemeClr val="accent3">
                    <a:lumMod val="50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飯店服務人員及儲備管理幹部</a:t>
            </a:r>
            <a:endParaRPr sz="700" spc="-5" dirty="0">
              <a:solidFill>
                <a:schemeClr val="accent3">
                  <a:lumMod val="50000"/>
                </a:schemeClr>
              </a:solidFill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52493" y="8362951"/>
            <a:ext cx="821690" cy="233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zh-TW" sz="700" spc="-5" dirty="0">
                <a:solidFill>
                  <a:srgbClr val="006EC0"/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四</a:t>
            </a:r>
            <a:r>
              <a:rPr lang="en-US" sz="700" spc="-5" dirty="0">
                <a:solidFill>
                  <a:srgbClr val="006EC0"/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.</a:t>
            </a:r>
            <a:r>
              <a:rPr sz="700" spc="-5" dirty="0">
                <a:solidFill>
                  <a:srgbClr val="006EC0"/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具備桌邊烘焙及烹調 的</a:t>
            </a:r>
            <a:r>
              <a:rPr sz="700" spc="-5" dirty="0">
                <a:solidFill>
                  <a:schemeClr val="accent5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專業</a:t>
            </a:r>
            <a:r>
              <a:rPr sz="700" spc="-5" dirty="0">
                <a:solidFill>
                  <a:srgbClr val="006EC0"/>
                </a:solidFill>
                <a:latin typeface="微軟正黑體" panose="020B0604030504040204" charset="-120"/>
                <a:ea typeface="微軟正黑體" panose="020B0604030504040204" charset="-120"/>
                <a:cs typeface="新細明體" panose="02020500000000000000" charset="-120"/>
              </a:rPr>
              <a:t>能力</a:t>
            </a:r>
            <a:endParaRPr sz="700">
              <a:latin typeface="微軟正黑體" panose="020B0604030504040204" charset="-120"/>
              <a:ea typeface="微軟正黑體" panose="020B0604030504040204" charset="-120"/>
              <a:cs typeface="新細明體" panose="02020500000000000000" charset="-120"/>
            </a:endParaRPr>
          </a:p>
        </p:txBody>
      </p:sp>
      <p:sp>
        <p:nvSpPr>
          <p:cNvPr id="47" name="object 2"/>
          <p:cNvSpPr txBox="1"/>
          <p:nvPr/>
        </p:nvSpPr>
        <p:spPr>
          <a:xfrm>
            <a:off x="414528" y="122266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新北市莊敬高職</a:t>
            </a:r>
            <a:endParaRPr sz="1800" b="1" dirty="0">
              <a:latin typeface="標楷體" panose="03000509000000000000" pitchFamily="65" charset="-120"/>
              <a:ea typeface="標楷體" panose="03000509000000000000" pitchFamily="65" charset="-120"/>
              <a:cs typeface="Noto Sans Mono CJK JP Regular"/>
            </a:endParaRPr>
          </a:p>
        </p:txBody>
      </p:sp>
      <p:sp>
        <p:nvSpPr>
          <p:cNvPr id="48" name="object 3"/>
          <p:cNvSpPr txBox="1"/>
          <p:nvPr/>
        </p:nvSpPr>
        <p:spPr>
          <a:xfrm>
            <a:off x="2264293" y="108204"/>
            <a:ext cx="11690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18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餐飲管理</a:t>
            </a:r>
            <a:r>
              <a:rPr sz="18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科</a:t>
            </a:r>
            <a:endParaRPr sz="1800" b="1" dirty="0">
              <a:latin typeface="標楷體" panose="03000509000000000000" pitchFamily="65" charset="-120"/>
              <a:ea typeface="標楷體" panose="03000509000000000000" pitchFamily="65" charset="-120"/>
              <a:cs typeface="Noto Sans Mono CJK JP Regular"/>
            </a:endParaRPr>
          </a:p>
        </p:txBody>
      </p:sp>
      <p:sp>
        <p:nvSpPr>
          <p:cNvPr id="49" name="object 4"/>
          <p:cNvSpPr txBox="1"/>
          <p:nvPr/>
        </p:nvSpPr>
        <p:spPr>
          <a:xfrm>
            <a:off x="3581246" y="108204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課程地圖</a:t>
            </a:r>
            <a:endParaRPr sz="1800" b="1" dirty="0">
              <a:latin typeface="標楷體" panose="03000509000000000000" pitchFamily="65" charset="-120"/>
              <a:ea typeface="標楷體" panose="03000509000000000000" pitchFamily="65" charset="-120"/>
              <a:cs typeface="Noto Sans Mono CJK JP Regular"/>
            </a:endParaRPr>
          </a:p>
        </p:txBody>
      </p:sp>
      <p:sp>
        <p:nvSpPr>
          <p:cNvPr id="50" name="object 5"/>
          <p:cNvSpPr txBox="1"/>
          <p:nvPr/>
        </p:nvSpPr>
        <p:spPr>
          <a:xfrm>
            <a:off x="4682490" y="149225"/>
            <a:ext cx="1880235" cy="236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(</a:t>
            </a:r>
            <a:r>
              <a:rPr sz="12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1</a:t>
            </a:r>
            <a:r>
              <a:rPr lang="en-US" sz="12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14</a:t>
            </a:r>
            <a:r>
              <a:rPr sz="1200" b="1" dirty="0" smtClean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Mono CJK JP Regular"/>
              </a:rPr>
              <a:t>學年度新生適用</a:t>
            </a:r>
            <a:r>
              <a:rPr sz="1200" b="1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)</a:t>
            </a:r>
            <a:endParaRPr sz="1200" b="1" dirty="0">
              <a:latin typeface="Noto Sans Mono CJK JP Regular"/>
              <a:cs typeface="Noto Sans Mono CJK JP Regular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226185" y="8321040"/>
            <a:ext cx="1106805" cy="4197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en-US" sz="70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一</a:t>
            </a:r>
            <a:r>
              <a:rPr lang="en-US" altLang="zh-TW" sz="70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>
                <a:solidFill>
                  <a:schemeClr val="accent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具備廚藝技術，餐廳經營管、國際觀光餐旅管理的基礎能力</a:t>
            </a:r>
            <a:endParaRPr lang="zh-TW" altLang="en-US" sz="700">
              <a:solidFill>
                <a:schemeClr val="accent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1439</Words>
  <Application>WPS Presentation</Application>
  <PresentationFormat>如螢幕大小 (4:3)</PresentationFormat>
  <Paragraphs>347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新細明體</vt:lpstr>
      <vt:lpstr>Wingdings</vt:lpstr>
      <vt:lpstr>新細明體</vt:lpstr>
      <vt:lpstr>Times New Roman</vt:lpstr>
      <vt:lpstr>Arial</vt:lpstr>
      <vt:lpstr>標楷體</vt:lpstr>
      <vt:lpstr>Noto Sans Mono CJK JP Regular</vt:lpstr>
      <vt:lpstr>Calibri</vt:lpstr>
      <vt:lpstr>SimSun</vt:lpstr>
      <vt:lpstr>Segoe Print</vt:lpstr>
      <vt:lpstr>Microsoft YaHei</vt:lpstr>
      <vt:lpstr>Arial Unicode MS</vt:lpstr>
      <vt:lpstr>微軟正黑體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USER</cp:lastModifiedBy>
  <cp:revision>32</cp:revision>
  <dcterms:created xsi:type="dcterms:W3CDTF">2019-11-28T07:23:00Z</dcterms:created>
  <dcterms:modified xsi:type="dcterms:W3CDTF">2025-01-06T06:23:40Z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2019-06-27T00:00:00Z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