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282" y="18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0"/>
            <a:ext cx="58293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0"/>
            <a:ext cx="48006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89686" y="2191524"/>
            <a:ext cx="898525" cy="576580"/>
          </a:xfrm>
          <a:custGeom>
            <a:avLst/>
            <a:gdLst/>
            <a:ahLst/>
            <a:cxnLst/>
            <a:rect l="l" t="t" r="r" b="b"/>
            <a:pathLst>
              <a:path w="898525" h="576580">
                <a:moveTo>
                  <a:pt x="0" y="576059"/>
                </a:moveTo>
                <a:lnTo>
                  <a:pt x="898448" y="576059"/>
                </a:lnTo>
                <a:lnTo>
                  <a:pt x="898448" y="0"/>
                </a:lnTo>
                <a:lnTo>
                  <a:pt x="0" y="0"/>
                </a:lnTo>
                <a:lnTo>
                  <a:pt x="0" y="576059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08883" y="2191511"/>
            <a:ext cx="1821180" cy="288290"/>
          </a:xfrm>
          <a:custGeom>
            <a:avLst/>
            <a:gdLst/>
            <a:ahLst/>
            <a:cxnLst/>
            <a:rect l="l" t="t" r="r" b="b"/>
            <a:pathLst>
              <a:path w="1821179" h="288289">
                <a:moveTo>
                  <a:pt x="0" y="288035"/>
                </a:moveTo>
                <a:lnTo>
                  <a:pt x="1820798" y="288035"/>
                </a:lnTo>
                <a:lnTo>
                  <a:pt x="1820798" y="0"/>
                </a:lnTo>
                <a:lnTo>
                  <a:pt x="0" y="0"/>
                </a:lnTo>
                <a:lnTo>
                  <a:pt x="0" y="288035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22499" y="89738"/>
            <a:ext cx="6480056" cy="43162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446531" y="59423"/>
            <a:ext cx="5986272" cy="56084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60604" y="108204"/>
            <a:ext cx="6408420" cy="35966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260604" y="108204"/>
            <a:ext cx="6408420" cy="360045"/>
          </a:xfrm>
          <a:custGeom>
            <a:avLst/>
            <a:gdLst/>
            <a:ahLst/>
            <a:cxnLst/>
            <a:rect l="l" t="t" r="r" b="b"/>
            <a:pathLst>
              <a:path w="6408420" h="360045">
                <a:moveTo>
                  <a:pt x="0" y="0"/>
                </a:moveTo>
                <a:lnTo>
                  <a:pt x="6348476" y="0"/>
                </a:lnTo>
                <a:lnTo>
                  <a:pt x="6408420" y="59944"/>
                </a:lnTo>
                <a:lnTo>
                  <a:pt x="6408420" y="359664"/>
                </a:lnTo>
                <a:lnTo>
                  <a:pt x="59943" y="359664"/>
                </a:lnTo>
                <a:lnTo>
                  <a:pt x="0" y="299720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7C5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65760"/>
            <a:ext cx="6172200" cy="1463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103120"/>
            <a:ext cx="617220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8503920"/>
            <a:ext cx="219456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4273" y="128778"/>
            <a:ext cx="16256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新北市莊敬高職</a:t>
            </a:r>
            <a:endParaRPr sz="1800">
              <a:latin typeface="Microsoft JhengHei"/>
              <a:cs typeface="Microsoft JhengHe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43352" y="128778"/>
            <a:ext cx="1168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電影電視科</a:t>
            </a:r>
            <a:endParaRPr sz="1800">
              <a:latin typeface="Microsoft JhengHei"/>
              <a:cs typeface="Microsoft JhengHe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15334" y="128778"/>
            <a:ext cx="25025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課程地圖</a:t>
            </a:r>
            <a:r>
              <a:rPr sz="1800" b="1" spc="375" dirty="0">
                <a:solidFill>
                  <a:srgbClr val="17375E"/>
                </a:solidFill>
                <a:latin typeface="Microsoft JhengHei"/>
                <a:cs typeface="Microsoft JhengHei"/>
              </a:rPr>
              <a:t> </a:t>
            </a:r>
            <a:r>
              <a:rPr sz="1200" b="1" spc="-45" dirty="0">
                <a:solidFill>
                  <a:srgbClr val="17375E"/>
                </a:solidFill>
                <a:latin typeface="Microsoft JhengHei"/>
                <a:cs typeface="Microsoft JhengHei"/>
              </a:rPr>
              <a:t>(</a:t>
            </a:r>
            <a:r>
              <a:rPr sz="1200" b="1" spc="-45" dirty="0" smtClean="0">
                <a:solidFill>
                  <a:srgbClr val="17375E"/>
                </a:solidFill>
                <a:latin typeface="Microsoft JhengHei"/>
                <a:cs typeface="Microsoft JhengHei"/>
              </a:rPr>
              <a:t>1</a:t>
            </a:r>
            <a:r>
              <a:rPr lang="en-US" sz="1200" b="1" spc="-45" dirty="0" smtClean="0">
                <a:solidFill>
                  <a:srgbClr val="17375E"/>
                </a:solidFill>
                <a:latin typeface="Microsoft JhengHei"/>
                <a:cs typeface="Microsoft JhengHei"/>
              </a:rPr>
              <a:t>1</a:t>
            </a:r>
            <a:r>
              <a:rPr lang="en-US" altLang="zh-TW" sz="1200" b="1" spc="-45" dirty="0" smtClean="0">
                <a:solidFill>
                  <a:srgbClr val="17375E"/>
                </a:solidFill>
                <a:latin typeface="Microsoft JhengHei"/>
                <a:cs typeface="Microsoft JhengHei"/>
              </a:rPr>
              <a:t>3</a:t>
            </a:r>
            <a:r>
              <a:rPr sz="1200" b="1" dirty="0" smtClean="0">
                <a:solidFill>
                  <a:srgbClr val="17375E"/>
                </a:solidFill>
                <a:latin typeface="Microsoft JhengHei"/>
                <a:cs typeface="Microsoft JhengHei"/>
              </a:rPr>
              <a:t>學年度新生適用</a:t>
            </a:r>
            <a:r>
              <a:rPr sz="1200" b="1" spc="175" dirty="0">
                <a:solidFill>
                  <a:srgbClr val="17375E"/>
                </a:solidFill>
                <a:latin typeface="Microsoft JhengHei"/>
                <a:cs typeface="Microsoft JhengHei"/>
              </a:rPr>
              <a:t>)</a:t>
            </a:r>
            <a:endParaRPr sz="1200" dirty="0">
              <a:latin typeface="Microsoft JhengHei"/>
              <a:cs typeface="Microsoft JhengHe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0604" y="499872"/>
            <a:ext cx="6390132" cy="8641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4800" y="2202179"/>
            <a:ext cx="892810" cy="569595"/>
          </a:xfrm>
          <a:custGeom>
            <a:avLst/>
            <a:gdLst/>
            <a:ahLst/>
            <a:cxnLst/>
            <a:rect l="l" t="t" r="r" b="b"/>
            <a:pathLst>
              <a:path w="892810" h="569594">
                <a:moveTo>
                  <a:pt x="0" y="0"/>
                </a:moveTo>
                <a:lnTo>
                  <a:pt x="892454" y="569214"/>
                </a:lnTo>
              </a:path>
            </a:pathLst>
          </a:custGeom>
          <a:ln w="9144">
            <a:solidFill>
              <a:srgbClr val="17375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491679"/>
              </p:ext>
            </p:extLst>
          </p:nvPr>
        </p:nvGraphicFramePr>
        <p:xfrm>
          <a:off x="47630" y="2133600"/>
          <a:ext cx="6734170" cy="5623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4335"/>
                <a:gridCol w="624835"/>
                <a:gridCol w="914400"/>
                <a:gridCol w="990600"/>
                <a:gridCol w="914400"/>
                <a:gridCol w="990600"/>
                <a:gridCol w="990600"/>
                <a:gridCol w="914400"/>
              </a:tblGrid>
              <a:tr h="288036">
                <a:tc rowSpan="2" gridSpan="2">
                  <a:txBody>
                    <a:bodyPr/>
                    <a:lstStyle/>
                    <a:p>
                      <a:pPr marL="5575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zh-TW" altLang="en-US" sz="1000" b="1" spc="10" dirty="0" smtClean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     </a:t>
                      </a:r>
                      <a:r>
                        <a:rPr sz="1000" b="1" spc="10" dirty="0" err="1" smtClean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授課</a:t>
                      </a:r>
                      <a:endParaRPr sz="1000" dirty="0">
                        <a:latin typeface="Microsoft JhengHei"/>
                        <a:cs typeface="Microsoft JhengHei"/>
                      </a:endParaRPr>
                    </a:p>
                    <a:p>
                      <a:pPr marL="141605">
                        <a:lnSpc>
                          <a:spcPct val="100000"/>
                        </a:lnSpc>
                        <a:tabLst>
                          <a:tab pos="557530" algn="l"/>
                        </a:tabLst>
                      </a:pPr>
                      <a:r>
                        <a:rPr sz="1500" b="1" spc="15" baseline="-22222" dirty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課</a:t>
                      </a:r>
                      <a:r>
                        <a:rPr sz="1500" b="1" baseline="-22222" dirty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程	</a:t>
                      </a:r>
                      <a:r>
                        <a:rPr lang="zh-TW" altLang="en-US" sz="1500" b="1" baseline="-22222" dirty="0" smtClean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     </a:t>
                      </a:r>
                      <a:r>
                        <a:rPr sz="1000" b="1" spc="10" dirty="0" err="1" smtClean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年級</a:t>
                      </a:r>
                      <a:endParaRPr sz="1000" dirty="0">
                        <a:latin typeface="Microsoft JhengHei"/>
                        <a:cs typeface="Microsoft JhengHei"/>
                      </a:endParaRPr>
                    </a:p>
                    <a:p>
                      <a:pPr marL="14160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000" b="1" spc="5" dirty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類別</a:t>
                      </a:r>
                      <a:endParaRPr sz="10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52069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一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年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級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60325" marB="0">
                    <a:lnL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二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年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級</a:t>
                      </a:r>
                      <a:endParaRPr sz="10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三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年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級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8036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2069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63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上</a:t>
                      </a:r>
                      <a:r>
                        <a:rPr sz="1050" b="1" spc="-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25463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下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上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下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上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下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</a:tr>
              <a:tr h="102412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部定一</a:t>
                      </a:r>
                      <a:r>
                        <a:rPr sz="800" b="1" spc="-1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般</a:t>
                      </a: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科目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國語文(3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英語文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144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/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數學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物理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歷史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144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美術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健康與護理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(1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生涯規劃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全民國防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(1)</a:t>
                      </a: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國語文(3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英語文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/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數學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化學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公</a:t>
                      </a:r>
                      <a:r>
                        <a:rPr sz="600" dirty="0" err="1" smtClean="0">
                          <a:latin typeface="MingLiU"/>
                          <a:cs typeface="MingLiU"/>
                        </a:rPr>
                        <a:t>民與社會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音樂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健康與護理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(1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  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資訊科技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全民國防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1)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國語文(3)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英語文(2)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數學(1)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生物(2)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體育(2)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地理(2)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國語文(3)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英語文(2)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數學(1)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體育(2)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英語文(2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國語文(2)</a:t>
                      </a: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英語文(2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300227">
                <a:tc gridSpan="2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部定專</a:t>
                      </a:r>
                      <a:r>
                        <a:rPr sz="800" b="1" spc="-1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業</a:t>
                      </a: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科目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8509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專業藝術概論(2)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專業藝術概論(2)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149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藝術欣賞(2)  藝術與科技(2)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155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藝術欣賞(2)  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 marR="3155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藝術與科技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18440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ts val="535"/>
                        </a:lnSpc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部定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127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solidFill>
                      <a:srgbClr val="C3D5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展演實務(3)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展演實務(3)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展演實務(3)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展演實務(3)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展演實務(3)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展演實務(3)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74319">
                <a:tc rowSpan="2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實習</a:t>
                      </a:r>
                      <a:endParaRPr lang="en-US" sz="800" b="1" dirty="0" smtClean="0">
                        <a:solidFill>
                          <a:srgbClr val="17375E"/>
                        </a:solidFill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科目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50800" algn="just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zh-TW" altLang="en-US" sz="800" b="1" spc="80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展演製作</a:t>
                      </a:r>
                      <a:endParaRPr lang="en-US" altLang="zh-TW" sz="800" b="1" spc="80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68580" marR="50800" algn="just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b="1" spc="80" dirty="0" err="1" smtClean="0">
                          <a:solidFill>
                            <a:srgbClr val="17375E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技能</a:t>
                      </a: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領域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209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631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多媒材實務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625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多媒材實務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(2）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劇場技術基礎實作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劇場技術基礎實作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74319">
                <a:tc vMerge="1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50800" algn="just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zh-TW" altLang="en-US" sz="800" b="0" spc="80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數位影音</a:t>
                      </a:r>
                      <a:endParaRPr lang="en-US" altLang="zh-TW" sz="800" b="0" spc="80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68580" marR="50800" algn="just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zh-TW" altLang="en-US" sz="800" b="0" spc="80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技能領域</a:t>
                      </a:r>
                      <a:endParaRPr sz="800" b="0" spc="80" dirty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2095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631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數位攝錄影實務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 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625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數位攝錄影實務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 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影音剪輯實作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影音剪輯實作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22758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校定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一般</a:t>
                      </a:r>
                      <a:endParaRPr lang="en-US" sz="800" b="1" dirty="0" smtClean="0">
                        <a:solidFill>
                          <a:srgbClr val="17375E"/>
                        </a:solidFill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科目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381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R="116839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69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英語會話(1)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英語會話(1)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英語會話(1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應用數學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英語會話(1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smtClean="0">
                          <a:latin typeface="MingLiU"/>
                          <a:cs typeface="MingLiU"/>
                        </a:rPr>
                        <a:t>應用數學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4091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R="116839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558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國防通識(1)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國防通識(1)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國防通識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阿美語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泰雅語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國防通識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阿美語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泰雅語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22758">
                <a:tc rowSpan="2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endParaRPr lang="en-US" sz="800" b="1" dirty="0" smtClean="0">
                        <a:solidFill>
                          <a:srgbClr val="17375E"/>
                        </a:solidFill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校定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專業</a:t>
                      </a:r>
                      <a:endParaRPr lang="en-US" sz="800" b="1" dirty="0" smtClean="0">
                        <a:solidFill>
                          <a:srgbClr val="17375E"/>
                        </a:solidFill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科目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63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R="116839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469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影音製作(2)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影音製作(2)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30302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R="116839" algn="ctr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190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lang="zh-TW" altLang="en-US"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基礎攝影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影像概論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基礎攝影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影像概論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6192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影像概論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 marR="1619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影視配音與配樂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(3) 大眾傳播(3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16192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影像概論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pPr marL="92710" marR="1619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影視配音與配樂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(3) 大眾傳播(3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37960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校定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實習</a:t>
                      </a:r>
                      <a:endParaRPr lang="en-US" sz="800" b="1" dirty="0" smtClean="0">
                        <a:solidFill>
                          <a:srgbClr val="17375E"/>
                        </a:solidFill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科目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635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R="116839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69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基礎剪輯實作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基礎剪輯實作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照相術實務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照相術實務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endParaRPr lang="en-US" altLang="zh-TW"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>
                          <a:latin typeface="MingLiU"/>
                          <a:cs typeface="MingLiU"/>
                        </a:rPr>
                        <a:t>專題實作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3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>
                          <a:latin typeface="MingLiU"/>
                          <a:cs typeface="MingLiU"/>
                        </a:rPr>
                        <a:t>專題實作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3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R="116839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7302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63195" indent="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策展規劃與藝術行政</a:t>
                      </a:r>
                      <a:r>
                        <a:rPr lang="en-US" altLang="zh-TW" sz="6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(2)</a:t>
                      </a:r>
                      <a:endParaRPr sz="4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917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3905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7940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95885" marR="85725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多元 選修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5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同科</a:t>
                      </a:r>
                      <a:endParaRPr sz="500" dirty="0">
                        <a:latin typeface="Microsoft JhengHei"/>
                        <a:cs typeface="Microsoft JhengHe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5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跨（單</a:t>
                      </a:r>
                      <a:r>
                        <a:rPr sz="500" b="1" spc="-1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）</a:t>
                      </a:r>
                      <a:r>
                        <a:rPr sz="5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班</a:t>
                      </a:r>
                      <a:endParaRPr sz="5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7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cs typeface="Times New Roman"/>
                        </a:rPr>
                        <a:t>非線性剪輯實作</a:t>
                      </a:r>
                      <a:r>
                        <a:rPr lang="en-US" altLang="zh-TW" sz="7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cs typeface="Times New Roman"/>
                        </a:rPr>
                        <a:t>(2)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zh-TW" altLang="en-US" sz="700" baseline="0" dirty="0" smtClean="0">
                          <a:latin typeface="Times New Roman"/>
                          <a:cs typeface="Times New Roman"/>
                        </a:rPr>
                        <a:t>      </a:t>
                      </a:r>
                      <a:r>
                        <a:rPr lang="zh-TW" altLang="en-US" sz="700" dirty="0" smtClean="0">
                          <a:solidFill>
                            <a:srgbClr val="CC0099"/>
                          </a:solidFill>
                          <a:latin typeface="MingLiU"/>
                          <a:ea typeface="+mn-ea"/>
                          <a:cs typeface="MingLiU"/>
                        </a:rPr>
                        <a:t>攝影實作</a:t>
                      </a:r>
                      <a:r>
                        <a:rPr lang="en-US" altLang="zh-TW" sz="700" dirty="0" smtClean="0">
                          <a:solidFill>
                            <a:srgbClr val="CC0099"/>
                          </a:solidFill>
                          <a:latin typeface="MingLiU"/>
                          <a:ea typeface="+mn-ea"/>
                          <a:cs typeface="MingLiU"/>
                        </a:rPr>
                        <a:t>(2)</a:t>
                      </a:r>
                      <a:endParaRPr sz="700" dirty="0">
                        <a:solidFill>
                          <a:srgbClr val="CC0099"/>
                        </a:solidFill>
                        <a:latin typeface="MingLiU"/>
                        <a:ea typeface="+mn-ea"/>
                        <a:cs typeface="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381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燈光音響實作(3) </a:t>
                      </a:r>
                      <a:r>
                        <a:rPr sz="600" dirty="0">
                          <a:solidFill>
                            <a:srgbClr val="009900"/>
                          </a:solidFill>
                          <a:latin typeface="MingLiU"/>
                          <a:cs typeface="MingLiU"/>
                        </a:rPr>
                        <a:t>電視導播實務(3)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2381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燈光音響實作(3) </a:t>
                      </a:r>
                      <a:r>
                        <a:rPr sz="600" dirty="0">
                          <a:solidFill>
                            <a:srgbClr val="009900"/>
                          </a:solidFill>
                          <a:latin typeface="MingLiU"/>
                          <a:cs typeface="MingLiU"/>
                        </a:rPr>
                        <a:t>電視導播實務(3)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7960" marR="18034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5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同群 跨科</a:t>
                      </a:r>
                      <a:endParaRPr sz="5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155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solidFill>
                            <a:srgbClr val="375F92"/>
                          </a:solidFill>
                          <a:latin typeface="MingLiU"/>
                          <a:cs typeface="MingLiU"/>
                        </a:rPr>
                        <a:t>多媒體製作(2) </a:t>
                      </a:r>
                      <a:r>
                        <a:rPr sz="600" dirty="0">
                          <a:solidFill>
                            <a:srgbClr val="CC0099"/>
                          </a:solidFill>
                          <a:latin typeface="MingLiU"/>
                          <a:cs typeface="MingLiU"/>
                        </a:rPr>
                        <a:t>影片剪輯(2)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3143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solidFill>
                            <a:srgbClr val="375F92"/>
                          </a:solidFill>
                          <a:latin typeface="MingLiU"/>
                          <a:cs typeface="MingLiU"/>
                        </a:rPr>
                        <a:t>多媒體製作(2) </a:t>
                      </a:r>
                      <a:r>
                        <a:rPr sz="600" dirty="0">
                          <a:solidFill>
                            <a:srgbClr val="CC0099"/>
                          </a:solidFill>
                          <a:latin typeface="MingLiU"/>
                          <a:cs typeface="MingLiU"/>
                        </a:rPr>
                        <a:t>影片剪輯(2)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7086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7325" marR="180340" indent="-100013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5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同校 跨群</a:t>
                      </a:r>
                      <a:endParaRPr sz="5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94947">
                <a:tc gridSpan="2"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彈性學</a:t>
                      </a:r>
                      <a:r>
                        <a:rPr sz="800" b="1" spc="-1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習</a:t>
                      </a: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時間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4254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彈性學習時間</a:t>
                      </a:r>
                      <a:r>
                        <a:rPr lang="en-US" altLang="zh-TW" sz="8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(1)</a:t>
                      </a:r>
                      <a:endParaRPr lang="zh-TW" altLang="en-US" sz="800" dirty="0" smtClean="0">
                        <a:solidFill>
                          <a:schemeClr val="tx1"/>
                        </a:solidFill>
                        <a:latin typeface="MingLiU"/>
                        <a:ea typeface="+mn-ea"/>
                        <a:cs typeface="MingLiU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彈性學習時間</a:t>
                      </a:r>
                      <a:r>
                        <a:rPr lang="en-US" altLang="zh-TW" sz="8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(1)</a:t>
                      </a:r>
                      <a:endParaRPr lang="zh-TW" altLang="en-US" sz="800" dirty="0" smtClean="0">
                        <a:solidFill>
                          <a:schemeClr val="tx1"/>
                        </a:solidFill>
                        <a:latin typeface="MingLiU"/>
                        <a:ea typeface="+mn-ea"/>
                        <a:cs typeface="MingLiU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MingLiU"/>
                          <a:cs typeface="MingLiU"/>
                        </a:rPr>
                        <a:t>彈性學</a:t>
                      </a:r>
                      <a:r>
                        <a:rPr sz="800" spc="-15" dirty="0">
                          <a:latin typeface="MingLiU"/>
                          <a:cs typeface="MingLiU"/>
                        </a:rPr>
                        <a:t>習</a:t>
                      </a:r>
                      <a:r>
                        <a:rPr sz="800" dirty="0">
                          <a:latin typeface="MingLiU"/>
                          <a:cs typeface="MingLiU"/>
                        </a:rPr>
                        <a:t>時間</a:t>
                      </a:r>
                      <a:r>
                        <a:rPr sz="800" spc="-10" dirty="0">
                          <a:latin typeface="MingLiU"/>
                          <a:cs typeface="MingLiU"/>
                        </a:rPr>
                        <a:t>(1)</a:t>
                      </a:r>
                      <a:endParaRPr sz="800" dirty="0">
                        <a:latin typeface="MingLiU"/>
                        <a:cs typeface="MingLiU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MingLiU"/>
                          <a:cs typeface="MingLiU"/>
                        </a:rPr>
                        <a:t>彈性學</a:t>
                      </a:r>
                      <a:r>
                        <a:rPr sz="800" spc="-15" dirty="0">
                          <a:latin typeface="MingLiU"/>
                          <a:cs typeface="MingLiU"/>
                        </a:rPr>
                        <a:t>習</a:t>
                      </a:r>
                      <a:r>
                        <a:rPr sz="800" dirty="0">
                          <a:latin typeface="MingLiU"/>
                          <a:cs typeface="MingLiU"/>
                        </a:rPr>
                        <a:t>時間</a:t>
                      </a:r>
                      <a:r>
                        <a:rPr sz="800" spc="-10" dirty="0">
                          <a:latin typeface="MingLiU"/>
                          <a:cs typeface="MingLiU"/>
                        </a:rPr>
                        <a:t>(1)</a:t>
                      </a:r>
                      <a:endParaRPr sz="800" dirty="0">
                        <a:latin typeface="MingLiU"/>
                        <a:cs typeface="MingLiU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800" dirty="0">
                        <a:latin typeface="MingLiU"/>
                        <a:cs typeface="MingLiU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800" dirty="0">
                        <a:latin typeface="MingLiU"/>
                        <a:cs typeface="MingLiU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  <a:tr h="213360">
                <a:tc gridSpan="2"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團體活</a:t>
                      </a:r>
                      <a:r>
                        <a:rPr sz="800" b="1" spc="-1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動</a:t>
                      </a: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時間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4254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MingLiU"/>
                          <a:cs typeface="MingLiU"/>
                        </a:rPr>
                        <a:t>團體活</a:t>
                      </a:r>
                      <a:r>
                        <a:rPr sz="800" spc="-15" dirty="0">
                          <a:latin typeface="MingLiU"/>
                          <a:cs typeface="MingLiU"/>
                        </a:rPr>
                        <a:t>動</a:t>
                      </a:r>
                      <a:r>
                        <a:rPr sz="800" dirty="0">
                          <a:latin typeface="MingLiU"/>
                          <a:cs typeface="MingLiU"/>
                        </a:rPr>
                        <a:t>時間</a:t>
                      </a:r>
                      <a:r>
                        <a:rPr sz="800" spc="-10" dirty="0">
                          <a:latin typeface="MingLiU"/>
                          <a:cs typeface="MingLiU"/>
                        </a:rPr>
                        <a:t>(3)</a:t>
                      </a:r>
                      <a:endParaRPr sz="800">
                        <a:latin typeface="MingLiU"/>
                        <a:cs typeface="MingLiU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MingLiU"/>
                          <a:cs typeface="MingLiU"/>
                        </a:rPr>
                        <a:t>團體活</a:t>
                      </a:r>
                      <a:r>
                        <a:rPr sz="800" spc="-15" dirty="0">
                          <a:latin typeface="MingLiU"/>
                          <a:cs typeface="MingLiU"/>
                        </a:rPr>
                        <a:t>動</a:t>
                      </a:r>
                      <a:r>
                        <a:rPr sz="800" dirty="0">
                          <a:latin typeface="MingLiU"/>
                          <a:cs typeface="MingLiU"/>
                        </a:rPr>
                        <a:t>時間</a:t>
                      </a:r>
                      <a:r>
                        <a:rPr sz="800" spc="-10" dirty="0">
                          <a:latin typeface="MingLiU"/>
                          <a:cs typeface="MingLiU"/>
                        </a:rPr>
                        <a:t>(3)</a:t>
                      </a:r>
                      <a:endParaRPr sz="800">
                        <a:latin typeface="MingLiU"/>
                        <a:cs typeface="MingLiU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MingLiU"/>
                          <a:cs typeface="MingLiU"/>
                        </a:rPr>
                        <a:t>團體活</a:t>
                      </a:r>
                      <a:r>
                        <a:rPr sz="800" spc="-15" dirty="0">
                          <a:latin typeface="MingLiU"/>
                          <a:cs typeface="MingLiU"/>
                        </a:rPr>
                        <a:t>動</a:t>
                      </a:r>
                      <a:r>
                        <a:rPr sz="800" dirty="0">
                          <a:latin typeface="MingLiU"/>
                          <a:cs typeface="MingLiU"/>
                        </a:rPr>
                        <a:t>時間</a:t>
                      </a:r>
                      <a:r>
                        <a:rPr sz="800" spc="-10" dirty="0">
                          <a:latin typeface="MingLiU"/>
                          <a:cs typeface="MingLiU"/>
                        </a:rPr>
                        <a:t>(3)</a:t>
                      </a:r>
                      <a:endParaRPr sz="800">
                        <a:latin typeface="MingLiU"/>
                        <a:cs typeface="MingLiU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MingLiU"/>
                          <a:cs typeface="MingLiU"/>
                        </a:rPr>
                        <a:t>團體活</a:t>
                      </a:r>
                      <a:r>
                        <a:rPr sz="800" spc="-15" dirty="0">
                          <a:latin typeface="MingLiU"/>
                          <a:cs typeface="MingLiU"/>
                        </a:rPr>
                        <a:t>動</a:t>
                      </a:r>
                      <a:r>
                        <a:rPr sz="800" dirty="0">
                          <a:latin typeface="MingLiU"/>
                          <a:cs typeface="MingLiU"/>
                        </a:rPr>
                        <a:t>時間</a:t>
                      </a:r>
                      <a:r>
                        <a:rPr sz="800" spc="-10" dirty="0">
                          <a:latin typeface="MingLiU"/>
                          <a:cs typeface="MingLiU"/>
                        </a:rPr>
                        <a:t>(3)</a:t>
                      </a:r>
                      <a:endParaRPr sz="800" dirty="0">
                        <a:latin typeface="MingLiU"/>
                        <a:cs typeface="MingLiU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MingLiU"/>
                          <a:cs typeface="MingLiU"/>
                        </a:rPr>
                        <a:t>團體活</a:t>
                      </a:r>
                      <a:r>
                        <a:rPr sz="800" spc="-15" dirty="0">
                          <a:latin typeface="MingLiU"/>
                          <a:cs typeface="MingLiU"/>
                        </a:rPr>
                        <a:t>動</a:t>
                      </a:r>
                      <a:r>
                        <a:rPr sz="800" dirty="0">
                          <a:latin typeface="MingLiU"/>
                          <a:cs typeface="MingLiU"/>
                        </a:rPr>
                        <a:t>時間</a:t>
                      </a:r>
                      <a:r>
                        <a:rPr sz="800" spc="-10" dirty="0">
                          <a:latin typeface="MingLiU"/>
                          <a:cs typeface="MingLiU"/>
                        </a:rPr>
                        <a:t>(3)</a:t>
                      </a:r>
                      <a:endParaRPr sz="800">
                        <a:latin typeface="MingLiU"/>
                        <a:cs typeface="MingLiU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MingLiU"/>
                          <a:cs typeface="MingLiU"/>
                        </a:rPr>
                        <a:t>團體活</a:t>
                      </a:r>
                      <a:r>
                        <a:rPr sz="800" spc="-15" dirty="0">
                          <a:latin typeface="MingLiU"/>
                          <a:cs typeface="MingLiU"/>
                        </a:rPr>
                        <a:t>動</a:t>
                      </a:r>
                      <a:r>
                        <a:rPr sz="800" dirty="0">
                          <a:latin typeface="MingLiU"/>
                          <a:cs typeface="MingLiU"/>
                        </a:rPr>
                        <a:t>時間</a:t>
                      </a:r>
                      <a:r>
                        <a:rPr sz="800" spc="-10" dirty="0">
                          <a:latin typeface="MingLiU"/>
                          <a:cs typeface="MingLiU"/>
                        </a:rPr>
                        <a:t>(3)</a:t>
                      </a:r>
                      <a:endParaRPr sz="800" dirty="0">
                        <a:latin typeface="MingLiU"/>
                        <a:cs typeface="MingLiU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341373" y="7772400"/>
            <a:ext cx="6371848" cy="65097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79475" y="7790791"/>
            <a:ext cx="6300216" cy="57911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79475" y="7790791"/>
            <a:ext cx="6300470" cy="579120"/>
          </a:xfrm>
          <a:custGeom>
            <a:avLst/>
            <a:gdLst/>
            <a:ahLst/>
            <a:cxnLst/>
            <a:rect l="l" t="t" r="r" b="b"/>
            <a:pathLst>
              <a:path w="6300470" h="579120">
                <a:moveTo>
                  <a:pt x="96519" y="0"/>
                </a:moveTo>
                <a:lnTo>
                  <a:pt x="6203696" y="0"/>
                </a:lnTo>
                <a:lnTo>
                  <a:pt x="6241280" y="7580"/>
                </a:lnTo>
                <a:lnTo>
                  <a:pt x="6271958" y="28257"/>
                </a:lnTo>
                <a:lnTo>
                  <a:pt x="6292635" y="58935"/>
                </a:lnTo>
                <a:lnTo>
                  <a:pt x="6300216" y="96520"/>
                </a:lnTo>
                <a:lnTo>
                  <a:pt x="6300216" y="579120"/>
                </a:lnTo>
                <a:lnTo>
                  <a:pt x="0" y="579120"/>
                </a:lnTo>
                <a:lnTo>
                  <a:pt x="0" y="96520"/>
                </a:lnTo>
                <a:lnTo>
                  <a:pt x="7585" y="58935"/>
                </a:lnTo>
                <a:lnTo>
                  <a:pt x="28271" y="28257"/>
                </a:lnTo>
                <a:lnTo>
                  <a:pt x="58952" y="7580"/>
                </a:lnTo>
                <a:lnTo>
                  <a:pt x="96519" y="0"/>
                </a:lnTo>
                <a:close/>
              </a:path>
            </a:pathLst>
          </a:custGeom>
          <a:ln w="9144">
            <a:solidFill>
              <a:srgbClr val="F692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386583" y="7620000"/>
            <a:ext cx="271017" cy="2716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9060" y="7783170"/>
            <a:ext cx="1417320" cy="58356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461897" y="7809841"/>
            <a:ext cx="469265" cy="556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99600"/>
              </a:lnSpc>
              <a:spcBef>
                <a:spcPts val="100"/>
              </a:spcBef>
            </a:pPr>
            <a:r>
              <a:rPr sz="700" spc="-5" dirty="0">
                <a:latin typeface="MingLiU"/>
                <a:cs typeface="MingLiU"/>
              </a:rPr>
              <a:t>一具備</a:t>
            </a:r>
            <a:r>
              <a:rPr sz="700" spc="5" dirty="0">
                <a:latin typeface="MingLiU"/>
                <a:cs typeface="MingLiU"/>
              </a:rPr>
              <a:t>電</a:t>
            </a:r>
            <a:r>
              <a:rPr sz="700" spc="-5" dirty="0">
                <a:latin typeface="MingLiU"/>
                <a:cs typeface="MingLiU"/>
              </a:rPr>
              <a:t>影 電視企</a:t>
            </a:r>
            <a:r>
              <a:rPr sz="700" spc="5" dirty="0">
                <a:latin typeface="MingLiU"/>
                <a:cs typeface="MingLiU"/>
              </a:rPr>
              <a:t>劃</a:t>
            </a:r>
            <a:r>
              <a:rPr sz="700" spc="-5" dirty="0">
                <a:latin typeface="MingLiU"/>
                <a:cs typeface="MingLiU"/>
              </a:rPr>
              <a:t>、 影視產</a:t>
            </a:r>
            <a:r>
              <a:rPr sz="700" spc="5" dirty="0">
                <a:latin typeface="MingLiU"/>
                <a:cs typeface="MingLiU"/>
              </a:rPr>
              <a:t>業</a:t>
            </a:r>
            <a:r>
              <a:rPr sz="700" spc="-5" dirty="0">
                <a:latin typeface="MingLiU"/>
                <a:cs typeface="MingLiU"/>
              </a:rPr>
              <a:t>行 銷及傳</a:t>
            </a:r>
            <a:r>
              <a:rPr sz="700" spc="5" dirty="0">
                <a:latin typeface="MingLiU"/>
                <a:cs typeface="MingLiU"/>
              </a:rPr>
              <a:t>播</a:t>
            </a:r>
            <a:r>
              <a:rPr sz="700" spc="-5" dirty="0">
                <a:latin typeface="MingLiU"/>
                <a:cs typeface="MingLiU"/>
              </a:rPr>
              <a:t>之 基礎能力</a:t>
            </a:r>
            <a:endParaRPr sz="700">
              <a:latin typeface="MingLiU"/>
              <a:cs typeface="MingLiU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00198" y="7809841"/>
            <a:ext cx="557530" cy="556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99600"/>
              </a:lnSpc>
              <a:spcBef>
                <a:spcPts val="100"/>
              </a:spcBef>
            </a:pPr>
            <a:r>
              <a:rPr sz="700" spc="-5" dirty="0">
                <a:solidFill>
                  <a:srgbClr val="CC0099"/>
                </a:solidFill>
                <a:latin typeface="MingLiU"/>
                <a:cs typeface="MingLiU"/>
              </a:rPr>
              <a:t>二.具備</a:t>
            </a:r>
            <a:r>
              <a:rPr sz="700" spc="5" dirty="0">
                <a:solidFill>
                  <a:srgbClr val="CC0099"/>
                </a:solidFill>
                <a:latin typeface="MingLiU"/>
                <a:cs typeface="MingLiU"/>
              </a:rPr>
              <a:t>影</a:t>
            </a:r>
            <a:r>
              <a:rPr sz="700" spc="-5" dirty="0">
                <a:solidFill>
                  <a:srgbClr val="CC0099"/>
                </a:solidFill>
                <a:latin typeface="MingLiU"/>
                <a:cs typeface="MingLiU"/>
              </a:rPr>
              <a:t>像 攝錄、</a:t>
            </a:r>
            <a:r>
              <a:rPr sz="700" spc="5" dirty="0">
                <a:solidFill>
                  <a:srgbClr val="CC0099"/>
                </a:solidFill>
                <a:latin typeface="MingLiU"/>
                <a:cs typeface="MingLiU"/>
              </a:rPr>
              <a:t>剪</a:t>
            </a:r>
            <a:r>
              <a:rPr sz="700" spc="-5" dirty="0">
                <a:solidFill>
                  <a:srgbClr val="CC0099"/>
                </a:solidFill>
                <a:latin typeface="MingLiU"/>
                <a:cs typeface="MingLiU"/>
              </a:rPr>
              <a:t>接後 製及廣</a:t>
            </a:r>
            <a:r>
              <a:rPr sz="700" spc="5" dirty="0">
                <a:solidFill>
                  <a:srgbClr val="CC0099"/>
                </a:solidFill>
                <a:latin typeface="MingLiU"/>
                <a:cs typeface="MingLiU"/>
              </a:rPr>
              <a:t>告</a:t>
            </a:r>
            <a:r>
              <a:rPr sz="700" spc="-5" dirty="0">
                <a:solidFill>
                  <a:srgbClr val="CC0099"/>
                </a:solidFill>
                <a:latin typeface="MingLiU"/>
                <a:cs typeface="MingLiU"/>
              </a:rPr>
              <a:t>幕前 幕後製</a:t>
            </a:r>
            <a:r>
              <a:rPr sz="700" spc="5" dirty="0">
                <a:solidFill>
                  <a:srgbClr val="CC0099"/>
                </a:solidFill>
                <a:latin typeface="MingLiU"/>
                <a:cs typeface="MingLiU"/>
              </a:rPr>
              <a:t>作</a:t>
            </a:r>
            <a:r>
              <a:rPr sz="700" spc="-5" dirty="0">
                <a:solidFill>
                  <a:srgbClr val="CC0099"/>
                </a:solidFill>
                <a:latin typeface="MingLiU"/>
                <a:cs typeface="MingLiU"/>
              </a:rPr>
              <a:t>之專 業能力</a:t>
            </a:r>
            <a:endParaRPr sz="700">
              <a:latin typeface="MingLiU"/>
              <a:cs typeface="MingLiU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56661" y="7921601"/>
            <a:ext cx="73596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solidFill>
                  <a:srgbClr val="E36C09"/>
                </a:solidFill>
                <a:latin typeface="MingLiU"/>
                <a:cs typeface="MingLiU"/>
              </a:rPr>
              <a:t>音響操</a:t>
            </a:r>
            <a:r>
              <a:rPr sz="700" spc="5" dirty="0">
                <a:solidFill>
                  <a:srgbClr val="E36C09"/>
                </a:solidFill>
                <a:latin typeface="MingLiU"/>
                <a:cs typeface="MingLiU"/>
              </a:rPr>
              <a:t>作</a:t>
            </a:r>
            <a:r>
              <a:rPr sz="700" spc="-5" dirty="0">
                <a:solidFill>
                  <a:srgbClr val="E36C09"/>
                </a:solidFill>
                <a:latin typeface="MingLiU"/>
                <a:cs typeface="MingLiU"/>
              </a:rPr>
              <a:t>之專</a:t>
            </a:r>
            <a:r>
              <a:rPr sz="700" spc="5" dirty="0">
                <a:solidFill>
                  <a:srgbClr val="E36C09"/>
                </a:solidFill>
                <a:latin typeface="MingLiU"/>
                <a:cs typeface="MingLiU"/>
              </a:rPr>
              <a:t>業</a:t>
            </a:r>
            <a:r>
              <a:rPr sz="700" spc="-5" dirty="0">
                <a:solidFill>
                  <a:srgbClr val="E36C09"/>
                </a:solidFill>
                <a:latin typeface="MingLiU"/>
                <a:cs typeface="MingLiU"/>
              </a:rPr>
              <a:t>能 力</a:t>
            </a:r>
            <a:endParaRPr sz="700">
              <a:latin typeface="MingLiU"/>
              <a:cs typeface="MingLiU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731261" y="7814920"/>
            <a:ext cx="224345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solidFill>
                  <a:srgbClr val="E36C09"/>
                </a:solidFill>
                <a:latin typeface="MingLiU"/>
                <a:cs typeface="MingLiU"/>
              </a:rPr>
              <a:t>三.具備</a:t>
            </a:r>
            <a:r>
              <a:rPr sz="700" spc="5" dirty="0">
                <a:solidFill>
                  <a:srgbClr val="E36C09"/>
                </a:solidFill>
                <a:latin typeface="MingLiU"/>
                <a:cs typeface="MingLiU"/>
              </a:rPr>
              <a:t>影</a:t>
            </a:r>
            <a:r>
              <a:rPr sz="700" spc="-5" dirty="0">
                <a:solidFill>
                  <a:srgbClr val="E36C09"/>
                </a:solidFill>
                <a:latin typeface="MingLiU"/>
                <a:cs typeface="MingLiU"/>
              </a:rPr>
              <a:t>視燈</a:t>
            </a:r>
            <a:r>
              <a:rPr sz="700" spc="5" dirty="0">
                <a:solidFill>
                  <a:srgbClr val="E36C09"/>
                </a:solidFill>
                <a:latin typeface="MingLiU"/>
                <a:cs typeface="MingLiU"/>
              </a:rPr>
              <a:t>光</a:t>
            </a:r>
            <a:r>
              <a:rPr sz="700" spc="-5" dirty="0">
                <a:solidFill>
                  <a:srgbClr val="E36C09"/>
                </a:solidFill>
                <a:latin typeface="MingLiU"/>
                <a:cs typeface="MingLiU"/>
              </a:rPr>
              <a:t>、</a:t>
            </a:r>
            <a:r>
              <a:rPr sz="700" spc="10" dirty="0">
                <a:solidFill>
                  <a:srgbClr val="E36C09"/>
                </a:solidFill>
                <a:latin typeface="MingLiU"/>
                <a:cs typeface="MingLiU"/>
              </a:rPr>
              <a:t> </a:t>
            </a:r>
            <a:r>
              <a:rPr sz="1050" spc="-7" baseline="11904" dirty="0">
                <a:solidFill>
                  <a:srgbClr val="009900"/>
                </a:solidFill>
                <a:latin typeface="MingLiU"/>
                <a:cs typeface="MingLiU"/>
              </a:rPr>
              <a:t>四.具備</a:t>
            </a:r>
            <a:r>
              <a:rPr sz="1050" spc="7" baseline="11904" dirty="0">
                <a:solidFill>
                  <a:srgbClr val="009900"/>
                </a:solidFill>
                <a:latin typeface="MingLiU"/>
                <a:cs typeface="MingLiU"/>
              </a:rPr>
              <a:t>影</a:t>
            </a:r>
            <a:r>
              <a:rPr sz="1050" spc="-7" baseline="11904" dirty="0">
                <a:solidFill>
                  <a:srgbClr val="009900"/>
                </a:solidFill>
                <a:latin typeface="MingLiU"/>
                <a:cs typeface="MingLiU"/>
              </a:rPr>
              <a:t>視編</a:t>
            </a:r>
            <a:r>
              <a:rPr sz="1050" spc="7" baseline="11904" dirty="0">
                <a:solidFill>
                  <a:srgbClr val="009900"/>
                </a:solidFill>
                <a:latin typeface="MingLiU"/>
                <a:cs typeface="MingLiU"/>
              </a:rPr>
              <a:t>劇</a:t>
            </a:r>
            <a:r>
              <a:rPr sz="1050" spc="-7" baseline="11904" dirty="0">
                <a:solidFill>
                  <a:srgbClr val="009900"/>
                </a:solidFill>
                <a:latin typeface="MingLiU"/>
                <a:cs typeface="MingLiU"/>
              </a:rPr>
              <a:t>、</a:t>
            </a:r>
            <a:r>
              <a:rPr sz="1050" spc="-187" baseline="11904" dirty="0">
                <a:solidFill>
                  <a:srgbClr val="009900"/>
                </a:solidFill>
                <a:latin typeface="MingLiU"/>
                <a:cs typeface="MingLiU"/>
              </a:rPr>
              <a:t> </a:t>
            </a:r>
            <a:r>
              <a:rPr sz="1050" spc="-7" baseline="3968" dirty="0">
                <a:solidFill>
                  <a:srgbClr val="375F92"/>
                </a:solidFill>
                <a:latin typeface="MingLiU"/>
                <a:cs typeface="MingLiU"/>
              </a:rPr>
              <a:t>五.具備</a:t>
            </a:r>
            <a:r>
              <a:rPr sz="1050" spc="7" baseline="3968" dirty="0">
                <a:solidFill>
                  <a:srgbClr val="375F92"/>
                </a:solidFill>
                <a:latin typeface="MingLiU"/>
                <a:cs typeface="MingLiU"/>
              </a:rPr>
              <a:t>多</a:t>
            </a:r>
            <a:r>
              <a:rPr sz="1050" spc="-7" baseline="3968" dirty="0">
                <a:solidFill>
                  <a:srgbClr val="375F92"/>
                </a:solidFill>
                <a:latin typeface="MingLiU"/>
                <a:cs typeface="MingLiU"/>
              </a:rPr>
              <a:t>媒體</a:t>
            </a:r>
            <a:endParaRPr sz="1050" baseline="3968">
              <a:latin typeface="MingLiU"/>
              <a:cs typeface="MingLiU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535426" y="7900011"/>
            <a:ext cx="1483360" cy="23685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 marR="30480">
              <a:lnSpc>
                <a:spcPts val="830"/>
              </a:lnSpc>
              <a:spcBef>
                <a:spcPts val="130"/>
              </a:spcBef>
            </a:pPr>
            <a:r>
              <a:rPr sz="700" spc="-5" dirty="0">
                <a:solidFill>
                  <a:srgbClr val="009900"/>
                </a:solidFill>
                <a:latin typeface="MingLiU"/>
                <a:cs typeface="MingLiU"/>
              </a:rPr>
              <a:t>導演、</a:t>
            </a:r>
            <a:r>
              <a:rPr sz="700" spc="5" dirty="0">
                <a:solidFill>
                  <a:srgbClr val="009900"/>
                </a:solidFill>
                <a:latin typeface="MingLiU"/>
                <a:cs typeface="MingLiU"/>
              </a:rPr>
              <a:t>配</a:t>
            </a:r>
            <a:r>
              <a:rPr sz="700" spc="-5" dirty="0">
                <a:solidFill>
                  <a:srgbClr val="009900"/>
                </a:solidFill>
                <a:latin typeface="MingLiU"/>
                <a:cs typeface="MingLiU"/>
              </a:rPr>
              <a:t>音之</a:t>
            </a:r>
            <a:r>
              <a:rPr sz="700" spc="5" dirty="0">
                <a:solidFill>
                  <a:srgbClr val="009900"/>
                </a:solidFill>
                <a:latin typeface="MingLiU"/>
                <a:cs typeface="MingLiU"/>
              </a:rPr>
              <a:t>專</a:t>
            </a:r>
            <a:r>
              <a:rPr sz="700" spc="-5" dirty="0">
                <a:solidFill>
                  <a:srgbClr val="009900"/>
                </a:solidFill>
                <a:latin typeface="MingLiU"/>
                <a:cs typeface="MingLiU"/>
              </a:rPr>
              <a:t>業</a:t>
            </a:r>
            <a:r>
              <a:rPr sz="700" spc="170" dirty="0">
                <a:solidFill>
                  <a:srgbClr val="009900"/>
                </a:solidFill>
                <a:latin typeface="MingLiU"/>
                <a:cs typeface="MingLiU"/>
              </a:rPr>
              <a:t> </a:t>
            </a:r>
            <a:r>
              <a:rPr sz="1050" spc="-7" baseline="-7936" dirty="0">
                <a:solidFill>
                  <a:srgbClr val="375F92"/>
                </a:solidFill>
                <a:latin typeface="MingLiU"/>
                <a:cs typeface="MingLiU"/>
              </a:rPr>
              <a:t>製作之</a:t>
            </a:r>
            <a:r>
              <a:rPr sz="1050" spc="7" baseline="-7936" dirty="0">
                <a:solidFill>
                  <a:srgbClr val="375F92"/>
                </a:solidFill>
                <a:latin typeface="MingLiU"/>
                <a:cs typeface="MingLiU"/>
              </a:rPr>
              <a:t>專</a:t>
            </a:r>
            <a:r>
              <a:rPr sz="1050" spc="-7" baseline="-7936" dirty="0">
                <a:solidFill>
                  <a:srgbClr val="375F92"/>
                </a:solidFill>
                <a:latin typeface="MingLiU"/>
                <a:cs typeface="MingLiU"/>
              </a:rPr>
              <a:t>業能力 </a:t>
            </a:r>
            <a:r>
              <a:rPr sz="700" spc="-5" dirty="0">
                <a:solidFill>
                  <a:srgbClr val="009900"/>
                </a:solidFill>
                <a:latin typeface="MingLiU"/>
                <a:cs typeface="MingLiU"/>
              </a:rPr>
              <a:t>能力</a:t>
            </a:r>
            <a:endParaRPr sz="700" dirty="0">
              <a:latin typeface="MingLiU"/>
              <a:cs typeface="MingLiU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80415" y="8376006"/>
            <a:ext cx="6438900" cy="72240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7659" y="8403439"/>
            <a:ext cx="6348984" cy="63246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27659" y="8403439"/>
            <a:ext cx="6349365" cy="632460"/>
          </a:xfrm>
          <a:custGeom>
            <a:avLst/>
            <a:gdLst/>
            <a:ahLst/>
            <a:cxnLst/>
            <a:rect l="l" t="t" r="r" b="b"/>
            <a:pathLst>
              <a:path w="6349365" h="632459">
                <a:moveTo>
                  <a:pt x="0" y="105410"/>
                </a:moveTo>
                <a:lnTo>
                  <a:pt x="8283" y="64379"/>
                </a:lnTo>
                <a:lnTo>
                  <a:pt x="30873" y="30873"/>
                </a:lnTo>
                <a:lnTo>
                  <a:pt x="64379" y="8283"/>
                </a:lnTo>
                <a:lnTo>
                  <a:pt x="105410" y="0"/>
                </a:lnTo>
                <a:lnTo>
                  <a:pt x="6243573" y="0"/>
                </a:lnTo>
                <a:lnTo>
                  <a:pt x="6284583" y="8283"/>
                </a:lnTo>
                <a:lnTo>
                  <a:pt x="6318091" y="30873"/>
                </a:lnTo>
                <a:lnTo>
                  <a:pt x="6340693" y="64379"/>
                </a:lnTo>
                <a:lnTo>
                  <a:pt x="6348984" y="105410"/>
                </a:lnTo>
                <a:lnTo>
                  <a:pt x="6348984" y="527050"/>
                </a:lnTo>
                <a:lnTo>
                  <a:pt x="6340693" y="568080"/>
                </a:lnTo>
                <a:lnTo>
                  <a:pt x="6318091" y="601586"/>
                </a:lnTo>
                <a:lnTo>
                  <a:pt x="6284583" y="624176"/>
                </a:lnTo>
                <a:lnTo>
                  <a:pt x="6243573" y="632460"/>
                </a:lnTo>
                <a:lnTo>
                  <a:pt x="105410" y="632460"/>
                </a:lnTo>
                <a:lnTo>
                  <a:pt x="64379" y="624176"/>
                </a:lnTo>
                <a:lnTo>
                  <a:pt x="30873" y="601586"/>
                </a:lnTo>
                <a:lnTo>
                  <a:pt x="8283" y="568080"/>
                </a:lnTo>
                <a:lnTo>
                  <a:pt x="0" y="527050"/>
                </a:lnTo>
                <a:lnTo>
                  <a:pt x="0" y="105410"/>
                </a:lnTo>
                <a:close/>
              </a:path>
            </a:pathLst>
          </a:custGeom>
          <a:ln w="9143">
            <a:solidFill>
              <a:srgbClr val="BD4A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444240" y="8229600"/>
            <a:ext cx="213359" cy="28359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9060" y="8446111"/>
            <a:ext cx="1388364" cy="54711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853945" y="8479740"/>
            <a:ext cx="4851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MingLiU"/>
                <a:cs typeface="MingLiU"/>
              </a:rPr>
              <a:t>一</a:t>
            </a:r>
            <a:r>
              <a:rPr sz="800" spc="-10" dirty="0">
                <a:latin typeface="MingLiU"/>
                <a:cs typeface="MingLiU"/>
              </a:rPr>
              <a:t>.</a:t>
            </a:r>
            <a:r>
              <a:rPr sz="800" dirty="0">
                <a:latin typeface="MingLiU"/>
                <a:cs typeface="MingLiU"/>
              </a:rPr>
              <a:t>影視、 劇場及傳 媒人員</a:t>
            </a:r>
            <a:endParaRPr sz="800">
              <a:latin typeface="MingLiU"/>
              <a:cs typeface="MingLiU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578354" y="8479740"/>
            <a:ext cx="4343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MingLiU"/>
                <a:cs typeface="MingLiU"/>
              </a:rPr>
              <a:t>二</a:t>
            </a:r>
            <a:r>
              <a:rPr sz="800" spc="-10" dirty="0">
                <a:latin typeface="MingLiU"/>
                <a:cs typeface="MingLiU"/>
              </a:rPr>
              <a:t>.</a:t>
            </a:r>
            <a:r>
              <a:rPr sz="800" dirty="0">
                <a:latin typeface="MingLiU"/>
                <a:cs typeface="MingLiU"/>
              </a:rPr>
              <a:t>影視 及傳媒企 畫人員</a:t>
            </a:r>
            <a:endParaRPr sz="800">
              <a:latin typeface="MingLiU"/>
              <a:cs typeface="MingLiU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211829" y="8467243"/>
            <a:ext cx="48514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CC0099"/>
                </a:solidFill>
                <a:latin typeface="MingLiU"/>
                <a:cs typeface="MingLiU"/>
              </a:rPr>
              <a:t>三</a:t>
            </a:r>
            <a:r>
              <a:rPr sz="800" spc="-10" dirty="0">
                <a:solidFill>
                  <a:srgbClr val="CC0099"/>
                </a:solidFill>
                <a:latin typeface="MingLiU"/>
                <a:cs typeface="MingLiU"/>
              </a:rPr>
              <a:t>.</a:t>
            </a:r>
            <a:r>
              <a:rPr sz="800" dirty="0">
                <a:solidFill>
                  <a:srgbClr val="CC0099"/>
                </a:solidFill>
                <a:latin typeface="MingLiU"/>
                <a:cs typeface="MingLiU"/>
              </a:rPr>
              <a:t>攝錄影 人員</a:t>
            </a:r>
            <a:endParaRPr sz="800">
              <a:latin typeface="MingLiU"/>
              <a:cs typeface="MingLiU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815588" y="8451089"/>
            <a:ext cx="636905" cy="390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99400"/>
              </a:lnSpc>
              <a:spcBef>
                <a:spcPts val="110"/>
              </a:spcBef>
            </a:pPr>
            <a:r>
              <a:rPr sz="800" dirty="0">
                <a:solidFill>
                  <a:srgbClr val="009900"/>
                </a:solidFill>
                <a:latin typeface="MingLiU"/>
                <a:cs typeface="MingLiU"/>
              </a:rPr>
              <a:t>四</a:t>
            </a:r>
            <a:r>
              <a:rPr sz="800" spc="-10" dirty="0">
                <a:solidFill>
                  <a:srgbClr val="009900"/>
                </a:solidFill>
                <a:latin typeface="MingLiU"/>
                <a:cs typeface="MingLiU"/>
              </a:rPr>
              <a:t>.</a:t>
            </a:r>
            <a:r>
              <a:rPr sz="800" dirty="0">
                <a:solidFill>
                  <a:srgbClr val="009900"/>
                </a:solidFill>
                <a:latin typeface="MingLiU"/>
                <a:cs typeface="MingLiU"/>
              </a:rPr>
              <a:t>電影電 視編導</a:t>
            </a:r>
            <a:r>
              <a:rPr sz="800" spc="-15" dirty="0">
                <a:solidFill>
                  <a:srgbClr val="009900"/>
                </a:solidFill>
                <a:latin typeface="MingLiU"/>
                <a:cs typeface="MingLiU"/>
              </a:rPr>
              <a:t>製</a:t>
            </a:r>
            <a:r>
              <a:rPr sz="800" dirty="0">
                <a:solidFill>
                  <a:srgbClr val="009900"/>
                </a:solidFill>
                <a:latin typeface="MingLiU"/>
                <a:cs typeface="MingLiU"/>
              </a:rPr>
              <a:t>作、 配音人員</a:t>
            </a:r>
            <a:endParaRPr sz="800">
              <a:latin typeface="MingLiU"/>
              <a:cs typeface="MingLiU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521200" y="8464805"/>
            <a:ext cx="586740" cy="390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99400"/>
              </a:lnSpc>
              <a:spcBef>
                <a:spcPts val="110"/>
              </a:spcBef>
            </a:pPr>
            <a:r>
              <a:rPr sz="800" dirty="0">
                <a:latin typeface="MingLiU"/>
                <a:cs typeface="MingLiU"/>
              </a:rPr>
              <a:t>五</a:t>
            </a:r>
            <a:r>
              <a:rPr sz="800" spc="-10" dirty="0">
                <a:latin typeface="MingLiU"/>
                <a:cs typeface="MingLiU"/>
              </a:rPr>
              <a:t>.</a:t>
            </a:r>
            <a:r>
              <a:rPr sz="800" dirty="0">
                <a:latin typeface="MingLiU"/>
                <a:cs typeface="MingLiU"/>
              </a:rPr>
              <a:t>電影電視 傳播行</a:t>
            </a:r>
            <a:r>
              <a:rPr sz="800" spc="-15" dirty="0">
                <a:latin typeface="MingLiU"/>
                <a:cs typeface="MingLiU"/>
              </a:rPr>
              <a:t>銷</a:t>
            </a:r>
            <a:r>
              <a:rPr sz="800" dirty="0">
                <a:latin typeface="MingLiU"/>
                <a:cs typeface="MingLiU"/>
              </a:rPr>
              <a:t>人 員</a:t>
            </a:r>
            <a:endParaRPr sz="800">
              <a:latin typeface="MingLiU"/>
              <a:cs typeface="MingLiU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237743" y="1336522"/>
            <a:ext cx="6461759" cy="74068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84988" y="1363980"/>
            <a:ext cx="6371844" cy="65074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84988" y="1363980"/>
            <a:ext cx="6372225" cy="650875"/>
          </a:xfrm>
          <a:custGeom>
            <a:avLst/>
            <a:gdLst/>
            <a:ahLst/>
            <a:cxnLst/>
            <a:rect l="l" t="t" r="r" b="b"/>
            <a:pathLst>
              <a:path w="6372225" h="650875">
                <a:moveTo>
                  <a:pt x="108457" y="0"/>
                </a:moveTo>
                <a:lnTo>
                  <a:pt x="6263386" y="0"/>
                </a:lnTo>
                <a:lnTo>
                  <a:pt x="6305621" y="8516"/>
                </a:lnTo>
                <a:lnTo>
                  <a:pt x="6340094" y="31750"/>
                </a:lnTo>
                <a:lnTo>
                  <a:pt x="6363327" y="66222"/>
                </a:lnTo>
                <a:lnTo>
                  <a:pt x="6371844" y="108458"/>
                </a:lnTo>
                <a:lnTo>
                  <a:pt x="6371844" y="650748"/>
                </a:lnTo>
                <a:lnTo>
                  <a:pt x="0" y="650748"/>
                </a:lnTo>
                <a:lnTo>
                  <a:pt x="0" y="108458"/>
                </a:lnTo>
                <a:lnTo>
                  <a:pt x="8524" y="66222"/>
                </a:lnTo>
                <a:lnTo>
                  <a:pt x="31769" y="31750"/>
                </a:lnTo>
                <a:lnTo>
                  <a:pt x="66243" y="8516"/>
                </a:lnTo>
                <a:lnTo>
                  <a:pt x="108457" y="0"/>
                </a:lnTo>
                <a:close/>
              </a:path>
            </a:pathLst>
          </a:custGeom>
          <a:ln w="9144">
            <a:solidFill>
              <a:srgbClr val="46AA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9247" y="1496567"/>
            <a:ext cx="1357884" cy="44805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360420" y="1944623"/>
            <a:ext cx="220979" cy="422148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1615566" y="1399159"/>
            <a:ext cx="66294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PMingLiU"/>
                <a:cs typeface="PMingLiU"/>
              </a:rPr>
              <a:t>一.培養電影電 視企劃、影視 產業之基礎人 才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572257" y="1397253"/>
            <a:ext cx="45847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CC0099"/>
                </a:solidFill>
                <a:latin typeface="PMingLiU"/>
                <a:cs typeface="PMingLiU"/>
              </a:rPr>
              <a:t>二.培養影 像攝錄、 剪接及廣 告製作之 專業人才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292602" y="1397253"/>
            <a:ext cx="458470" cy="6343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99700"/>
              </a:lnSpc>
              <a:spcBef>
                <a:spcPts val="105"/>
              </a:spcBef>
            </a:pPr>
            <a:r>
              <a:rPr sz="800" dirty="0">
                <a:solidFill>
                  <a:srgbClr val="F79546"/>
                </a:solidFill>
                <a:latin typeface="PMingLiU"/>
                <a:cs typeface="PMingLiU"/>
              </a:rPr>
              <a:t>三.培養影 視燈光、 音響操作 之專業人 才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012819" y="1397253"/>
            <a:ext cx="45847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009900"/>
                </a:solidFill>
                <a:latin typeface="PMingLiU"/>
                <a:cs typeface="PMingLiU"/>
              </a:rPr>
              <a:t>四.培養影 視編劇及 導演之專 業人才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733035" y="1397253"/>
            <a:ext cx="458470" cy="5124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99600"/>
              </a:lnSpc>
              <a:spcBef>
                <a:spcPts val="105"/>
              </a:spcBef>
            </a:pPr>
            <a:r>
              <a:rPr sz="800" dirty="0">
                <a:solidFill>
                  <a:srgbClr val="375F92"/>
                </a:solidFill>
                <a:latin typeface="PMingLiU"/>
                <a:cs typeface="PMingLiU"/>
              </a:rPr>
              <a:t>五.培養多 媒體製作 之專業人 才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453253" y="1395730"/>
            <a:ext cx="66421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PMingLiU"/>
                <a:cs typeface="PMingLiU"/>
              </a:rPr>
              <a:t>六</a:t>
            </a:r>
            <a:r>
              <a:rPr sz="800" dirty="0">
                <a:latin typeface="Calibri"/>
                <a:cs typeface="Calibri"/>
              </a:rPr>
              <a:t>.</a:t>
            </a:r>
            <a:r>
              <a:rPr sz="800" dirty="0">
                <a:latin typeface="PMingLiU"/>
                <a:cs typeface="PMingLiU"/>
              </a:rPr>
              <a:t>培養電影電 視相關領域繼 續進修之人才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061330" y="7809460"/>
            <a:ext cx="10928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latin typeface="MingLiU"/>
                <a:cs typeface="MingLiU"/>
              </a:rPr>
              <a:t>六.具備</a:t>
            </a:r>
            <a:r>
              <a:rPr sz="700" spc="5" dirty="0">
                <a:latin typeface="MingLiU"/>
                <a:cs typeface="MingLiU"/>
              </a:rPr>
              <a:t>勞</a:t>
            </a:r>
            <a:r>
              <a:rPr sz="700" spc="-5" dirty="0">
                <a:latin typeface="MingLiU"/>
                <a:cs typeface="MingLiU"/>
              </a:rPr>
              <a:t>動權</a:t>
            </a:r>
            <a:r>
              <a:rPr sz="700" spc="5" dirty="0">
                <a:latin typeface="MingLiU"/>
                <a:cs typeface="MingLiU"/>
              </a:rPr>
              <a:t>益</a:t>
            </a:r>
            <a:r>
              <a:rPr sz="700" spc="-5" dirty="0">
                <a:latin typeface="MingLiU"/>
                <a:cs typeface="MingLiU"/>
              </a:rPr>
              <a:t>、職業</a:t>
            </a:r>
            <a:endParaRPr sz="700">
              <a:latin typeface="MingLiU"/>
              <a:cs typeface="MingLiU"/>
            </a:endParaRPr>
          </a:p>
          <a:p>
            <a:pPr marL="12700" marR="5080">
              <a:lnSpc>
                <a:spcPct val="100000"/>
              </a:lnSpc>
            </a:pPr>
            <a:r>
              <a:rPr sz="700" spc="-5" dirty="0">
                <a:latin typeface="MingLiU"/>
                <a:cs typeface="MingLiU"/>
              </a:rPr>
              <a:t>道德、</a:t>
            </a:r>
            <a:r>
              <a:rPr sz="700" spc="5" dirty="0">
                <a:latin typeface="MingLiU"/>
                <a:cs typeface="MingLiU"/>
              </a:rPr>
              <a:t>工</a:t>
            </a:r>
            <a:r>
              <a:rPr sz="700" spc="-5" dirty="0">
                <a:latin typeface="MingLiU"/>
                <a:cs typeface="MingLiU"/>
              </a:rPr>
              <a:t>作習</a:t>
            </a:r>
            <a:r>
              <a:rPr sz="700" spc="5" dirty="0">
                <a:latin typeface="MingLiU"/>
                <a:cs typeface="MingLiU"/>
              </a:rPr>
              <a:t>慣</a:t>
            </a:r>
            <a:r>
              <a:rPr sz="700" spc="-5" dirty="0">
                <a:latin typeface="MingLiU"/>
                <a:cs typeface="MingLiU"/>
              </a:rPr>
              <a:t>、價</a:t>
            </a:r>
            <a:r>
              <a:rPr sz="700" spc="5" dirty="0">
                <a:latin typeface="MingLiU"/>
                <a:cs typeface="MingLiU"/>
              </a:rPr>
              <a:t>值</a:t>
            </a:r>
            <a:r>
              <a:rPr sz="700" spc="-5" dirty="0">
                <a:latin typeface="MingLiU"/>
                <a:cs typeface="MingLiU"/>
              </a:rPr>
              <a:t>觀、 敬業樂</a:t>
            </a:r>
            <a:r>
              <a:rPr sz="700" spc="5" dirty="0">
                <a:latin typeface="MingLiU"/>
                <a:cs typeface="MingLiU"/>
              </a:rPr>
              <a:t>群</a:t>
            </a:r>
            <a:r>
              <a:rPr sz="700" spc="-5" dirty="0">
                <a:latin typeface="MingLiU"/>
                <a:cs typeface="MingLiU"/>
              </a:rPr>
              <a:t>、樂</a:t>
            </a:r>
            <a:r>
              <a:rPr sz="700" spc="5" dirty="0">
                <a:latin typeface="MingLiU"/>
                <a:cs typeface="MingLiU"/>
              </a:rPr>
              <a:t>觀</a:t>
            </a:r>
            <a:r>
              <a:rPr sz="700" spc="-5" dirty="0">
                <a:latin typeface="MingLiU"/>
                <a:cs typeface="MingLiU"/>
              </a:rPr>
              <a:t>進取</a:t>
            </a:r>
            <a:r>
              <a:rPr sz="700" spc="5" dirty="0">
                <a:latin typeface="MingLiU"/>
                <a:cs typeface="MingLiU"/>
              </a:rPr>
              <a:t>及</a:t>
            </a:r>
            <a:r>
              <a:rPr sz="700" spc="-5" dirty="0">
                <a:latin typeface="MingLiU"/>
                <a:cs typeface="MingLiU"/>
              </a:rPr>
              <a:t>專 業精進</a:t>
            </a:r>
            <a:r>
              <a:rPr sz="700" spc="5" dirty="0">
                <a:latin typeface="MingLiU"/>
                <a:cs typeface="MingLiU"/>
              </a:rPr>
              <a:t>之</a:t>
            </a:r>
            <a:r>
              <a:rPr sz="700" spc="-5" dirty="0">
                <a:latin typeface="MingLiU"/>
                <a:cs typeface="MingLiU"/>
              </a:rPr>
              <a:t>能力</a:t>
            </a:r>
            <a:endParaRPr sz="700">
              <a:latin typeface="MingLiU"/>
              <a:cs typeface="MingLiU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222494" y="8454442"/>
            <a:ext cx="534670" cy="26860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 marR="5080">
              <a:lnSpc>
                <a:spcPts val="950"/>
              </a:lnSpc>
              <a:spcBef>
                <a:spcPts val="140"/>
              </a:spcBef>
            </a:pPr>
            <a:r>
              <a:rPr sz="800" dirty="0">
                <a:solidFill>
                  <a:srgbClr val="E36C09"/>
                </a:solidFill>
                <a:latin typeface="MingLiU"/>
                <a:cs typeface="MingLiU"/>
              </a:rPr>
              <a:t>六</a:t>
            </a:r>
            <a:r>
              <a:rPr sz="800" spc="-10" dirty="0">
                <a:solidFill>
                  <a:srgbClr val="E36C09"/>
                </a:solidFill>
                <a:latin typeface="MingLiU"/>
                <a:cs typeface="MingLiU"/>
              </a:rPr>
              <a:t>.</a:t>
            </a:r>
            <a:r>
              <a:rPr sz="800" dirty="0">
                <a:solidFill>
                  <a:srgbClr val="E36C09"/>
                </a:solidFill>
                <a:latin typeface="MingLiU"/>
                <a:cs typeface="MingLiU"/>
              </a:rPr>
              <a:t>燈光音 響操控</a:t>
            </a:r>
            <a:r>
              <a:rPr sz="800" spc="-15" dirty="0">
                <a:solidFill>
                  <a:srgbClr val="E36C09"/>
                </a:solidFill>
                <a:latin typeface="MingLiU"/>
                <a:cs typeface="MingLiU"/>
              </a:rPr>
              <a:t>人</a:t>
            </a:r>
            <a:r>
              <a:rPr sz="800" dirty="0">
                <a:solidFill>
                  <a:srgbClr val="E36C09"/>
                </a:solidFill>
                <a:latin typeface="MingLiU"/>
                <a:cs typeface="MingLiU"/>
              </a:rPr>
              <a:t>員</a:t>
            </a:r>
            <a:endParaRPr sz="800">
              <a:latin typeface="MingLiU"/>
              <a:cs typeface="MingLiU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885434" y="8454442"/>
            <a:ext cx="586740" cy="26860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 marR="5080">
              <a:lnSpc>
                <a:spcPts val="950"/>
              </a:lnSpc>
              <a:spcBef>
                <a:spcPts val="140"/>
              </a:spcBef>
            </a:pPr>
            <a:r>
              <a:rPr sz="800" dirty="0">
                <a:solidFill>
                  <a:srgbClr val="375F92"/>
                </a:solidFill>
                <a:latin typeface="MingLiU"/>
                <a:cs typeface="MingLiU"/>
              </a:rPr>
              <a:t>七</a:t>
            </a:r>
            <a:r>
              <a:rPr sz="800" spc="-10" dirty="0">
                <a:solidFill>
                  <a:srgbClr val="375F92"/>
                </a:solidFill>
                <a:latin typeface="MingLiU"/>
                <a:cs typeface="MingLiU"/>
              </a:rPr>
              <a:t>.</a:t>
            </a:r>
            <a:r>
              <a:rPr sz="800" dirty="0">
                <a:solidFill>
                  <a:srgbClr val="375F92"/>
                </a:solidFill>
                <a:latin typeface="MingLiU"/>
                <a:cs typeface="MingLiU"/>
              </a:rPr>
              <a:t>多媒體製 作從業</a:t>
            </a:r>
            <a:r>
              <a:rPr sz="800" spc="-15" dirty="0">
                <a:solidFill>
                  <a:srgbClr val="375F92"/>
                </a:solidFill>
                <a:latin typeface="MingLiU"/>
                <a:cs typeface="MingLiU"/>
              </a:rPr>
              <a:t>人</a:t>
            </a:r>
            <a:r>
              <a:rPr sz="800" dirty="0">
                <a:solidFill>
                  <a:srgbClr val="375F92"/>
                </a:solidFill>
                <a:latin typeface="MingLiU"/>
                <a:cs typeface="MingLiU"/>
              </a:rPr>
              <a:t>員</a:t>
            </a:r>
            <a:endParaRPr sz="800">
              <a:latin typeface="MingLiU"/>
              <a:cs typeface="MingLiU"/>
            </a:endParaRPr>
          </a:p>
        </p:txBody>
      </p:sp>
      <p:cxnSp>
        <p:nvCxnSpPr>
          <p:cNvPr id="43" name="直線接點 42"/>
          <p:cNvCxnSpPr/>
          <p:nvPr/>
        </p:nvCxnSpPr>
        <p:spPr>
          <a:xfrm>
            <a:off x="79247" y="2155697"/>
            <a:ext cx="1006603" cy="5589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文字方塊 44"/>
          <p:cNvSpPr txBox="1"/>
          <p:nvPr/>
        </p:nvSpPr>
        <p:spPr>
          <a:xfrm>
            <a:off x="4876800" y="6123801"/>
            <a:ext cx="8551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" dirty="0" smtClean="0"/>
              <a:t>基礎訓練實習</a:t>
            </a:r>
            <a:r>
              <a:rPr lang="en-US" altLang="zh-TW" sz="600" dirty="0" smtClean="0"/>
              <a:t>(3)</a:t>
            </a:r>
            <a:r>
              <a:rPr lang="zh-TW" altLang="en-US" sz="600" dirty="0" smtClean="0"/>
              <a:t> </a:t>
            </a:r>
            <a:r>
              <a:rPr lang="en-US" altLang="zh-TW" sz="600" dirty="0" smtClean="0"/>
              <a:t/>
            </a:r>
            <a:br>
              <a:rPr lang="en-US" altLang="zh-TW" sz="600" dirty="0" smtClean="0"/>
            </a:br>
            <a:r>
              <a:rPr lang="zh-TW" altLang="en-US" sz="600" dirty="0">
                <a:latin typeface="MingLiU"/>
                <a:cs typeface="MingLiU"/>
              </a:rPr>
              <a:t>畢業製作</a:t>
            </a:r>
            <a:r>
              <a:rPr lang="en-US" altLang="zh-TW" sz="600" dirty="0" smtClean="0">
                <a:latin typeface="MingLiU"/>
                <a:cs typeface="MingLiU"/>
              </a:rPr>
              <a:t>(2)</a:t>
            </a:r>
            <a:endParaRPr lang="en-US" altLang="zh-TW" sz="600" dirty="0">
              <a:latin typeface="MingLiU"/>
              <a:cs typeface="MingLiU"/>
            </a:endParaRPr>
          </a:p>
        </p:txBody>
      </p:sp>
      <p:sp>
        <p:nvSpPr>
          <p:cNvPr id="46" name="文字方塊 45"/>
          <p:cNvSpPr txBox="1"/>
          <p:nvPr/>
        </p:nvSpPr>
        <p:spPr>
          <a:xfrm>
            <a:off x="5864148" y="6123801"/>
            <a:ext cx="8551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" dirty="0" smtClean="0"/>
              <a:t>基礎訓練實習</a:t>
            </a:r>
            <a:r>
              <a:rPr lang="en-US" altLang="zh-TW" sz="600" dirty="0" smtClean="0"/>
              <a:t>(3)</a:t>
            </a:r>
            <a:r>
              <a:rPr lang="zh-TW" altLang="en-US" sz="600" dirty="0" smtClean="0"/>
              <a:t> </a:t>
            </a:r>
            <a:r>
              <a:rPr lang="en-US" altLang="zh-TW" sz="600" dirty="0" smtClean="0"/>
              <a:t/>
            </a:r>
            <a:br>
              <a:rPr lang="en-US" altLang="zh-TW" sz="600" dirty="0" smtClean="0"/>
            </a:br>
            <a:r>
              <a:rPr lang="zh-TW" altLang="en-US" sz="600" dirty="0">
                <a:latin typeface="MingLiU"/>
                <a:cs typeface="MingLiU"/>
              </a:rPr>
              <a:t>畢業製作</a:t>
            </a:r>
            <a:r>
              <a:rPr lang="en-US" altLang="zh-TW" sz="600" dirty="0" smtClean="0">
                <a:latin typeface="MingLiU"/>
                <a:cs typeface="MingLiU"/>
              </a:rPr>
              <a:t>(2)</a:t>
            </a:r>
            <a:endParaRPr lang="en-US" altLang="zh-TW" sz="600" dirty="0">
              <a:latin typeface="MingLiU"/>
              <a:cs typeface="MingLiU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725</Words>
  <Application>Microsoft Office PowerPoint</Application>
  <PresentationFormat>如螢幕大小 (4:3)</PresentationFormat>
  <Paragraphs>181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Theme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15</cp:revision>
  <dcterms:created xsi:type="dcterms:W3CDTF">2019-11-28T07:20:51Z</dcterms:created>
  <dcterms:modified xsi:type="dcterms:W3CDTF">2024-01-05T05:44:29Z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2019-11-28T00:00:00Z</vt:filetime>
  </property>
</Properties>
</file>