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76" autoAdjust="0"/>
  </p:normalViewPr>
  <p:slideViewPr>
    <p:cSldViewPr>
      <p:cViewPr>
        <p:scale>
          <a:sx n="100" d="100"/>
          <a:sy n="100" d="100"/>
        </p:scale>
        <p:origin x="-936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22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76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3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00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36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84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5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66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1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93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5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78840" y="1331641"/>
            <a:ext cx="6577899" cy="640307"/>
            <a:chOff x="78840" y="1363644"/>
            <a:chExt cx="6577899" cy="765647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9"/>
              <a:ext cx="303529" cy="184712"/>
            </a:xfrm>
            <a:prstGeom prst="rect">
              <a:avLst/>
            </a:prstGeom>
          </p:spPr>
        </p:pic>
      </p:grpSp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873188"/>
              </p:ext>
            </p:extLst>
          </p:nvPr>
        </p:nvGraphicFramePr>
        <p:xfrm>
          <a:off x="289687" y="1979712"/>
          <a:ext cx="6360843" cy="6136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009"/>
                <a:gridCol w="495434"/>
                <a:gridCol w="910400"/>
                <a:gridCol w="910400"/>
                <a:gridCol w="910400"/>
                <a:gridCol w="910400"/>
                <a:gridCol w="910400"/>
                <a:gridCol w="910400"/>
              </a:tblGrid>
              <a:tr h="288032">
                <a:tc rowSpan="2"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5496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0" dirty="0" smtClean="0">
                        <a:latin typeface="MingLiU"/>
                        <a:cs typeface="MingLiU"/>
                      </a:endParaRPr>
                    </a:p>
                    <a:p>
                      <a:pPr marL="12700" marR="508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 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2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歷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2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25" dirty="0" smtClean="0"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  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音樂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健康與護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理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體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0" dirty="0" smtClean="0"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全民國防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教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5" dirty="0" smtClean="0">
                        <a:latin typeface="MingLiU"/>
                        <a:cs typeface="MingLiU"/>
                      </a:endParaRPr>
                    </a:p>
                    <a:p>
                      <a:pPr marL="127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公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民與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社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會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藝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術生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活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法律與生活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健康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與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護理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全民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國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防教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 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地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理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4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5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1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1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體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資訊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科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 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 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2619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專業藝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概論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專業藝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概論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藝術欣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藝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術與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科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技 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藝術欣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藝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術與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科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技 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展演實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展演實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舞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蹈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藝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術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技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能 </a:t>
                      </a:r>
                      <a:r>
                        <a:rPr lang="zh-TW" altLang="en-US" sz="400" b="1" spc="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領域</a:t>
                      </a:r>
                      <a:endParaRPr lang="zh-TW" altLang="en-US" sz="400" dirty="0" smtClean="0">
                        <a:latin typeface="Yu Gothic"/>
                        <a:cs typeface="Yu Gothic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舞蹈編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排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實作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舞蹈編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排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實作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4003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表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演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藝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術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實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務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技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能 </a:t>
                      </a:r>
                      <a:r>
                        <a:rPr lang="zh-TW" altLang="en-US" sz="400" b="1" spc="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領域</a:t>
                      </a:r>
                      <a:endParaRPr lang="zh-TW" altLang="en-US" sz="400" dirty="0" smtClean="0">
                        <a:latin typeface="Yu Gothic"/>
                        <a:cs typeface="Yu Gothic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肢體與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聲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音創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作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5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肢體與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聲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音創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作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5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666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應用數</a:t>
                      </a:r>
                      <a:r>
                        <a:rPr lang="zh-TW" altLang="en-US" sz="600" spc="-10" dirty="0" smtClean="0">
                          <a:latin typeface="MingLiU"/>
                          <a:cs typeface="MingLiU"/>
                        </a:rPr>
                        <a:t>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應用數</a:t>
                      </a:r>
                      <a:r>
                        <a:rPr lang="zh-TW" altLang="en-US" sz="600" spc="-10" dirty="0" smtClean="0">
                          <a:latin typeface="MingLiU"/>
                          <a:cs typeface="MingLiU"/>
                        </a:rPr>
                        <a:t>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0964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識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識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國防通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識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國防通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識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50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職場英文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職場英文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0460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流行街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流行街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戲劇導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論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即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興表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演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藝術行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政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戲劇導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論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即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興表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演</a:t>
                      </a:r>
                      <a:r>
                        <a:rPr lang="en-US" altLang="zh-TW" sz="500" smtClean="0">
                          <a:latin typeface="MingLiU"/>
                          <a:cs typeface="MingLiU"/>
                        </a:rPr>
                        <a:t>(2)  </a:t>
                      </a:r>
                      <a:endParaRPr lang="en-US" altLang="zh-TW" sz="50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藝術行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政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802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2</a:t>
                      </a:r>
                      <a:r>
                        <a:rPr lang="en-US" altLang="zh-TW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) </a:t>
                      </a:r>
                    </a:p>
                    <a:p>
                      <a:pPr marL="12700" marR="227329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演藝訓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練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3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4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6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 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3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30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15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9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元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修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同科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4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40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6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6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15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6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6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15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新北市莊敬高職  </a:t>
            </a:r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表演藝術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科  課程地圖 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113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學年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度新生適用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437175" y="1368514"/>
            <a:ext cx="102147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一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latin typeface="PMingLiU"/>
                <a:cs typeface="PMingLiU"/>
              </a:rPr>
              <a:t>培養</a:t>
            </a:r>
            <a:r>
              <a:rPr lang="zh-TW" altLang="en-US" sz="900" dirty="0" smtClean="0">
                <a:latin typeface="PMingLiU"/>
                <a:cs typeface="PMingLiU"/>
              </a:rPr>
              <a:t>表演藝術</a:t>
            </a:r>
            <a:r>
              <a:rPr lang="zh-TW" altLang="en-US" sz="900" dirty="0">
                <a:latin typeface="PMingLiU"/>
                <a:cs typeface="PMingLiU"/>
              </a:rPr>
              <a:t>相關產業</a:t>
            </a:r>
            <a:r>
              <a:rPr lang="zh-TW" altLang="en-US" sz="900" dirty="0" smtClean="0">
                <a:latin typeface="PMingLiU"/>
                <a:cs typeface="PMingLiU"/>
              </a:rPr>
              <a:t>基礎人才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2458654" y="1368514"/>
            <a:ext cx="669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二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00AF50"/>
                </a:solidFill>
                <a:latin typeface="PMingLiU"/>
                <a:cs typeface="PMingLiU"/>
              </a:rPr>
              <a:t>培養</a:t>
            </a:r>
            <a:r>
              <a:rPr lang="zh-TW" altLang="en-US" sz="900" dirty="0" smtClean="0">
                <a:solidFill>
                  <a:srgbClr val="00AF50"/>
                </a:solidFill>
                <a:latin typeface="PMingLiU"/>
                <a:cs typeface="PMingLiU"/>
              </a:rPr>
              <a:t>戲劇</a:t>
            </a:r>
            <a:r>
              <a:rPr lang="zh-TW" altLang="en-US" sz="900" dirty="0">
                <a:solidFill>
                  <a:srgbClr val="00AF50"/>
                </a:solidFill>
                <a:latin typeface="PMingLiU"/>
                <a:cs typeface="PMingLiU"/>
              </a:rPr>
              <a:t>演出人才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3178734" y="1368514"/>
            <a:ext cx="6696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三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00AFEF"/>
                </a:solidFill>
                <a:latin typeface="PMingLiU"/>
                <a:cs typeface="PMingLiU"/>
              </a:rPr>
              <a:t>培養節目</a:t>
            </a:r>
            <a:endParaRPr lang="zh-TW" altLang="en-US" sz="900" dirty="0">
              <a:latin typeface="PMingLiU"/>
              <a:cs typeface="PMingLiU"/>
            </a:endParaRPr>
          </a:p>
          <a:p>
            <a:r>
              <a:rPr lang="zh-TW" altLang="en-US" sz="900" dirty="0">
                <a:solidFill>
                  <a:srgbClr val="00AFEF"/>
                </a:solidFill>
                <a:latin typeface="PMingLiU"/>
                <a:cs typeface="PMingLiU"/>
              </a:rPr>
              <a:t>主持</a:t>
            </a:r>
            <a:r>
              <a:rPr lang="zh-TW" altLang="en-US" sz="900" dirty="0" smtClean="0">
                <a:solidFill>
                  <a:srgbClr val="00AFEF"/>
                </a:solidFill>
                <a:latin typeface="PMingLiU"/>
                <a:cs typeface="PMingLiU"/>
              </a:rPr>
              <a:t>人才</a:t>
            </a:r>
            <a:endParaRPr lang="en-US" altLang="zh-TW" sz="900" dirty="0" smtClean="0"/>
          </a:p>
        </p:txBody>
      </p:sp>
      <p:sp>
        <p:nvSpPr>
          <p:cNvPr id="19" name="文字方塊 18"/>
          <p:cNvSpPr txBox="1"/>
          <p:nvPr/>
        </p:nvSpPr>
        <p:spPr>
          <a:xfrm>
            <a:off x="3898814" y="1368514"/>
            <a:ext cx="669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四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F79546"/>
                </a:solidFill>
                <a:latin typeface="PMingLiU"/>
                <a:cs typeface="PMingLiU"/>
              </a:rPr>
              <a:t>培養舞蹈</a:t>
            </a:r>
            <a:endParaRPr lang="zh-TW" altLang="en-US" sz="900" dirty="0">
              <a:latin typeface="PMingLiU"/>
              <a:cs typeface="PMingLiU"/>
            </a:endParaRPr>
          </a:p>
          <a:p>
            <a:r>
              <a:rPr lang="zh-TW" altLang="en-US" sz="900" dirty="0">
                <a:solidFill>
                  <a:srgbClr val="F79546"/>
                </a:solidFill>
                <a:latin typeface="PMingLiU"/>
                <a:cs typeface="PMingLiU"/>
              </a:rPr>
              <a:t>表演人才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 smtClean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4618894" y="1368514"/>
            <a:ext cx="669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五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FF0000"/>
                </a:solidFill>
                <a:latin typeface="PMingLiU"/>
                <a:cs typeface="PMingLiU"/>
              </a:rPr>
              <a:t>培養燈光</a:t>
            </a:r>
            <a:r>
              <a:rPr lang="zh-TW" altLang="en-US" sz="900" dirty="0" smtClean="0">
                <a:solidFill>
                  <a:srgbClr val="FF0000"/>
                </a:solidFill>
                <a:latin typeface="PMingLiU"/>
                <a:cs typeface="PMingLiU"/>
              </a:rPr>
              <a:t>音響</a:t>
            </a:r>
            <a:r>
              <a:rPr lang="zh-TW" altLang="en-US" sz="900" dirty="0">
                <a:solidFill>
                  <a:srgbClr val="FF0000"/>
                </a:solidFill>
                <a:latin typeface="PMingLiU"/>
                <a:cs typeface="PMingLiU"/>
              </a:rPr>
              <a:t>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5338974" y="1368514"/>
            <a:ext cx="118637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六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/>
              <a:t>培養表演藝術相關領域</a:t>
            </a:r>
            <a:r>
              <a:rPr lang="zh-TW" altLang="en-US" sz="900" dirty="0" smtClean="0"/>
              <a:t>繼續</a:t>
            </a:r>
            <a:r>
              <a:rPr lang="zh-TW" altLang="en-US" sz="900" dirty="0" smtClean="0">
                <a:latin typeface="PMingLiU"/>
                <a:cs typeface="PMingLiU"/>
              </a:rPr>
              <a:t>進修</a:t>
            </a:r>
            <a:r>
              <a:rPr lang="zh-TW" altLang="en-US" sz="900" dirty="0">
                <a:latin typeface="PMingLiU"/>
                <a:cs typeface="PMingLiU"/>
              </a:rPr>
              <a:t>人才</a:t>
            </a:r>
          </a:p>
          <a:p>
            <a:endParaRPr lang="zh-TW" altLang="en-US" sz="900" dirty="0"/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cxnSp>
        <p:nvCxnSpPr>
          <p:cNvPr id="27" name="直線接點 26"/>
          <p:cNvCxnSpPr/>
          <p:nvPr/>
        </p:nvCxnSpPr>
        <p:spPr>
          <a:xfrm>
            <a:off x="304298" y="1979712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260648" y="2155666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課程</a:t>
            </a:r>
            <a:endParaRPr lang="en-US" altLang="zh-TW" sz="10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類別</a:t>
            </a:r>
            <a:endParaRPr lang="zh-TW" altLang="en-US" sz="10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764704" y="197971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授課</a:t>
            </a:r>
            <a:endParaRPr lang="en-US" altLang="zh-TW" sz="10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年級</a:t>
            </a:r>
            <a:endParaRPr lang="zh-TW" altLang="en-US" sz="10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19" y="8066628"/>
            <a:ext cx="6579028" cy="1312668"/>
            <a:chOff x="101078" y="9011360"/>
            <a:chExt cx="6579028" cy="1668307"/>
          </a:xfrm>
        </p:grpSpPr>
        <p:grpSp>
          <p:nvGrpSpPr>
            <p:cNvPr id="5" name="群組 4"/>
            <p:cNvGrpSpPr/>
            <p:nvPr/>
          </p:nvGrpSpPr>
          <p:grpSpPr>
            <a:xfrm>
              <a:off x="101078" y="9011360"/>
              <a:ext cx="6579028" cy="632039"/>
              <a:chOff x="60273" y="7382052"/>
              <a:chExt cx="6579028" cy="632039"/>
            </a:xfrm>
          </p:grpSpPr>
          <p:sp>
            <p:nvSpPr>
              <p:cNvPr id="2" name="圓角化同側角落矩形 1"/>
              <p:cNvSpPr/>
              <p:nvPr/>
            </p:nvSpPr>
            <p:spPr>
              <a:xfrm>
                <a:off x="340258" y="7423930"/>
                <a:ext cx="6299043" cy="590161"/>
              </a:xfrm>
              <a:prstGeom prst="round2Same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0535" y="7382052"/>
                <a:ext cx="299990" cy="248788"/>
              </a:xfrm>
              <a:prstGeom prst="rect">
                <a:avLst/>
              </a:prstGeom>
            </p:spPr>
          </p:pic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73" y="7416687"/>
                <a:ext cx="1417118" cy="492910"/>
              </a:xfrm>
              <a:prstGeom prst="rect">
                <a:avLst/>
              </a:prstGeom>
            </p:spPr>
          </p:pic>
        </p:grpSp>
        <p:sp>
          <p:nvSpPr>
            <p:cNvPr id="32" name="文字方塊 31"/>
            <p:cNvSpPr txBox="1"/>
            <p:nvPr/>
          </p:nvSpPr>
          <p:spPr>
            <a:xfrm>
              <a:off x="1518196" y="9011360"/>
              <a:ext cx="941061" cy="929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一</a:t>
              </a:r>
              <a:r>
                <a:rPr lang="en-US" altLang="zh-TW" sz="900" dirty="0" smtClean="0"/>
                <a:t>.</a:t>
              </a:r>
            </a:p>
            <a:p>
              <a:pPr marL="12700" marR="5080">
                <a:lnSpc>
                  <a:spcPct val="100000"/>
                </a:lnSpc>
                <a:spcBef>
                  <a:spcPts val="100"/>
                </a:spcBef>
                <a:tabLst>
                  <a:tab pos="1543685" algn="l"/>
                </a:tabLst>
              </a:pPr>
              <a:r>
                <a:rPr lang="zh-TW" altLang="en-US" sz="1050" baseline="3086" dirty="0">
                  <a:latin typeface="PMingLiU"/>
                  <a:cs typeface="PMingLiU"/>
                </a:rPr>
                <a:t>具備表演藝術</a:t>
              </a:r>
              <a:r>
                <a:rPr lang="zh-TW" altLang="en-US" sz="1050" baseline="3086" dirty="0" smtClean="0">
                  <a:latin typeface="PMingLiU"/>
                  <a:cs typeface="PMingLiU"/>
                </a:rPr>
                <a:t>相關</a:t>
              </a:r>
              <a:r>
                <a:rPr lang="zh-TW" altLang="en-US" sz="1050" baseline="3086" dirty="0">
                  <a:latin typeface="PMingLiU"/>
                  <a:cs typeface="PMingLiU"/>
                </a:rPr>
                <a:t>產業基礎</a:t>
              </a:r>
              <a:r>
                <a:rPr lang="zh-TW" altLang="en-US" sz="1050" baseline="3086" dirty="0" smtClean="0">
                  <a:latin typeface="PMingLiU"/>
                  <a:cs typeface="PMingLiU"/>
                </a:rPr>
                <a:t>能力</a:t>
              </a:r>
              <a:endParaRPr lang="en-US" altLang="zh-TW" sz="105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482020" y="9011361"/>
              <a:ext cx="669693" cy="923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二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 smtClean="0">
                  <a:solidFill>
                    <a:srgbClr val="00AF50"/>
                  </a:solidFill>
                  <a:latin typeface="PMingLiU"/>
                  <a:cs typeface="PMingLiU"/>
                </a:rPr>
                <a:t>培養戲劇</a:t>
              </a:r>
              <a:r>
                <a:rPr lang="zh-TW" altLang="en-US" sz="900" dirty="0">
                  <a:solidFill>
                    <a:srgbClr val="00AF50"/>
                  </a:solidFill>
                  <a:latin typeface="PMingLiU"/>
                  <a:cs typeface="PMingLiU"/>
                </a:rPr>
                <a:t>演出人才</a:t>
              </a:r>
              <a:endParaRPr lang="en-US" altLang="zh-TW" sz="900" dirty="0">
                <a:solidFill>
                  <a:srgbClr val="00AF50"/>
                </a:solidFill>
                <a:latin typeface="PMingLiU"/>
                <a:cs typeface="PMingLiU"/>
              </a:endParaRPr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3202100" y="9011361"/>
              <a:ext cx="669693" cy="1061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三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1000" baseline="3086" dirty="0">
                  <a:solidFill>
                    <a:srgbClr val="00AFEF"/>
                  </a:solidFill>
                  <a:latin typeface="PMingLiU"/>
                  <a:cs typeface="PMingLiU"/>
                </a:rPr>
                <a:t>培養</a:t>
              </a:r>
              <a:r>
                <a:rPr lang="zh-TW" altLang="en-US" sz="1000" baseline="3086" dirty="0" smtClean="0">
                  <a:solidFill>
                    <a:srgbClr val="00AFEF"/>
                  </a:solidFill>
                  <a:latin typeface="PMingLiU"/>
                  <a:cs typeface="PMingLiU"/>
                </a:rPr>
                <a:t>節</a:t>
              </a:r>
              <a:r>
                <a:rPr lang="zh-TW" altLang="en-US" sz="1000" baseline="3086" dirty="0">
                  <a:solidFill>
                    <a:srgbClr val="00AFEF"/>
                  </a:solidFill>
                  <a:latin typeface="PMingLiU"/>
                  <a:cs typeface="PMingLiU"/>
                </a:rPr>
                <a:t>目主持人才</a:t>
              </a:r>
              <a:endParaRPr lang="en-US" altLang="zh-TW" sz="1000" dirty="0">
                <a:solidFill>
                  <a:srgbClr val="00AF50"/>
                </a:solidFill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3922180" y="9011361"/>
              <a:ext cx="669693" cy="1085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四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chemeClr val="accent6">
                      <a:lumMod val="50000"/>
                    </a:schemeClr>
                  </a:solidFill>
                  <a:latin typeface="PMingLiU"/>
                  <a:cs typeface="PMingLiU"/>
                </a:rPr>
                <a:t>培養舞蹈 表演人才</a:t>
              </a: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4642260" y="9011361"/>
              <a:ext cx="669693" cy="1101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五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rgbClr val="FF0000"/>
                  </a:solidFill>
                  <a:latin typeface="PMingLiU"/>
                  <a:cs typeface="PMingLiU"/>
                </a:rPr>
                <a:t>培養燈光音響</a:t>
              </a:r>
              <a:r>
                <a:rPr lang="zh-TW" altLang="en-US" sz="900" spc="-5" dirty="0">
                  <a:solidFill>
                    <a:srgbClr val="FF0000"/>
                  </a:solidFill>
                  <a:latin typeface="PMingLiU"/>
                  <a:cs typeface="PMingLiU"/>
                </a:rPr>
                <a:t>人才</a:t>
              </a:r>
              <a:endParaRPr lang="zh-TW" altLang="en-US" sz="900" dirty="0"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5362340" y="9011361"/>
              <a:ext cx="1317766" cy="597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六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latin typeface="PMingLiU"/>
                  <a:cs typeface="PMingLiU"/>
                </a:rPr>
                <a:t>培養表演藝術相關領</a:t>
              </a:r>
              <a:r>
                <a:rPr lang="zh-TW" altLang="en-US" sz="900" spc="-5" dirty="0">
                  <a:latin typeface="PMingLiU"/>
                  <a:cs typeface="PMingLiU"/>
                </a:rPr>
                <a:t>域繼續進修</a:t>
              </a:r>
              <a:r>
                <a:rPr lang="zh-TW" altLang="en-US" sz="900" spc="-5" dirty="0" smtClean="0">
                  <a:latin typeface="PMingLiU"/>
                  <a:cs typeface="PMingLiU"/>
                </a:rPr>
                <a:t>人才</a:t>
              </a:r>
              <a:endParaRPr lang="zh-TW" altLang="en-US" sz="900" dirty="0"/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152971" y="9598919"/>
              <a:ext cx="6527135" cy="697210"/>
              <a:chOff x="112166" y="8072458"/>
              <a:chExt cx="6527135" cy="697210"/>
            </a:xfrm>
          </p:grpSpPr>
          <p:sp>
            <p:nvSpPr>
              <p:cNvPr id="8" name="圓角矩形 7"/>
              <p:cNvSpPr/>
              <p:nvPr/>
            </p:nvSpPr>
            <p:spPr>
              <a:xfrm>
                <a:off x="340258" y="8251414"/>
                <a:ext cx="6299043" cy="518254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2" name="圖片 1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56055" y="8072458"/>
                <a:ext cx="264470" cy="216025"/>
              </a:xfrm>
              <a:prstGeom prst="rect">
                <a:avLst/>
              </a:prstGeom>
            </p:spPr>
          </p:pic>
          <p:pic>
            <p:nvPicPr>
              <p:cNvPr id="13" name="圖片 1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166" y="8285691"/>
                <a:ext cx="1387204" cy="449699"/>
              </a:xfrm>
              <a:prstGeom prst="rect">
                <a:avLst/>
              </a:prstGeom>
            </p:spPr>
          </p:pic>
        </p:grpSp>
        <p:sp>
          <p:nvSpPr>
            <p:cNvPr id="38" name="文字方塊 37"/>
            <p:cNvSpPr txBox="1"/>
            <p:nvPr/>
          </p:nvSpPr>
          <p:spPr>
            <a:xfrm>
              <a:off x="2490404" y="9756575"/>
              <a:ext cx="774258" cy="814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一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1200" baseline="3086" dirty="0">
                  <a:solidFill>
                    <a:srgbClr val="00AF50"/>
                  </a:solidFill>
                  <a:latin typeface="PMingLiU"/>
                  <a:cs typeface="PMingLiU"/>
                </a:rPr>
                <a:t>演員</a:t>
              </a:r>
              <a:endParaRPr lang="en-US" altLang="zh-TW" sz="12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3210484" y="9756577"/>
              <a:ext cx="720080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二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rgbClr val="00AFEF"/>
                  </a:solidFill>
                  <a:latin typeface="PMingLiU"/>
                  <a:cs typeface="PMingLiU"/>
                </a:rPr>
                <a:t>主持人</a:t>
              </a:r>
              <a:endParaRPr lang="zh-TW" altLang="en-US" sz="900" dirty="0"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3930563" y="9756578"/>
              <a:ext cx="976619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三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chemeClr val="accent6">
                      <a:lumMod val="50000"/>
                    </a:schemeClr>
                  </a:solidFill>
                  <a:latin typeface="PMingLiU"/>
                  <a:cs typeface="PMingLiU"/>
                </a:rPr>
                <a:t>舞蹈表演人員</a:t>
              </a: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4938676" y="9756577"/>
              <a:ext cx="1036055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四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spc="-5" dirty="0">
                  <a:solidFill>
                    <a:srgbClr val="FF0000"/>
                  </a:solidFill>
                  <a:latin typeface="PMingLiU"/>
                  <a:cs typeface="PMingLiU"/>
                </a:rPr>
                <a:t>燈光音響人員</a:t>
              </a:r>
              <a:endParaRPr lang="zh-TW" altLang="en-US" sz="900" dirty="0"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6905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1094</Words>
  <Application>Microsoft Office PowerPoint</Application>
  <PresentationFormat>如螢幕大小 (4:3)</PresentationFormat>
  <Paragraphs>264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47</cp:revision>
  <dcterms:created xsi:type="dcterms:W3CDTF">2018-12-19T06:22:46Z</dcterms:created>
  <dcterms:modified xsi:type="dcterms:W3CDTF">2023-11-15T00:32:47Z</dcterms:modified>
</cp:coreProperties>
</file>