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30" d="100"/>
          <a:sy n="130" d="100"/>
        </p:scale>
        <p:origin x="-282" y="30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14350" y="2834640"/>
            <a:ext cx="5829300" cy="19202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028700" y="5120640"/>
            <a:ext cx="4800600" cy="2286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11/16/2022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11/16/2022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42900" y="2103120"/>
            <a:ext cx="2983230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531870" y="2103120"/>
            <a:ext cx="2983230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11/16/2022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11/16/2022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11/16/2022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216405" y="358140"/>
            <a:ext cx="6358132" cy="96011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254368" y="376936"/>
            <a:ext cx="6281559" cy="88265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254368" y="376936"/>
            <a:ext cx="6282055" cy="882650"/>
          </a:xfrm>
          <a:custGeom>
            <a:avLst/>
            <a:gdLst/>
            <a:ahLst/>
            <a:cxnLst/>
            <a:rect l="l" t="t" r="r" b="b"/>
            <a:pathLst>
              <a:path w="6282055" h="882650">
                <a:moveTo>
                  <a:pt x="147116" y="0"/>
                </a:moveTo>
                <a:lnTo>
                  <a:pt x="6134493" y="0"/>
                </a:lnTo>
                <a:lnTo>
                  <a:pt x="6181000" y="7505"/>
                </a:lnTo>
                <a:lnTo>
                  <a:pt x="6221373" y="28403"/>
                </a:lnTo>
                <a:lnTo>
                  <a:pt x="6253201" y="60268"/>
                </a:lnTo>
                <a:lnTo>
                  <a:pt x="6274067" y="100673"/>
                </a:lnTo>
                <a:lnTo>
                  <a:pt x="6281559" y="147193"/>
                </a:lnTo>
                <a:lnTo>
                  <a:pt x="6281559" y="882650"/>
                </a:lnTo>
                <a:lnTo>
                  <a:pt x="0" y="882650"/>
                </a:lnTo>
                <a:lnTo>
                  <a:pt x="0" y="147193"/>
                </a:lnTo>
                <a:lnTo>
                  <a:pt x="7499" y="100673"/>
                </a:lnTo>
                <a:lnTo>
                  <a:pt x="28383" y="60268"/>
                </a:lnTo>
                <a:lnTo>
                  <a:pt x="60229" y="28403"/>
                </a:lnTo>
                <a:lnTo>
                  <a:pt x="100614" y="7505"/>
                </a:lnTo>
                <a:lnTo>
                  <a:pt x="147116" y="0"/>
                </a:lnTo>
                <a:close/>
              </a:path>
            </a:pathLst>
          </a:custGeom>
          <a:ln w="9525">
            <a:solidFill>
              <a:srgbClr val="F5913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3334639" y="144271"/>
            <a:ext cx="186093" cy="35318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254368" y="396341"/>
            <a:ext cx="1417066" cy="49291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2900" y="365760"/>
            <a:ext cx="6172200" cy="1463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42900" y="2103120"/>
            <a:ext cx="6172200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331720" y="8503920"/>
            <a:ext cx="219456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42900" y="8503920"/>
            <a:ext cx="157734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11/16/2022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937760" y="8503920"/>
            <a:ext cx="157734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5.png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2314265"/>
              </p:ext>
            </p:extLst>
          </p:nvPr>
        </p:nvGraphicFramePr>
        <p:xfrm>
          <a:off x="237743" y="2057400"/>
          <a:ext cx="6386229" cy="603067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91293"/>
                <a:gridCol w="154222"/>
                <a:gridCol w="354968"/>
                <a:gridCol w="916416"/>
                <a:gridCol w="913866"/>
                <a:gridCol w="913866"/>
                <a:gridCol w="913866"/>
                <a:gridCol w="913866"/>
                <a:gridCol w="913866"/>
              </a:tblGrid>
              <a:tr h="283075">
                <a:tc rowSpan="2" gridSpan="3">
                  <a:txBody>
                    <a:bodyPr/>
                    <a:lstStyle/>
                    <a:p>
                      <a:pPr marL="55753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1000" b="1" spc="10" dirty="0">
                          <a:solidFill>
                            <a:srgbClr val="1F487C"/>
                          </a:solidFill>
                          <a:latin typeface="Microsoft JhengHei"/>
                          <a:cs typeface="Microsoft JhengHei"/>
                        </a:rPr>
                        <a:t>授課</a:t>
                      </a:r>
                      <a:endParaRPr sz="1000" dirty="0">
                        <a:latin typeface="Microsoft JhengHei"/>
                        <a:cs typeface="Microsoft JhengHei"/>
                      </a:endParaRPr>
                    </a:p>
                    <a:p>
                      <a:pPr marL="141605">
                        <a:lnSpc>
                          <a:spcPct val="100000"/>
                        </a:lnSpc>
                        <a:tabLst>
                          <a:tab pos="557530" algn="l"/>
                        </a:tabLst>
                      </a:pPr>
                      <a:r>
                        <a:rPr sz="1500" b="1" spc="15" baseline="-22222" dirty="0">
                          <a:solidFill>
                            <a:srgbClr val="1F487C"/>
                          </a:solidFill>
                          <a:latin typeface="Microsoft JhengHei"/>
                          <a:cs typeface="Microsoft JhengHei"/>
                        </a:rPr>
                        <a:t>課</a:t>
                      </a:r>
                      <a:r>
                        <a:rPr sz="1500" b="1" baseline="-22222" dirty="0">
                          <a:solidFill>
                            <a:srgbClr val="1F487C"/>
                          </a:solidFill>
                          <a:latin typeface="Microsoft JhengHei"/>
                          <a:cs typeface="Microsoft JhengHei"/>
                        </a:rPr>
                        <a:t>程	</a:t>
                      </a:r>
                      <a:r>
                        <a:rPr sz="1000" b="1" spc="10" dirty="0">
                          <a:solidFill>
                            <a:srgbClr val="1F487C"/>
                          </a:solidFill>
                          <a:latin typeface="Microsoft JhengHei"/>
                          <a:cs typeface="Microsoft JhengHei"/>
                        </a:rPr>
                        <a:t>年級</a:t>
                      </a:r>
                      <a:endParaRPr sz="1000" dirty="0">
                        <a:latin typeface="Microsoft JhengHei"/>
                        <a:cs typeface="Microsoft JhengHei"/>
                      </a:endParaRPr>
                    </a:p>
                    <a:p>
                      <a:pPr marL="141605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000" b="1" spc="5" dirty="0">
                          <a:solidFill>
                            <a:srgbClr val="1F487C"/>
                          </a:solidFill>
                          <a:latin typeface="Microsoft JhengHei"/>
                          <a:cs typeface="Microsoft JhengHei"/>
                        </a:rPr>
                        <a:t>類別</a:t>
                      </a:r>
                      <a:endParaRPr sz="10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52069" marB="0">
                    <a:lnL w="38100">
                      <a:solidFill>
                        <a:srgbClr val="365F92"/>
                      </a:solidFill>
                      <a:prstDash val="solid"/>
                    </a:lnL>
                    <a:lnR w="9525">
                      <a:solidFill>
                        <a:srgbClr val="365F92"/>
                      </a:solidFill>
                      <a:prstDash val="solid"/>
                    </a:lnR>
                    <a:lnT w="38100">
                      <a:solidFill>
                        <a:srgbClr val="365F92"/>
                      </a:solidFill>
                      <a:prstDash val="solid"/>
                    </a:lnT>
                    <a:lnB w="9525">
                      <a:solidFill>
                        <a:srgbClr val="365F92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464"/>
                        </a:spcBef>
                      </a:pPr>
                      <a:r>
                        <a:rPr sz="1050" b="1" spc="5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一</a:t>
                      </a:r>
                      <a:r>
                        <a:rPr sz="1050" b="1" spc="-10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年</a:t>
                      </a:r>
                      <a:r>
                        <a:rPr sz="1050" b="1" spc="5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級</a:t>
                      </a:r>
                      <a:endParaRPr sz="105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59054" marB="0">
                    <a:lnL w="9525">
                      <a:solidFill>
                        <a:srgbClr val="365F92"/>
                      </a:solidFill>
                      <a:prstDash val="solid"/>
                    </a:lnL>
                    <a:lnR w="9525">
                      <a:solidFill>
                        <a:srgbClr val="365F92"/>
                      </a:solidFill>
                      <a:prstDash val="solid"/>
                    </a:lnR>
                    <a:lnT w="38100">
                      <a:solidFill>
                        <a:srgbClr val="365F92"/>
                      </a:solidFill>
                      <a:prstDash val="solid"/>
                    </a:lnT>
                    <a:lnB w="9525">
                      <a:solidFill>
                        <a:srgbClr val="365F92"/>
                      </a:solidFill>
                      <a:prstDash val="solid"/>
                    </a:lnB>
                    <a:solidFill>
                      <a:srgbClr val="FCE9D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464"/>
                        </a:spcBef>
                      </a:pPr>
                      <a:r>
                        <a:rPr sz="1050" b="1" spc="5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二</a:t>
                      </a:r>
                      <a:r>
                        <a:rPr sz="1050" b="1" spc="-10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年</a:t>
                      </a:r>
                      <a:r>
                        <a:rPr sz="1050" b="1" spc="5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級</a:t>
                      </a:r>
                      <a:endParaRPr sz="105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59054" marB="0">
                    <a:lnL w="9525">
                      <a:solidFill>
                        <a:srgbClr val="365F92"/>
                      </a:solidFill>
                      <a:prstDash val="solid"/>
                    </a:lnL>
                    <a:lnR w="9525">
                      <a:solidFill>
                        <a:srgbClr val="365F92"/>
                      </a:solidFill>
                      <a:prstDash val="solid"/>
                    </a:lnR>
                    <a:lnT w="38100">
                      <a:solidFill>
                        <a:srgbClr val="365F92"/>
                      </a:solidFill>
                      <a:prstDash val="solid"/>
                    </a:lnT>
                    <a:lnB w="9525">
                      <a:solidFill>
                        <a:srgbClr val="365F92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64"/>
                        </a:spcBef>
                      </a:pPr>
                      <a:r>
                        <a:rPr sz="1050" b="1" spc="5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三</a:t>
                      </a:r>
                      <a:r>
                        <a:rPr sz="1050" b="1" spc="-10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年</a:t>
                      </a:r>
                      <a:r>
                        <a:rPr sz="1050" b="1" spc="5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級</a:t>
                      </a:r>
                      <a:endParaRPr sz="1050">
                        <a:latin typeface="Microsoft JhengHei"/>
                        <a:cs typeface="Microsoft JhengHei"/>
                      </a:endParaRPr>
                    </a:p>
                  </a:txBody>
                  <a:tcPr marL="0" marR="0" marT="59054" marB="0">
                    <a:lnL w="9525">
                      <a:solidFill>
                        <a:srgbClr val="365F92"/>
                      </a:solidFill>
                      <a:prstDash val="solid"/>
                    </a:lnL>
                    <a:lnR w="38100">
                      <a:solidFill>
                        <a:srgbClr val="365F92"/>
                      </a:solidFill>
                      <a:prstDash val="solid"/>
                    </a:lnR>
                    <a:lnT w="38100">
                      <a:solidFill>
                        <a:srgbClr val="365F92"/>
                      </a:solidFill>
                      <a:prstDash val="solid"/>
                    </a:lnT>
                    <a:lnB w="9525">
                      <a:solidFill>
                        <a:srgbClr val="365F92"/>
                      </a:solidFill>
                      <a:prstDash val="solid"/>
                    </a:lnB>
                    <a:solidFill>
                      <a:srgbClr val="FCE9D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83075">
                <a:tc gridSpan="3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2069" marB="0">
                    <a:lnL w="38100">
                      <a:solidFill>
                        <a:srgbClr val="365F92"/>
                      </a:solidFill>
                      <a:prstDash val="solid"/>
                    </a:lnL>
                    <a:lnR w="9525">
                      <a:solidFill>
                        <a:srgbClr val="365F92"/>
                      </a:solidFill>
                      <a:prstDash val="solid"/>
                    </a:lnR>
                    <a:lnT w="38100">
                      <a:solidFill>
                        <a:srgbClr val="365F92"/>
                      </a:solidFill>
                      <a:prstDash val="solid"/>
                    </a:lnT>
                    <a:lnB w="9525">
                      <a:solidFill>
                        <a:srgbClr val="365F92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5904">
                        <a:lnSpc>
                          <a:spcPct val="100000"/>
                        </a:lnSpc>
                        <a:spcBef>
                          <a:spcPts val="464"/>
                        </a:spcBef>
                      </a:pPr>
                      <a:r>
                        <a:rPr sz="1050" b="1" spc="5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上</a:t>
                      </a:r>
                      <a:r>
                        <a:rPr sz="1050" b="1" spc="-10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學</a:t>
                      </a:r>
                      <a:r>
                        <a:rPr sz="1050" b="1" spc="5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期</a:t>
                      </a:r>
                      <a:endParaRPr sz="1050">
                        <a:latin typeface="Microsoft JhengHei"/>
                        <a:cs typeface="Microsoft JhengHei"/>
                      </a:endParaRPr>
                    </a:p>
                  </a:txBody>
                  <a:tcPr marL="0" marR="0" marT="59054" marB="0">
                    <a:lnL w="9525">
                      <a:solidFill>
                        <a:srgbClr val="365F92"/>
                      </a:solidFill>
                      <a:prstDash val="solid"/>
                    </a:lnL>
                    <a:lnR w="9525">
                      <a:solidFill>
                        <a:srgbClr val="365F92"/>
                      </a:solidFill>
                      <a:prstDash val="solid"/>
                    </a:lnR>
                    <a:lnT w="9525">
                      <a:solidFill>
                        <a:srgbClr val="365F92"/>
                      </a:solidFill>
                      <a:prstDash val="solid"/>
                    </a:lnT>
                    <a:lnB w="9525">
                      <a:solidFill>
                        <a:srgbClr val="365F92"/>
                      </a:solidFill>
                      <a:prstDash val="solid"/>
                    </a:lnB>
                    <a:solidFill>
                      <a:srgbClr val="FCE9D7"/>
                    </a:solidFill>
                  </a:tcPr>
                </a:tc>
                <a:tc>
                  <a:txBody>
                    <a:bodyPr/>
                    <a:lstStyle/>
                    <a:p>
                      <a:pPr marL="256540">
                        <a:lnSpc>
                          <a:spcPct val="100000"/>
                        </a:lnSpc>
                        <a:spcBef>
                          <a:spcPts val="464"/>
                        </a:spcBef>
                      </a:pPr>
                      <a:r>
                        <a:rPr sz="1050" b="1" spc="5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下</a:t>
                      </a:r>
                      <a:r>
                        <a:rPr sz="1050" b="1" spc="-10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學</a:t>
                      </a:r>
                      <a:r>
                        <a:rPr sz="1050" b="1" spc="5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期</a:t>
                      </a:r>
                      <a:endParaRPr sz="1050">
                        <a:latin typeface="Microsoft JhengHei"/>
                        <a:cs typeface="Microsoft JhengHei"/>
                      </a:endParaRPr>
                    </a:p>
                  </a:txBody>
                  <a:tcPr marL="0" marR="0" marT="59054" marB="0">
                    <a:lnL w="9525">
                      <a:solidFill>
                        <a:srgbClr val="365F92"/>
                      </a:solidFill>
                      <a:prstDash val="solid"/>
                    </a:lnL>
                    <a:lnR w="9525">
                      <a:solidFill>
                        <a:srgbClr val="365F92"/>
                      </a:solidFill>
                      <a:prstDash val="solid"/>
                    </a:lnR>
                    <a:lnT w="9525">
                      <a:solidFill>
                        <a:srgbClr val="365F92"/>
                      </a:solidFill>
                      <a:prstDash val="solid"/>
                    </a:lnT>
                    <a:lnB w="9525">
                      <a:solidFill>
                        <a:srgbClr val="365F92"/>
                      </a:solidFill>
                      <a:prstDash val="solid"/>
                    </a:lnB>
                    <a:solidFill>
                      <a:srgbClr val="FCE9D7"/>
                    </a:solidFill>
                  </a:tcPr>
                </a:tc>
                <a:tc>
                  <a:txBody>
                    <a:bodyPr/>
                    <a:lstStyle/>
                    <a:p>
                      <a:pPr marL="256540">
                        <a:lnSpc>
                          <a:spcPct val="100000"/>
                        </a:lnSpc>
                        <a:spcBef>
                          <a:spcPts val="464"/>
                        </a:spcBef>
                      </a:pPr>
                      <a:r>
                        <a:rPr sz="1050" b="1" spc="5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上</a:t>
                      </a:r>
                      <a:r>
                        <a:rPr sz="1050" b="1" spc="-10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學</a:t>
                      </a:r>
                      <a:r>
                        <a:rPr sz="1050" b="1" spc="5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期</a:t>
                      </a:r>
                      <a:endParaRPr sz="1050">
                        <a:latin typeface="Microsoft JhengHei"/>
                        <a:cs typeface="Microsoft JhengHei"/>
                      </a:endParaRPr>
                    </a:p>
                  </a:txBody>
                  <a:tcPr marL="0" marR="0" marT="59054" marB="0">
                    <a:lnL w="9525">
                      <a:solidFill>
                        <a:srgbClr val="365F92"/>
                      </a:solidFill>
                      <a:prstDash val="solid"/>
                    </a:lnL>
                    <a:lnR w="9525">
                      <a:solidFill>
                        <a:srgbClr val="365F92"/>
                      </a:solidFill>
                      <a:prstDash val="solid"/>
                    </a:lnR>
                    <a:lnT w="9525">
                      <a:solidFill>
                        <a:srgbClr val="365F92"/>
                      </a:solidFill>
                      <a:prstDash val="solid"/>
                    </a:lnT>
                    <a:lnB w="9525">
                      <a:solidFill>
                        <a:srgbClr val="365F92"/>
                      </a:solidFill>
                      <a:prstDash val="solid"/>
                    </a:lnB>
                    <a:solidFill>
                      <a:srgbClr val="FCE9D7"/>
                    </a:solidFill>
                  </a:tcPr>
                </a:tc>
                <a:tc>
                  <a:txBody>
                    <a:bodyPr/>
                    <a:lstStyle/>
                    <a:p>
                      <a:pPr marL="256540">
                        <a:lnSpc>
                          <a:spcPct val="100000"/>
                        </a:lnSpc>
                        <a:spcBef>
                          <a:spcPts val="464"/>
                        </a:spcBef>
                      </a:pPr>
                      <a:r>
                        <a:rPr sz="1050" b="1" spc="5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下</a:t>
                      </a:r>
                      <a:r>
                        <a:rPr sz="1050" b="1" spc="-10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學</a:t>
                      </a:r>
                      <a:r>
                        <a:rPr sz="1050" b="1" spc="5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期</a:t>
                      </a:r>
                      <a:endParaRPr sz="1050">
                        <a:latin typeface="Microsoft JhengHei"/>
                        <a:cs typeface="Microsoft JhengHei"/>
                      </a:endParaRPr>
                    </a:p>
                  </a:txBody>
                  <a:tcPr marL="0" marR="0" marT="59054" marB="0">
                    <a:lnL w="9525">
                      <a:solidFill>
                        <a:srgbClr val="365F92"/>
                      </a:solidFill>
                      <a:prstDash val="solid"/>
                    </a:lnL>
                    <a:lnR w="9525">
                      <a:solidFill>
                        <a:srgbClr val="365F92"/>
                      </a:solidFill>
                      <a:prstDash val="solid"/>
                    </a:lnR>
                    <a:lnT w="9525">
                      <a:solidFill>
                        <a:srgbClr val="365F92"/>
                      </a:solidFill>
                      <a:prstDash val="solid"/>
                    </a:lnT>
                    <a:lnB w="9525">
                      <a:solidFill>
                        <a:srgbClr val="365F92"/>
                      </a:solidFill>
                      <a:prstDash val="solid"/>
                    </a:lnB>
                    <a:solidFill>
                      <a:srgbClr val="FCE9D7"/>
                    </a:solidFill>
                  </a:tcPr>
                </a:tc>
                <a:tc>
                  <a:txBody>
                    <a:bodyPr/>
                    <a:lstStyle/>
                    <a:p>
                      <a:pPr marL="257175">
                        <a:lnSpc>
                          <a:spcPct val="100000"/>
                        </a:lnSpc>
                        <a:spcBef>
                          <a:spcPts val="464"/>
                        </a:spcBef>
                      </a:pPr>
                      <a:r>
                        <a:rPr sz="1050" b="1" spc="5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上</a:t>
                      </a:r>
                      <a:r>
                        <a:rPr sz="1050" b="1" spc="-10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學</a:t>
                      </a:r>
                      <a:r>
                        <a:rPr sz="1050" b="1" spc="5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期</a:t>
                      </a:r>
                      <a:endParaRPr sz="1050">
                        <a:latin typeface="Microsoft JhengHei"/>
                        <a:cs typeface="Microsoft JhengHei"/>
                      </a:endParaRPr>
                    </a:p>
                  </a:txBody>
                  <a:tcPr marL="0" marR="0" marT="59054" marB="0">
                    <a:lnL w="9525">
                      <a:solidFill>
                        <a:srgbClr val="365F92"/>
                      </a:solidFill>
                      <a:prstDash val="solid"/>
                    </a:lnL>
                    <a:lnR w="9525">
                      <a:solidFill>
                        <a:srgbClr val="365F92"/>
                      </a:solidFill>
                      <a:prstDash val="solid"/>
                    </a:lnR>
                    <a:lnT w="9525">
                      <a:solidFill>
                        <a:srgbClr val="365F92"/>
                      </a:solidFill>
                      <a:prstDash val="solid"/>
                    </a:lnT>
                    <a:lnB w="9525">
                      <a:solidFill>
                        <a:srgbClr val="365F92"/>
                      </a:solidFill>
                      <a:prstDash val="solid"/>
                    </a:lnB>
                    <a:solidFill>
                      <a:srgbClr val="FCE9D7"/>
                    </a:solidFill>
                  </a:tcPr>
                </a:tc>
                <a:tc>
                  <a:txBody>
                    <a:bodyPr/>
                    <a:lstStyle/>
                    <a:p>
                      <a:pPr marL="257175">
                        <a:lnSpc>
                          <a:spcPct val="100000"/>
                        </a:lnSpc>
                        <a:spcBef>
                          <a:spcPts val="464"/>
                        </a:spcBef>
                      </a:pPr>
                      <a:r>
                        <a:rPr sz="1050" b="1" spc="5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下</a:t>
                      </a:r>
                      <a:r>
                        <a:rPr sz="1050" b="1" spc="-10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學</a:t>
                      </a:r>
                      <a:r>
                        <a:rPr sz="1050" b="1" spc="5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期</a:t>
                      </a:r>
                      <a:endParaRPr sz="1050">
                        <a:latin typeface="Microsoft JhengHei"/>
                        <a:cs typeface="Microsoft JhengHei"/>
                      </a:endParaRPr>
                    </a:p>
                  </a:txBody>
                  <a:tcPr marL="0" marR="0" marT="59054" marB="0">
                    <a:lnL w="9525">
                      <a:solidFill>
                        <a:srgbClr val="365F92"/>
                      </a:solidFill>
                      <a:prstDash val="solid"/>
                    </a:lnL>
                    <a:lnR w="38100">
                      <a:solidFill>
                        <a:srgbClr val="365F92"/>
                      </a:solidFill>
                      <a:prstDash val="solid"/>
                    </a:lnR>
                    <a:lnT w="9525">
                      <a:solidFill>
                        <a:srgbClr val="365F92"/>
                      </a:solidFill>
                      <a:prstDash val="solid"/>
                    </a:lnT>
                    <a:lnB w="9525">
                      <a:solidFill>
                        <a:srgbClr val="365F92"/>
                      </a:solidFill>
                      <a:prstDash val="solid"/>
                    </a:lnB>
                    <a:solidFill>
                      <a:srgbClr val="FCE9D7"/>
                    </a:solidFill>
                  </a:tcPr>
                </a:tc>
              </a:tr>
              <a:tr h="808785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750">
                        <a:latin typeface="Times New Roman"/>
                        <a:cs typeface="Times New Roman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800" b="1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部定一</a:t>
                      </a:r>
                      <a:r>
                        <a:rPr sz="800" b="1" spc="-15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般</a:t>
                      </a:r>
                      <a:r>
                        <a:rPr sz="800" b="1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科目</a:t>
                      </a:r>
                      <a:endParaRPr sz="800">
                        <a:latin typeface="Microsoft JhengHei"/>
                        <a:cs typeface="Microsoft JhengHei"/>
                      </a:endParaRPr>
                    </a:p>
                  </a:txBody>
                  <a:tcPr marL="0" marR="0" marT="0" marB="0">
                    <a:lnL w="38100">
                      <a:solidFill>
                        <a:srgbClr val="365F92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365F92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B19FC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國語文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(3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</a:t>
                      </a: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英語文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</a:t>
                      </a:r>
                    </a:p>
                    <a:p>
                      <a:pPr marL="9144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+mn-lt"/>
                          <a:cs typeface="Calibri"/>
                        </a:rPr>
                        <a:t>本土語言</a:t>
                      </a:r>
                      <a:r>
                        <a:rPr lang="en-US" altLang="zh-TW" sz="600" dirty="0" smtClean="0">
                          <a:latin typeface="+mn-lt"/>
                          <a:cs typeface="Calibri"/>
                        </a:rPr>
                        <a:t>/</a:t>
                      </a:r>
                      <a:r>
                        <a:rPr lang="zh-TW" altLang="en-US" sz="600" dirty="0" smtClean="0">
                          <a:latin typeface="+mn-lt"/>
                          <a:cs typeface="Calibri"/>
                        </a:rPr>
                        <a:t>臺灣手語</a:t>
                      </a:r>
                      <a:r>
                        <a:rPr lang="en-US" altLang="zh-TW" sz="600" dirty="0" smtClean="0">
                          <a:latin typeface="+mn-lt"/>
                          <a:cs typeface="Calibri"/>
                        </a:rPr>
                        <a:t>(1)</a:t>
                      </a:r>
                      <a:endParaRPr lang="zh-TW" altLang="en-US" sz="600" dirty="0" smtClean="0">
                        <a:latin typeface="+mn-lt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600" dirty="0" err="1" smtClean="0">
                          <a:latin typeface="PMingLiU"/>
                          <a:cs typeface="PMingLiU"/>
                        </a:rPr>
                        <a:t>數學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</a:t>
                      </a: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歷史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</a:t>
                      </a: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音樂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</a:t>
                      </a:r>
                    </a:p>
                    <a:p>
                      <a:pPr marL="91440" marR="345440">
                        <a:lnSpc>
                          <a:spcPct val="100000"/>
                        </a:lnSpc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資訊科技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(2)  </a:t>
                      </a:r>
                      <a:r>
                        <a:rPr sz="600" dirty="0">
                          <a:latin typeface="PMingLiU"/>
                          <a:cs typeface="PMingLiU"/>
                        </a:rPr>
                        <a:t>健康與護理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(1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 </a:t>
                      </a:r>
                      <a:r>
                        <a:rPr sz="600" dirty="0">
                          <a:latin typeface="PMingLiU"/>
                          <a:cs typeface="PMingLiU"/>
                        </a:rPr>
                        <a:t>體育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(2)</a:t>
                      </a:r>
                      <a:endParaRPr sz="600" dirty="0">
                        <a:latin typeface="Calibri"/>
                        <a:cs typeface="Calibri"/>
                      </a:endParaRPr>
                    </a:p>
                  </a:txBody>
                  <a:tcPr marL="0" marR="0" marT="41275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365F92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4DFEB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國語文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(3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</a:t>
                      </a: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英語文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</a:t>
                      </a:r>
                    </a:p>
                    <a:p>
                      <a:pPr marL="9207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latin typeface="+mn-lt"/>
                          <a:cs typeface="Calibri"/>
                        </a:rPr>
                        <a:t>本土語言</a:t>
                      </a:r>
                      <a:r>
                        <a:rPr lang="en-US" altLang="zh-TW" sz="600" dirty="0" smtClean="0">
                          <a:latin typeface="+mn-lt"/>
                          <a:cs typeface="Calibri"/>
                        </a:rPr>
                        <a:t>/</a:t>
                      </a:r>
                      <a:r>
                        <a:rPr lang="zh-TW" altLang="en-US" sz="600" dirty="0" smtClean="0">
                          <a:latin typeface="+mn-lt"/>
                          <a:cs typeface="Calibri"/>
                        </a:rPr>
                        <a:t>臺灣手語</a:t>
                      </a:r>
                      <a:r>
                        <a:rPr lang="en-US" altLang="zh-TW" sz="600" dirty="0" smtClean="0">
                          <a:latin typeface="+mn-lt"/>
                          <a:cs typeface="Calibri"/>
                        </a:rPr>
                        <a:t>(1)</a:t>
                      </a:r>
                      <a:endParaRPr lang="zh-TW" altLang="en-US" sz="600" dirty="0" smtClean="0">
                        <a:latin typeface="+mn-lt"/>
                        <a:cs typeface="Calibri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600" dirty="0" err="1" smtClean="0">
                          <a:latin typeface="PMingLiU"/>
                          <a:cs typeface="PMingLiU"/>
                        </a:rPr>
                        <a:t>數學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</a:t>
                      </a: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歷史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</a:t>
                      </a: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音樂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</a:t>
                      </a:r>
                    </a:p>
                    <a:p>
                      <a:pPr marL="92075" marR="345440">
                        <a:lnSpc>
                          <a:spcPct val="100000"/>
                        </a:lnSpc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資訊科技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(2)  </a:t>
                      </a:r>
                      <a:r>
                        <a:rPr sz="600" dirty="0">
                          <a:latin typeface="PMingLiU"/>
                          <a:cs typeface="PMingLiU"/>
                        </a:rPr>
                        <a:t>健康與護理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(1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 </a:t>
                      </a:r>
                      <a:r>
                        <a:rPr sz="600" dirty="0">
                          <a:latin typeface="PMingLiU"/>
                          <a:cs typeface="PMingLiU"/>
                        </a:rPr>
                        <a:t>體育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(2)</a:t>
                      </a:r>
                      <a:endParaRPr sz="600" dirty="0">
                        <a:latin typeface="Calibri"/>
                        <a:cs typeface="Calibri"/>
                      </a:endParaRPr>
                    </a:p>
                  </a:txBody>
                  <a:tcPr marL="0" marR="0" marT="41275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365F92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4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550">
                        <a:latin typeface="Times New Roman"/>
                        <a:cs typeface="Times New Roman"/>
                      </a:endParaRPr>
                    </a:p>
                    <a:p>
                      <a:pPr marL="69215">
                        <a:lnSpc>
                          <a:spcPct val="100000"/>
                        </a:lnSpc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國語文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(3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</a:t>
                      </a:r>
                      <a:endParaRPr sz="600">
                        <a:latin typeface="Calibri"/>
                        <a:cs typeface="Calibri"/>
                      </a:endParaRPr>
                    </a:p>
                    <a:p>
                      <a:pPr marL="69215">
                        <a:lnSpc>
                          <a:spcPct val="100000"/>
                        </a:lnSpc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英語文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</a:t>
                      </a:r>
                      <a:endParaRPr sz="600">
                        <a:latin typeface="Calibri"/>
                        <a:cs typeface="Calibri"/>
                      </a:endParaRPr>
                    </a:p>
                    <a:p>
                      <a:pPr marL="69215">
                        <a:lnSpc>
                          <a:spcPct val="100000"/>
                        </a:lnSpc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數學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</a:t>
                      </a:r>
                      <a:endParaRPr sz="600">
                        <a:latin typeface="Calibri"/>
                        <a:cs typeface="Calibri"/>
                      </a:endParaRPr>
                    </a:p>
                    <a:p>
                      <a:pPr marL="69215">
                        <a:lnSpc>
                          <a:spcPct val="100000"/>
                        </a:lnSpc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物理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</a:t>
                      </a:r>
                      <a:endParaRPr sz="600">
                        <a:latin typeface="Calibri"/>
                        <a:cs typeface="Calibri"/>
                      </a:endParaRPr>
                    </a:p>
                    <a:p>
                      <a:pPr marL="6921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體育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</a:t>
                      </a:r>
                      <a:endParaRPr sz="600">
                        <a:latin typeface="Calibri"/>
                        <a:cs typeface="Calibri"/>
                      </a:endParaRPr>
                    </a:p>
                    <a:p>
                      <a:pPr marL="69215">
                        <a:lnSpc>
                          <a:spcPct val="100000"/>
                        </a:lnSpc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公民與社會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(2)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365F92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4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550">
                        <a:latin typeface="Times New Roman"/>
                        <a:cs typeface="Times New Roman"/>
                      </a:endParaRPr>
                    </a:p>
                    <a:p>
                      <a:pPr marL="69215">
                        <a:lnSpc>
                          <a:spcPct val="100000"/>
                        </a:lnSpc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國語文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(3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</a:t>
                      </a:r>
                      <a:endParaRPr sz="600">
                        <a:latin typeface="Calibri"/>
                        <a:cs typeface="Calibri"/>
                      </a:endParaRPr>
                    </a:p>
                    <a:p>
                      <a:pPr marL="69215">
                        <a:lnSpc>
                          <a:spcPct val="100000"/>
                        </a:lnSpc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英語文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</a:t>
                      </a:r>
                      <a:endParaRPr sz="600">
                        <a:latin typeface="Calibri"/>
                        <a:cs typeface="Calibri"/>
                      </a:endParaRPr>
                    </a:p>
                    <a:p>
                      <a:pPr marL="69215">
                        <a:lnSpc>
                          <a:spcPct val="100000"/>
                        </a:lnSpc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數學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</a:t>
                      </a:r>
                      <a:endParaRPr sz="600">
                        <a:latin typeface="Calibri"/>
                        <a:cs typeface="Calibri"/>
                      </a:endParaRPr>
                    </a:p>
                    <a:p>
                      <a:pPr marL="69215">
                        <a:lnSpc>
                          <a:spcPct val="100000"/>
                        </a:lnSpc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體育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</a:t>
                      </a:r>
                      <a:endParaRPr sz="600">
                        <a:latin typeface="Calibri"/>
                        <a:cs typeface="Calibri"/>
                      </a:endParaRPr>
                    </a:p>
                    <a:p>
                      <a:pPr marL="69215" marR="29146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法律與生活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(2)  </a:t>
                      </a:r>
                      <a:r>
                        <a:rPr sz="600" dirty="0">
                          <a:latin typeface="PMingLiU"/>
                          <a:cs typeface="PMingLiU"/>
                        </a:rPr>
                        <a:t>國防通識教育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(1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365F92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4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550" dirty="0">
                        <a:latin typeface="Times New Roman"/>
                        <a:cs typeface="Times New Roman"/>
                      </a:endParaRPr>
                    </a:p>
                    <a:p>
                      <a:pPr marL="69850">
                        <a:lnSpc>
                          <a:spcPct val="100000"/>
                        </a:lnSpc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國語文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</a:t>
                      </a:r>
                    </a:p>
                    <a:p>
                      <a:pPr marL="69850">
                        <a:lnSpc>
                          <a:spcPct val="100000"/>
                        </a:lnSpc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英語文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</a:t>
                      </a:r>
                      <a:r>
                        <a:rPr sz="600" dirty="0" smtClean="0">
                          <a:latin typeface="Calibri"/>
                          <a:cs typeface="Calibri"/>
                        </a:rPr>
                        <a:t>)</a:t>
                      </a:r>
                      <a:endParaRPr lang="en-US" sz="600" dirty="0" smtClean="0">
                        <a:latin typeface="Calibri"/>
                        <a:cs typeface="Calibri"/>
                      </a:endParaRPr>
                    </a:p>
                    <a:p>
                      <a:pPr marL="69850">
                        <a:lnSpc>
                          <a:spcPct val="100000"/>
                        </a:lnSpc>
                      </a:pPr>
                      <a:r>
                        <a:rPr sz="600" dirty="0" err="1" smtClean="0">
                          <a:latin typeface="PMingLiU"/>
                          <a:cs typeface="PMingLiU"/>
                        </a:rPr>
                        <a:t>體育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(2)</a:t>
                      </a:r>
                      <a:endParaRPr sz="600" dirty="0">
                        <a:latin typeface="Calibri"/>
                        <a:cs typeface="Calibri"/>
                      </a:endParaRPr>
                    </a:p>
                    <a:p>
                      <a:pPr marL="69850">
                        <a:lnSpc>
                          <a:spcPct val="100000"/>
                        </a:lnSpc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國防通識教育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(1)</a:t>
                      </a:r>
                      <a:endParaRPr sz="600" dirty="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365F92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4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550" dirty="0">
                        <a:latin typeface="Times New Roman"/>
                        <a:cs typeface="Times New Roman"/>
                      </a:endParaRPr>
                    </a:p>
                    <a:p>
                      <a:pPr marL="69850">
                        <a:lnSpc>
                          <a:spcPct val="100000"/>
                        </a:lnSpc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國語文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</a:t>
                      </a:r>
                    </a:p>
                    <a:p>
                      <a:pPr marL="69850">
                        <a:lnSpc>
                          <a:spcPct val="100000"/>
                        </a:lnSpc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英語文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</a:t>
                      </a:r>
                      <a:r>
                        <a:rPr sz="600" dirty="0" smtClean="0">
                          <a:latin typeface="Calibri"/>
                          <a:cs typeface="Calibri"/>
                        </a:rPr>
                        <a:t>)</a:t>
                      </a:r>
                      <a:endParaRPr lang="en-US" sz="600" dirty="0" smtClean="0">
                        <a:latin typeface="Calibri"/>
                        <a:cs typeface="Calibri"/>
                      </a:endParaRPr>
                    </a:p>
                    <a:p>
                      <a:pPr marL="69850">
                        <a:lnSpc>
                          <a:spcPct val="100000"/>
                        </a:lnSpc>
                      </a:pPr>
                      <a:r>
                        <a:rPr sz="600" dirty="0" err="1" smtClean="0">
                          <a:latin typeface="PMingLiU"/>
                          <a:cs typeface="PMingLiU"/>
                        </a:rPr>
                        <a:t>體育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(2)</a:t>
                      </a:r>
                      <a:endParaRPr sz="600" dirty="0">
                        <a:latin typeface="Calibri"/>
                        <a:cs typeface="Calibri"/>
                      </a:endParaRPr>
                    </a:p>
                    <a:p>
                      <a:pPr marL="69850">
                        <a:lnSpc>
                          <a:spcPct val="100000"/>
                        </a:lnSpc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國防通識教育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(1)</a:t>
                      </a:r>
                      <a:endParaRPr sz="600" dirty="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38100">
                      <a:solidFill>
                        <a:srgbClr val="365F92"/>
                      </a:solidFill>
                      <a:prstDash val="solid"/>
                    </a:lnR>
                    <a:lnT w="9525">
                      <a:solidFill>
                        <a:srgbClr val="365F92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4DFEB"/>
                    </a:solidFill>
                  </a:tcPr>
                </a:tc>
              </a:tr>
              <a:tr h="350624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800" b="1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部定專</a:t>
                      </a:r>
                      <a:r>
                        <a:rPr sz="800" b="1" spc="-15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業</a:t>
                      </a:r>
                      <a:r>
                        <a:rPr sz="800" b="1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科目</a:t>
                      </a:r>
                      <a:endParaRPr sz="800">
                        <a:latin typeface="Microsoft JhengHei"/>
                        <a:cs typeface="Microsoft JhengHei"/>
                      </a:endParaRPr>
                    </a:p>
                  </a:txBody>
                  <a:tcPr marL="0" marR="0" marT="6350" marB="0">
                    <a:lnL w="38100">
                      <a:solidFill>
                        <a:srgbClr val="365F92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D9949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665"/>
                        </a:lnSpc>
                        <a:spcBef>
                          <a:spcPts val="495"/>
                        </a:spcBef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商業概論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(2)</a:t>
                      </a:r>
                      <a:endParaRPr sz="600">
                        <a:latin typeface="Calibri"/>
                        <a:cs typeface="Calibri"/>
                      </a:endParaRPr>
                    </a:p>
                    <a:p>
                      <a:pPr marL="68580" marR="292100">
                        <a:lnSpc>
                          <a:spcPts val="610"/>
                        </a:lnSpc>
                        <a:spcBef>
                          <a:spcPts val="60"/>
                        </a:spcBef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數位科技概論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 </a:t>
                      </a:r>
                      <a:r>
                        <a:rPr sz="600" dirty="0">
                          <a:latin typeface="PMingLiU"/>
                          <a:cs typeface="PMingLiU"/>
                        </a:rPr>
                        <a:t>會計學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(3)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62865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F1DADA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665"/>
                        </a:lnSpc>
                        <a:spcBef>
                          <a:spcPts val="495"/>
                        </a:spcBef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商業概論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(2)</a:t>
                      </a:r>
                      <a:endParaRPr sz="600">
                        <a:latin typeface="Calibri"/>
                        <a:cs typeface="Calibri"/>
                      </a:endParaRPr>
                    </a:p>
                    <a:p>
                      <a:pPr marL="68580" marR="292100">
                        <a:lnSpc>
                          <a:spcPts val="610"/>
                        </a:lnSpc>
                        <a:spcBef>
                          <a:spcPts val="60"/>
                        </a:spcBef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數位科技概論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 </a:t>
                      </a:r>
                      <a:r>
                        <a:rPr sz="600" dirty="0">
                          <a:latin typeface="PMingLiU"/>
                          <a:cs typeface="PMingLiU"/>
                        </a:rPr>
                        <a:t>會計學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(3)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62865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F1DADA"/>
                    </a:solidFill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665"/>
                        </a:lnSpc>
                        <a:spcBef>
                          <a:spcPts val="495"/>
                        </a:spcBef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會計學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</a:t>
                      </a:r>
                    </a:p>
                    <a:p>
                      <a:pPr marL="69215">
                        <a:lnSpc>
                          <a:spcPts val="665"/>
                        </a:lnSpc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經濟學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(4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</a:t>
                      </a:r>
                    </a:p>
                  </a:txBody>
                  <a:tcPr marL="0" marR="0" marT="62865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F1DADA"/>
                    </a:solidFill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665"/>
                        </a:lnSpc>
                        <a:spcBef>
                          <a:spcPts val="495"/>
                        </a:spcBef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會計學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</a:t>
                      </a:r>
                      <a:endParaRPr sz="600">
                        <a:latin typeface="Calibri"/>
                        <a:cs typeface="Calibri"/>
                      </a:endParaRPr>
                    </a:p>
                    <a:p>
                      <a:pPr marL="69215">
                        <a:lnSpc>
                          <a:spcPts val="665"/>
                        </a:lnSpc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經濟學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(4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62865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F1DAD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F1DAD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38100">
                      <a:solidFill>
                        <a:srgbClr val="365F92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F1DADA"/>
                    </a:solidFill>
                  </a:tcPr>
                </a:tc>
              </a:tr>
              <a:tr h="208487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65F92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solidFill>
                      <a:srgbClr val="C2D49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AF0D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AF0DD"/>
                    </a:solidFill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數位科技應用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(2)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5969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AF0DD"/>
                    </a:solidFill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數位科技應用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(2)</a:t>
                      </a:r>
                      <a:endParaRPr sz="600" dirty="0">
                        <a:latin typeface="Calibri"/>
                        <a:cs typeface="Calibri"/>
                      </a:endParaRPr>
                    </a:p>
                  </a:txBody>
                  <a:tcPr marL="0" marR="0" marT="5969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AF0D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AF0DD"/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商業溝通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(2)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5969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38100">
                      <a:solidFill>
                        <a:srgbClr val="365F92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AF0DD"/>
                    </a:solidFill>
                  </a:tcPr>
                </a:tc>
              </a:tr>
              <a:tr h="499874">
                <a:tc gridSpan="2">
                  <a:txBody>
                    <a:bodyPr/>
                    <a:lstStyle/>
                    <a:p>
                      <a:pPr marL="68580">
                        <a:lnSpc>
                          <a:spcPts val="665"/>
                        </a:lnSpc>
                      </a:pPr>
                      <a:r>
                        <a:rPr sz="800" b="1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部定</a:t>
                      </a:r>
                      <a:endParaRPr sz="800">
                        <a:latin typeface="Microsoft JhengHei"/>
                        <a:cs typeface="Microsoft JhengHei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800" b="1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實習科目</a:t>
                      </a:r>
                      <a:endParaRPr sz="800">
                        <a:latin typeface="Microsoft JhengHei"/>
                        <a:cs typeface="Microsoft JhengHei"/>
                      </a:endParaRPr>
                    </a:p>
                  </a:txBody>
                  <a:tcPr marL="0" marR="0" marT="0" marB="0">
                    <a:lnL w="38100">
                      <a:solidFill>
                        <a:srgbClr val="365F92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C2D49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263" marR="52069" indent="0" algn="just">
                        <a:lnSpc>
                          <a:spcPts val="960"/>
                        </a:lnSpc>
                        <a:spcBef>
                          <a:spcPts val="5"/>
                        </a:spcBef>
                      </a:pPr>
                      <a:r>
                        <a:rPr sz="600" b="1" spc="70" dirty="0" err="1" smtClean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資訊應用</a:t>
                      </a:r>
                      <a:r>
                        <a:rPr sz="600" b="1" spc="70" dirty="0" smtClean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 </a:t>
                      </a:r>
                      <a:r>
                        <a:rPr sz="600" b="1" spc="70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技能 </a:t>
                      </a:r>
                      <a:r>
                        <a:rPr sz="600" b="1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領域</a:t>
                      </a:r>
                      <a:endParaRPr sz="6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635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C2D49B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程式語言與設計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(2)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4191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AF0DD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程式語言與設計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(2)</a:t>
                      </a:r>
                      <a:endParaRPr sz="600" dirty="0">
                        <a:latin typeface="Calibri"/>
                        <a:cs typeface="Calibri"/>
                      </a:endParaRPr>
                    </a:p>
                  </a:txBody>
                  <a:tcPr marL="0" marR="0" marT="4191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AF0DD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多媒體製作與應用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(3)</a:t>
                      </a:r>
                      <a:endParaRPr sz="600" dirty="0">
                        <a:latin typeface="Calibri"/>
                        <a:cs typeface="Calibri"/>
                      </a:endParaRPr>
                    </a:p>
                  </a:txBody>
                  <a:tcPr marL="0" marR="0" marT="4191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AF0DD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多媒體製作與應用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(3)</a:t>
                      </a:r>
                      <a:endParaRPr sz="600" dirty="0">
                        <a:latin typeface="Calibri"/>
                        <a:cs typeface="Calibri"/>
                      </a:endParaRPr>
                    </a:p>
                  </a:txBody>
                  <a:tcPr marL="0" marR="0" marT="4191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AF0D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550">
                        <a:latin typeface="Times New Roman"/>
                        <a:cs typeface="Times New Roman"/>
                      </a:endParaRPr>
                    </a:p>
                    <a:p>
                      <a:pPr marL="69850">
                        <a:lnSpc>
                          <a:spcPct val="100000"/>
                        </a:lnSpc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資料庫應用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(3)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AF0D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550">
                        <a:latin typeface="Times New Roman"/>
                        <a:cs typeface="Times New Roman"/>
                      </a:endParaRPr>
                    </a:p>
                    <a:p>
                      <a:pPr marL="69850">
                        <a:lnSpc>
                          <a:spcPct val="100000"/>
                        </a:lnSpc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資料庫應用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(3)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9525">
                      <a:solidFill>
                        <a:srgbClr val="17365D"/>
                      </a:solidFill>
                      <a:prstDash val="solid"/>
                    </a:lnL>
                    <a:lnR w="38100">
                      <a:solidFill>
                        <a:srgbClr val="365F92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AF0DD"/>
                    </a:solidFill>
                  </a:tcPr>
                </a:tc>
              </a:tr>
              <a:tr h="215926">
                <a:tc rowSpan="2"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b="1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校訂</a:t>
                      </a:r>
                      <a:endParaRPr sz="800">
                        <a:latin typeface="Microsoft JhengHei"/>
                        <a:cs typeface="Microsoft JhengHei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800" b="1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一般科目</a:t>
                      </a:r>
                      <a:endParaRPr sz="800">
                        <a:latin typeface="Microsoft JhengHei"/>
                        <a:cs typeface="Microsoft JhengHei"/>
                      </a:endParaRPr>
                    </a:p>
                  </a:txBody>
                  <a:tcPr marL="0" marR="0" marT="3810" marB="0">
                    <a:lnL w="38100">
                      <a:solidFill>
                        <a:srgbClr val="365F92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B19FC6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16839" algn="r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sz="800" b="1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必</a:t>
                      </a:r>
                      <a:endParaRPr sz="800">
                        <a:latin typeface="Microsoft JhengHei"/>
                        <a:cs typeface="Microsoft JhengHei"/>
                      </a:endParaRPr>
                    </a:p>
                  </a:txBody>
                  <a:tcPr marL="0" marR="0" marT="52069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B19FC6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200" dirty="0"/>
                    </a:p>
                  </a:txBody>
                  <a:tcPr marL="0" marR="0" marT="5969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4DFEB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050" dirty="0"/>
                    </a:p>
                  </a:txBody>
                  <a:tcPr marL="0" marR="0" marT="5969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4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4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4DFEB"/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數學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(2)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5969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4DFEB"/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數學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(2)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5969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38100">
                      <a:solidFill>
                        <a:srgbClr val="365F92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4DFEB"/>
                    </a:solidFill>
                  </a:tcPr>
                </a:tc>
              </a:tr>
              <a:tr h="385671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810" marB="0">
                    <a:lnL w="38100">
                      <a:solidFill>
                        <a:srgbClr val="365F92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B19FC6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16839" algn="r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800" b="1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選</a:t>
                      </a:r>
                      <a:endParaRPr sz="8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73025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B19FC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B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國防通識教育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(1)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4191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4DFEB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國防通識教育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(1)</a:t>
                      </a:r>
                      <a:endParaRPr sz="600" dirty="0">
                        <a:latin typeface="Calibri"/>
                        <a:cs typeface="Calibri"/>
                      </a:endParaRPr>
                    </a:p>
                  </a:txBody>
                  <a:tcPr marL="0" marR="0" marT="4191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4DFEB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原住民</a:t>
                      </a: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族語文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-</a:t>
                      </a: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泰雅語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(2)</a:t>
                      </a: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原住民族語文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-</a:t>
                      </a: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阿美語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(2)</a:t>
                      </a:r>
                      <a:endParaRPr sz="600" dirty="0">
                        <a:solidFill>
                          <a:schemeClr val="tx1"/>
                        </a:solidFill>
                        <a:latin typeface="PMingLiU"/>
                        <a:ea typeface="+mn-ea"/>
                        <a:cs typeface="PMingLiU"/>
                      </a:endParaRPr>
                    </a:p>
                  </a:txBody>
                  <a:tcPr marL="0" marR="0" marT="4191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B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原住民</a:t>
                      </a: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族語文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-</a:t>
                      </a: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泰雅語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(2)</a:t>
                      </a: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原住民族語文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-</a:t>
                      </a: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阿美語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PMingLiU"/>
                          <a:ea typeface="+mn-ea"/>
                          <a:cs typeface="PMingLiU"/>
                        </a:rPr>
                        <a:t>(2)</a:t>
                      </a:r>
                      <a:endParaRPr lang="zh-TW" altLang="en-US" sz="600" dirty="0" smtClean="0">
                        <a:solidFill>
                          <a:schemeClr val="tx1"/>
                        </a:solidFill>
                        <a:latin typeface="PMingLiU"/>
                        <a:ea typeface="+mn-ea"/>
                        <a:cs typeface="PMingLiU"/>
                      </a:endParaRPr>
                    </a:p>
                  </a:txBody>
                  <a:tcPr marL="0" marR="0" marT="4191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38100">
                      <a:solidFill>
                        <a:srgbClr val="365F92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B"/>
                    </a:solidFill>
                  </a:tcPr>
                </a:tc>
              </a:tr>
              <a:tr h="166329">
                <a:tc rowSpan="2"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800" b="1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校訂</a:t>
                      </a:r>
                      <a:endParaRPr sz="800">
                        <a:latin typeface="Microsoft JhengHei"/>
                        <a:cs typeface="Microsoft JhengHei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800" b="1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專業科目</a:t>
                      </a:r>
                      <a:endParaRPr sz="800">
                        <a:latin typeface="Microsoft JhengHei"/>
                        <a:cs typeface="Microsoft JhengHei"/>
                      </a:endParaRPr>
                    </a:p>
                  </a:txBody>
                  <a:tcPr marL="0" marR="0" marT="3175" marB="0">
                    <a:lnL w="38100">
                      <a:solidFill>
                        <a:srgbClr val="365F92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D99492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16839" algn="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800" b="1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必</a:t>
                      </a:r>
                      <a:endParaRPr sz="8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4699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D99492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800" dirty="0"/>
                    </a:p>
                  </a:txBody>
                  <a:tcPr marL="0" marR="0" marT="5969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F1DADA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600" dirty="0"/>
                    </a:p>
                  </a:txBody>
                  <a:tcPr marL="0" marR="0" marT="5969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F1DADA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資料處理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(2)</a:t>
                      </a:r>
                    </a:p>
                  </a:txBody>
                  <a:tcPr marL="0" marR="0" marT="43180" marB="0">
                    <a:lnL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F1DADA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資料處理</a:t>
                      </a:r>
                      <a:r>
                        <a:rPr sz="600" dirty="0">
                          <a:latin typeface="Arial"/>
                          <a:cs typeface="Arial"/>
                        </a:rPr>
                        <a:t>(2)</a:t>
                      </a:r>
                    </a:p>
                  </a:txBody>
                  <a:tcPr marL="0" marR="0" marT="4318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F1DADA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lang="zh-TW" altLang="en-US" sz="600" spc="-5" dirty="0" smtClean="0">
                          <a:latin typeface="Calibri"/>
                          <a:cs typeface="Calibri"/>
                        </a:rPr>
                        <a:t>職場英文</a:t>
                      </a:r>
                      <a:r>
                        <a:rPr sz="600" spc="-5" dirty="0" smtClean="0">
                          <a:latin typeface="Calibri"/>
                          <a:cs typeface="Calibri"/>
                        </a:rPr>
                        <a:t>(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1)</a:t>
                      </a:r>
                      <a:endParaRPr sz="600" dirty="0">
                        <a:latin typeface="Calibri"/>
                        <a:cs typeface="Calibri"/>
                      </a:endParaRPr>
                    </a:p>
                  </a:txBody>
                  <a:tcPr marL="0" marR="0" marT="5969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F1DADA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lang="zh-TW" altLang="en-US" sz="600" dirty="0" smtClean="0">
                          <a:latin typeface="PMingLiU"/>
                          <a:cs typeface="PMingLiU"/>
                        </a:rPr>
                        <a:t>職場英</a:t>
                      </a:r>
                      <a:r>
                        <a:rPr sz="600" dirty="0" smtClean="0">
                          <a:latin typeface="PMingLiU"/>
                          <a:cs typeface="PMingLiU"/>
                        </a:rPr>
                        <a:t>文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(1)</a:t>
                      </a:r>
                      <a:endParaRPr sz="600" dirty="0">
                        <a:latin typeface="Calibri"/>
                        <a:cs typeface="Calibri"/>
                      </a:endParaRPr>
                    </a:p>
                  </a:txBody>
                  <a:tcPr marL="0" marR="0" marT="5969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38100">
                      <a:solidFill>
                        <a:srgbClr val="365F92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F1DADA"/>
                    </a:solidFill>
                  </a:tcPr>
                </a:tc>
              </a:tr>
              <a:tr h="262709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175" marB="0">
                    <a:lnL w="38100">
                      <a:solidFill>
                        <a:srgbClr val="365F92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D99492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marR="116839" algn="r">
                        <a:lnSpc>
                          <a:spcPct val="100000"/>
                        </a:lnSpc>
                      </a:pPr>
                      <a:r>
                        <a:rPr sz="800" b="1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選</a:t>
                      </a:r>
                      <a:endParaRPr sz="800">
                        <a:latin typeface="Microsoft JhengHei"/>
                        <a:cs typeface="Microsoft JhengHei"/>
                      </a:endParaRPr>
                    </a:p>
                  </a:txBody>
                  <a:tcPr marL="0" marR="0" marT="381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D99492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物流管理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(1)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4191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F1DADA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物流管理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(1)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4191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F1DAD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F1DAD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F1DAD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  <a:p>
                      <a:pPr marL="69850" marR="367665">
                        <a:lnSpc>
                          <a:spcPts val="610"/>
                        </a:lnSpc>
                      </a:pPr>
                      <a:r>
                        <a:rPr sz="600" dirty="0" err="1">
                          <a:latin typeface="PMingLiU"/>
                          <a:cs typeface="PMingLiU"/>
                        </a:rPr>
                        <a:t>會計學進階</a:t>
                      </a:r>
                      <a:r>
                        <a:rPr sz="600" spc="-5" dirty="0" smtClean="0">
                          <a:latin typeface="Calibri"/>
                          <a:cs typeface="Calibri"/>
                        </a:rPr>
                        <a:t>(</a:t>
                      </a:r>
                      <a:r>
                        <a:rPr lang="en-US" altLang="zh-TW" sz="600" spc="-5" dirty="0" smtClean="0">
                          <a:latin typeface="Calibri"/>
                          <a:cs typeface="Calibri"/>
                        </a:rPr>
                        <a:t>3</a:t>
                      </a:r>
                      <a:r>
                        <a:rPr sz="600" dirty="0" smtClean="0">
                          <a:latin typeface="Calibri"/>
                          <a:cs typeface="Calibri"/>
                        </a:rPr>
                        <a:t>) </a:t>
                      </a:r>
                      <a:r>
                        <a:rPr sz="600" dirty="0">
                          <a:latin typeface="PMingLiU"/>
                          <a:cs typeface="PMingLiU"/>
                        </a:rPr>
                        <a:t>經濟學進階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</a:t>
                      </a:r>
                    </a:p>
                  </a:txBody>
                  <a:tcPr marL="0" marR="0" marT="127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F1DAD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  <a:p>
                      <a:pPr marL="69850" marR="367665">
                        <a:lnSpc>
                          <a:spcPts val="610"/>
                        </a:lnSpc>
                      </a:pPr>
                      <a:r>
                        <a:rPr sz="600" dirty="0" err="1">
                          <a:latin typeface="PMingLiU"/>
                          <a:cs typeface="PMingLiU"/>
                        </a:rPr>
                        <a:t>會計學進階</a:t>
                      </a:r>
                      <a:r>
                        <a:rPr sz="600" spc="-5" smtClean="0">
                          <a:latin typeface="Calibri"/>
                          <a:cs typeface="Calibri"/>
                        </a:rPr>
                        <a:t>(</a:t>
                      </a:r>
                      <a:r>
                        <a:rPr lang="en-US" altLang="zh-TW" sz="600" spc="-5" smtClean="0">
                          <a:latin typeface="Calibri"/>
                          <a:cs typeface="Calibri"/>
                        </a:rPr>
                        <a:t>3</a:t>
                      </a:r>
                      <a:r>
                        <a:rPr sz="600" smtClean="0">
                          <a:latin typeface="Calibri"/>
                          <a:cs typeface="Calibri"/>
                        </a:rPr>
                        <a:t>) </a:t>
                      </a:r>
                      <a:r>
                        <a:rPr sz="600" dirty="0">
                          <a:latin typeface="PMingLiU"/>
                          <a:cs typeface="PMingLiU"/>
                        </a:rPr>
                        <a:t>經濟學進階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</a:t>
                      </a:r>
                    </a:p>
                  </a:txBody>
                  <a:tcPr marL="0" marR="0" marT="127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38100">
                      <a:solidFill>
                        <a:srgbClr val="365F92"/>
                      </a:solidFill>
                      <a:prstDash val="solid"/>
                    </a:lnR>
                    <a:lnT w="9525" cap="flat" cmpd="sng" algn="ctr">
                      <a:solidFill>
                        <a:srgbClr val="17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F1DADA"/>
                    </a:solidFill>
                  </a:tcPr>
                </a:tc>
              </a:tr>
              <a:tr h="306164">
                <a:tc rowSpan="2"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750">
                        <a:latin typeface="Times New Roman"/>
                        <a:cs typeface="Times New Roman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800" b="1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校訂</a:t>
                      </a:r>
                      <a:endParaRPr sz="800">
                        <a:latin typeface="Microsoft JhengHei"/>
                        <a:cs typeface="Microsoft JhengHei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800" b="1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實習科目</a:t>
                      </a:r>
                      <a:endParaRPr sz="800">
                        <a:latin typeface="Microsoft JhengHei"/>
                        <a:cs typeface="Microsoft JhengHei"/>
                      </a:endParaRPr>
                    </a:p>
                  </a:txBody>
                  <a:tcPr marL="0" marR="0" marT="0" marB="0">
                    <a:lnL w="38100">
                      <a:solidFill>
                        <a:srgbClr val="365F92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C2D49B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marR="116839" algn="r">
                        <a:lnSpc>
                          <a:spcPct val="100000"/>
                        </a:lnSpc>
                      </a:pPr>
                      <a:r>
                        <a:rPr sz="800" b="1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必</a:t>
                      </a:r>
                      <a:endParaRPr sz="800">
                        <a:latin typeface="Microsoft JhengHei"/>
                        <a:cs typeface="Microsoft JhengHei"/>
                      </a:endParaRPr>
                    </a:p>
                  </a:txBody>
                  <a:tcPr marL="0" marR="0" marT="381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C2D4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AF0D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AF0DD"/>
                    </a:solidFill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網頁設計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(2)</a:t>
                      </a:r>
                      <a:endParaRPr sz="600" dirty="0">
                        <a:latin typeface="Calibri"/>
                        <a:cs typeface="Calibri"/>
                      </a:endParaRPr>
                    </a:p>
                  </a:txBody>
                  <a:tcPr marL="0" marR="0" marT="5969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AF0D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69215" marR="443865">
                        <a:lnSpc>
                          <a:spcPts val="610"/>
                        </a:lnSpc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網頁設計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 </a:t>
                      </a:r>
                      <a:r>
                        <a:rPr sz="600" dirty="0">
                          <a:latin typeface="PMingLiU"/>
                          <a:cs typeface="PMingLiU"/>
                        </a:rPr>
                        <a:t>專題實作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AF0DD"/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665"/>
                        </a:lnSpc>
                        <a:spcBef>
                          <a:spcPts val="470"/>
                        </a:spcBef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專題實作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(2)</a:t>
                      </a:r>
                      <a:endParaRPr sz="600">
                        <a:latin typeface="Calibri"/>
                        <a:cs typeface="Calibri"/>
                      </a:endParaRPr>
                    </a:p>
                    <a:p>
                      <a:pPr marL="69850">
                        <a:lnSpc>
                          <a:spcPts val="665"/>
                        </a:lnSpc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程式設計應用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(3)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5969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AF0DD"/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程式設計應用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(3)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5969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38100">
                      <a:solidFill>
                        <a:srgbClr val="365F92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AF0DD"/>
                    </a:solidFill>
                  </a:tcPr>
                </a:tc>
              </a:tr>
              <a:tr h="762604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365F92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C2D49B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116839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b="1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選</a:t>
                      </a:r>
                      <a:endParaRPr sz="800">
                        <a:latin typeface="Microsoft JhengHei"/>
                        <a:cs typeface="Microsoft JhengHei"/>
                      </a:endParaRPr>
                    </a:p>
                  </a:txBody>
                  <a:tcPr marL="0" marR="0" marT="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C2D4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68580" marR="292100">
                        <a:lnSpc>
                          <a:spcPts val="610"/>
                        </a:lnSpc>
                        <a:spcBef>
                          <a:spcPts val="5"/>
                        </a:spcBef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文書處理應用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 </a:t>
                      </a:r>
                      <a:r>
                        <a:rPr sz="600" dirty="0">
                          <a:latin typeface="PMingLiU"/>
                          <a:cs typeface="PMingLiU"/>
                        </a:rPr>
                        <a:t>商業經營實務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AF0D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  <a:p>
                      <a:pPr marL="68580" marR="292100">
                        <a:lnSpc>
                          <a:spcPts val="610"/>
                        </a:lnSpc>
                        <a:spcBef>
                          <a:spcPts val="5"/>
                        </a:spcBef>
                      </a:pPr>
                      <a:r>
                        <a:rPr sz="600" dirty="0">
                          <a:latin typeface="PMingLiU"/>
                          <a:cs typeface="PMingLiU"/>
                        </a:rPr>
                        <a:t>文書處理應用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 </a:t>
                      </a:r>
                      <a:r>
                        <a:rPr sz="600" dirty="0">
                          <a:latin typeface="PMingLiU"/>
                          <a:cs typeface="PMingLiU"/>
                        </a:rPr>
                        <a:t>商業經營實務</a:t>
                      </a:r>
                      <a:r>
                        <a:rPr sz="600" spc="-5" dirty="0">
                          <a:latin typeface="Calibri"/>
                          <a:cs typeface="Calibri"/>
                        </a:rPr>
                        <a:t>(2</a:t>
                      </a:r>
                      <a:r>
                        <a:rPr sz="600" dirty="0">
                          <a:latin typeface="Calibri"/>
                          <a:cs typeface="Calibri"/>
                        </a:rPr>
                        <a:t>)</a:t>
                      </a:r>
                    </a:p>
                  </a:txBody>
                  <a:tcPr marL="0" marR="0" marT="127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AF0D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69215" marR="215265">
                        <a:lnSpc>
                          <a:spcPts val="610"/>
                        </a:lnSpc>
                        <a:spcBef>
                          <a:spcPts val="5"/>
                        </a:spcBef>
                      </a:pPr>
                      <a:r>
                        <a:rPr sz="600" dirty="0">
                          <a:solidFill>
                            <a:srgbClr val="00AF50"/>
                          </a:solidFill>
                          <a:latin typeface="PMingLiU"/>
                          <a:cs typeface="PMingLiU"/>
                        </a:rPr>
                        <a:t>動畫遊戲設計</a:t>
                      </a:r>
                      <a:r>
                        <a:rPr sz="600" spc="-5" dirty="0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(2) </a:t>
                      </a:r>
                      <a:r>
                        <a:rPr sz="600" spc="-5" dirty="0">
                          <a:solidFill>
                            <a:srgbClr val="00AFE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600" dirty="0">
                          <a:solidFill>
                            <a:srgbClr val="00AFEF"/>
                          </a:solidFill>
                          <a:latin typeface="PMingLiU"/>
                          <a:cs typeface="PMingLiU"/>
                        </a:rPr>
                        <a:t>物聯網智慧應用</a:t>
                      </a:r>
                      <a:r>
                        <a:rPr sz="600" spc="-5" dirty="0">
                          <a:solidFill>
                            <a:srgbClr val="00AFEF"/>
                          </a:solidFill>
                          <a:latin typeface="Calibri"/>
                          <a:cs typeface="Calibri"/>
                        </a:rPr>
                        <a:t>(2</a:t>
                      </a:r>
                      <a:r>
                        <a:rPr sz="600" dirty="0">
                          <a:solidFill>
                            <a:srgbClr val="00AFEF"/>
                          </a:solidFill>
                          <a:latin typeface="Calibri"/>
                          <a:cs typeface="Calibri"/>
                        </a:rPr>
                        <a:t>)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AF0D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69215" marR="215265">
                        <a:lnSpc>
                          <a:spcPts val="610"/>
                        </a:lnSpc>
                        <a:spcBef>
                          <a:spcPts val="5"/>
                        </a:spcBef>
                      </a:pPr>
                      <a:r>
                        <a:rPr sz="600" dirty="0">
                          <a:solidFill>
                            <a:srgbClr val="00AF50"/>
                          </a:solidFill>
                          <a:latin typeface="PMingLiU"/>
                          <a:cs typeface="PMingLiU"/>
                        </a:rPr>
                        <a:t>動畫遊戲設計</a:t>
                      </a:r>
                      <a:r>
                        <a:rPr sz="600" spc="-5" dirty="0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(2) </a:t>
                      </a:r>
                      <a:r>
                        <a:rPr sz="600" spc="-5" dirty="0">
                          <a:solidFill>
                            <a:srgbClr val="00AFE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600" dirty="0">
                          <a:solidFill>
                            <a:srgbClr val="00AFEF"/>
                          </a:solidFill>
                          <a:latin typeface="PMingLiU"/>
                          <a:cs typeface="PMingLiU"/>
                        </a:rPr>
                        <a:t>物聯網智慧應用</a:t>
                      </a:r>
                      <a:r>
                        <a:rPr sz="600" spc="-5" dirty="0">
                          <a:solidFill>
                            <a:srgbClr val="00AFEF"/>
                          </a:solidFill>
                          <a:latin typeface="Calibri"/>
                          <a:cs typeface="Calibri"/>
                        </a:rPr>
                        <a:t>(2</a:t>
                      </a:r>
                      <a:r>
                        <a:rPr sz="600" dirty="0">
                          <a:solidFill>
                            <a:srgbClr val="00AFEF"/>
                          </a:solidFill>
                          <a:latin typeface="Calibri"/>
                          <a:cs typeface="Calibri"/>
                        </a:rPr>
                        <a:t>)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AF0D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  <a:p>
                      <a:pPr marL="69850" marR="367665" indent="0" defTabSz="914400" eaLnBrk="1" fontAlgn="auto" latinLnBrk="0" hangingPunct="1">
                        <a:lnSpc>
                          <a:spcPts val="61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PMingLiU"/>
                          <a:cs typeface="PMingLiU"/>
                        </a:rPr>
                        <a:t>電腦繪圖</a:t>
                      </a:r>
                      <a:r>
                        <a:rPr lang="en-US" altLang="zh-TW" sz="600" spc="-5" dirty="0" smtClean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(2)</a:t>
                      </a:r>
                      <a:endParaRPr lang="zh-TW" altLang="en-US" sz="600" dirty="0" smtClean="0">
                        <a:solidFill>
                          <a:schemeClr val="tx1"/>
                        </a:solidFill>
                        <a:latin typeface="+mn-lt"/>
                        <a:cs typeface="Calibri"/>
                      </a:endParaRPr>
                    </a:p>
                    <a:p>
                      <a:pPr marL="69850" marR="367665">
                        <a:lnSpc>
                          <a:spcPts val="610"/>
                        </a:lnSpc>
                        <a:spcBef>
                          <a:spcPts val="5"/>
                        </a:spcBef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PMingLiU"/>
                          <a:cs typeface="PMingLiU"/>
                        </a:rPr>
                        <a:t>計算機應用</a:t>
                      </a:r>
                      <a:r>
                        <a:rPr lang="en-US" altLang="zh-TW" sz="600" spc="-5" dirty="0" smtClean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(2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)</a:t>
                      </a:r>
                    </a:p>
                    <a:p>
                      <a:pPr marL="69850" marR="291465">
                        <a:lnSpc>
                          <a:spcPts val="610"/>
                        </a:lnSpc>
                        <a:spcBef>
                          <a:spcPts val="5"/>
                        </a:spcBef>
                      </a:pPr>
                      <a:r>
                        <a:rPr lang="zh-TW" altLang="en-US" sz="600" dirty="0" smtClean="0">
                          <a:solidFill>
                            <a:srgbClr val="FF0000"/>
                          </a:solidFill>
                          <a:latin typeface="PMingLiU"/>
                          <a:cs typeface="PMingLiU"/>
                        </a:rPr>
                        <a:t>電腦輔助</a:t>
                      </a:r>
                      <a:r>
                        <a:rPr lang="en-US" altLang="zh-TW" sz="600" spc="-10" dirty="0" smtClean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i</a:t>
                      </a:r>
                      <a:r>
                        <a:rPr lang="zh-TW" altLang="en-US" sz="600" dirty="0" smtClean="0">
                          <a:solidFill>
                            <a:srgbClr val="FF0000"/>
                          </a:solidFill>
                          <a:latin typeface="PMingLiU"/>
                          <a:cs typeface="PMingLiU"/>
                        </a:rPr>
                        <a:t>設計實</a:t>
                      </a:r>
                      <a:r>
                        <a:rPr lang="zh-TW" altLang="en-US" sz="600" spc="140" dirty="0" smtClean="0">
                          <a:solidFill>
                            <a:srgbClr val="FF0000"/>
                          </a:solidFill>
                          <a:latin typeface="PMingLiU"/>
                          <a:cs typeface="PMingLiU"/>
                        </a:rPr>
                        <a:t>習</a:t>
                      </a:r>
                      <a:r>
                        <a:rPr lang="en-US" altLang="zh-TW" sz="600" spc="-5" dirty="0" smtClean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(2)</a:t>
                      </a:r>
                      <a:endParaRPr lang="zh-TW" altLang="en-US" sz="600" spc="-5" dirty="0" smtClean="0">
                        <a:solidFill>
                          <a:srgbClr val="FF0000"/>
                        </a:solidFill>
                        <a:latin typeface="+mn-lt"/>
                        <a:cs typeface="Calibri"/>
                      </a:endParaRPr>
                    </a:p>
                    <a:p>
                      <a:pPr marL="69850" marR="0" indent="0" defTabSz="914400" eaLnBrk="1" fontAlgn="auto" latinLnBrk="0" hangingPunct="1">
                        <a:lnSpc>
                          <a:spcPts val="5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solidFill>
                            <a:srgbClr val="D99593"/>
                          </a:solidFill>
                          <a:latin typeface="PMingLiU"/>
                          <a:cs typeface="PMingLiU"/>
                        </a:rPr>
                        <a:t>機器人控制應用</a:t>
                      </a:r>
                      <a:r>
                        <a:rPr lang="en-US" altLang="zh-TW" sz="600" spc="-5" dirty="0" smtClean="0">
                          <a:solidFill>
                            <a:srgbClr val="D99593"/>
                          </a:solidFill>
                          <a:latin typeface="+mn-lt"/>
                          <a:cs typeface="Calibri"/>
                        </a:rPr>
                        <a:t>(2)</a:t>
                      </a:r>
                      <a:endParaRPr lang="zh-TW" altLang="en-US" sz="600" dirty="0" smtClean="0">
                        <a:latin typeface="+mn-lt"/>
                        <a:cs typeface="Calibri"/>
                      </a:endParaRPr>
                    </a:p>
                    <a:p>
                      <a:pPr marL="69850" marR="367665">
                        <a:lnSpc>
                          <a:spcPts val="610"/>
                        </a:lnSpc>
                        <a:spcBef>
                          <a:spcPts val="5"/>
                        </a:spcBef>
                      </a:pPr>
                      <a:r>
                        <a:rPr sz="600" dirty="0" err="1" smtClean="0">
                          <a:solidFill>
                            <a:srgbClr val="00AF50"/>
                          </a:solidFill>
                          <a:latin typeface="PMingLiU"/>
                          <a:ea typeface="+mn-ea"/>
                          <a:cs typeface="PMingLiU"/>
                        </a:rPr>
                        <a:t>影片剪輯</a:t>
                      </a:r>
                      <a:r>
                        <a:rPr sz="600" dirty="0">
                          <a:solidFill>
                            <a:srgbClr val="00AF50"/>
                          </a:solidFill>
                          <a:latin typeface="PMingLiU"/>
                          <a:ea typeface="+mn-ea"/>
                          <a:cs typeface="PMingLiU"/>
                        </a:rPr>
                        <a:t>(2</a:t>
                      </a:r>
                      <a:r>
                        <a:rPr sz="600" dirty="0" smtClean="0">
                          <a:solidFill>
                            <a:srgbClr val="00AF50"/>
                          </a:solidFill>
                          <a:latin typeface="PMingLiU"/>
                          <a:ea typeface="+mn-ea"/>
                          <a:cs typeface="PMingLiU"/>
                        </a:rPr>
                        <a:t>)</a:t>
                      </a:r>
                      <a:endParaRPr sz="600" dirty="0">
                        <a:solidFill>
                          <a:srgbClr val="00AF50"/>
                        </a:solidFill>
                        <a:latin typeface="PMingLiU"/>
                        <a:ea typeface="+mn-ea"/>
                        <a:cs typeface="PMingLiU"/>
                      </a:endParaRPr>
                    </a:p>
                    <a:p>
                      <a:pPr marL="69850" marR="291465">
                        <a:lnSpc>
                          <a:spcPts val="610"/>
                        </a:lnSpc>
                        <a:spcBef>
                          <a:spcPts val="5"/>
                        </a:spcBef>
                      </a:pPr>
                      <a:r>
                        <a:rPr sz="600" dirty="0">
                          <a:solidFill>
                            <a:srgbClr val="6F2F9F"/>
                          </a:solidFill>
                          <a:latin typeface="PMingLiU"/>
                          <a:cs typeface="PMingLiU"/>
                        </a:rPr>
                        <a:t>會計資訊應用</a:t>
                      </a:r>
                      <a:r>
                        <a:rPr sz="600" spc="-5" dirty="0">
                          <a:solidFill>
                            <a:srgbClr val="6F2F9F"/>
                          </a:solidFill>
                          <a:latin typeface="Calibri"/>
                          <a:cs typeface="Calibri"/>
                        </a:rPr>
                        <a:t>(2</a:t>
                      </a:r>
                      <a:r>
                        <a:rPr sz="600" dirty="0">
                          <a:solidFill>
                            <a:srgbClr val="6F2F9F"/>
                          </a:solidFill>
                          <a:latin typeface="Calibri"/>
                          <a:cs typeface="Calibri"/>
                        </a:rPr>
                        <a:t>) </a:t>
                      </a:r>
                      <a:r>
                        <a:rPr sz="600" dirty="0" err="1" smtClean="0">
                          <a:solidFill>
                            <a:srgbClr val="00AF50"/>
                          </a:solidFill>
                          <a:latin typeface="PMingLiU"/>
                          <a:cs typeface="PMingLiU"/>
                        </a:rPr>
                        <a:t>立體動畫實習</a:t>
                      </a:r>
                      <a:r>
                        <a:rPr sz="600" spc="-5" dirty="0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(2</a:t>
                      </a:r>
                      <a:r>
                        <a:rPr sz="600" spc="-5" dirty="0" smtClean="0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)</a:t>
                      </a:r>
                      <a:endParaRPr lang="en-US" sz="600" spc="-5" dirty="0" smtClean="0">
                        <a:solidFill>
                          <a:srgbClr val="00AF50"/>
                        </a:solidFill>
                        <a:latin typeface="Calibri"/>
                        <a:cs typeface="Calibri"/>
                      </a:endParaRPr>
                    </a:p>
                    <a:p>
                      <a:pPr marL="69850">
                        <a:lnSpc>
                          <a:spcPts val="665"/>
                        </a:lnSpc>
                      </a:pPr>
                      <a:r>
                        <a:rPr lang="zh-TW" altLang="en-US" sz="600" dirty="0" smtClean="0">
                          <a:solidFill>
                            <a:srgbClr val="D99593"/>
                          </a:solidFill>
                          <a:latin typeface="PMingLiU"/>
                          <a:ea typeface="+mn-ea"/>
                          <a:cs typeface="PMingLiU"/>
                        </a:rPr>
                        <a:t>硬體裝修</a:t>
                      </a:r>
                      <a:r>
                        <a:rPr lang="en-US" altLang="zh-TW" sz="600" dirty="0" smtClean="0">
                          <a:solidFill>
                            <a:srgbClr val="D99593"/>
                          </a:solidFill>
                          <a:latin typeface="PMingLiU"/>
                          <a:ea typeface="+mn-ea"/>
                          <a:cs typeface="PMingLiU"/>
                        </a:rPr>
                        <a:t>(2) </a:t>
                      </a:r>
                      <a:endParaRPr sz="600" dirty="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AF0D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  <a:p>
                      <a:pPr marL="69850" marR="367665" indent="0" defTabSz="914400" eaLnBrk="1" fontAlgn="auto" latinLnBrk="0" hangingPunct="1">
                        <a:lnSpc>
                          <a:spcPts val="61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PMingLiU"/>
                          <a:cs typeface="PMingLiU"/>
                        </a:rPr>
                        <a:t>電腦繪圖</a:t>
                      </a:r>
                      <a:r>
                        <a:rPr lang="en-US" altLang="zh-TW" sz="600" spc="-5" dirty="0" smtClean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(2)</a:t>
                      </a:r>
                      <a:endParaRPr lang="zh-TW" altLang="en-US" sz="600" dirty="0" smtClean="0">
                        <a:solidFill>
                          <a:schemeClr val="tx1"/>
                        </a:solidFill>
                        <a:latin typeface="+mn-lt"/>
                        <a:cs typeface="Calibri"/>
                      </a:endParaRPr>
                    </a:p>
                    <a:p>
                      <a:pPr marL="69850" marR="367665">
                        <a:lnSpc>
                          <a:spcPts val="610"/>
                        </a:lnSpc>
                        <a:spcBef>
                          <a:spcPts val="5"/>
                        </a:spcBef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PMingLiU"/>
                          <a:cs typeface="PMingLiU"/>
                        </a:rPr>
                        <a:t>計算機應用</a:t>
                      </a:r>
                      <a:r>
                        <a:rPr lang="en-US" altLang="zh-TW" sz="600" spc="-5" dirty="0" smtClean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(2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)</a:t>
                      </a:r>
                    </a:p>
                    <a:p>
                      <a:pPr marL="69850" marR="291465">
                        <a:lnSpc>
                          <a:spcPts val="610"/>
                        </a:lnSpc>
                        <a:spcBef>
                          <a:spcPts val="5"/>
                        </a:spcBef>
                      </a:pPr>
                      <a:r>
                        <a:rPr lang="zh-TW" altLang="en-US" sz="600" dirty="0" smtClean="0">
                          <a:solidFill>
                            <a:srgbClr val="FF0000"/>
                          </a:solidFill>
                          <a:latin typeface="PMingLiU"/>
                          <a:cs typeface="PMingLiU"/>
                        </a:rPr>
                        <a:t>電腦輔助</a:t>
                      </a:r>
                      <a:r>
                        <a:rPr lang="en-US" altLang="zh-TW" sz="600" spc="-10" dirty="0" smtClean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i</a:t>
                      </a:r>
                      <a:r>
                        <a:rPr lang="zh-TW" altLang="en-US" sz="600" dirty="0" smtClean="0">
                          <a:solidFill>
                            <a:srgbClr val="FF0000"/>
                          </a:solidFill>
                          <a:latin typeface="PMingLiU"/>
                          <a:cs typeface="PMingLiU"/>
                        </a:rPr>
                        <a:t>設計實</a:t>
                      </a:r>
                      <a:r>
                        <a:rPr lang="zh-TW" altLang="en-US" sz="600" spc="140" dirty="0" smtClean="0">
                          <a:solidFill>
                            <a:srgbClr val="FF0000"/>
                          </a:solidFill>
                          <a:latin typeface="PMingLiU"/>
                          <a:cs typeface="PMingLiU"/>
                        </a:rPr>
                        <a:t>習</a:t>
                      </a:r>
                      <a:r>
                        <a:rPr lang="en-US" altLang="zh-TW" sz="600" spc="-5" dirty="0" smtClean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(2)</a:t>
                      </a:r>
                      <a:endParaRPr lang="zh-TW" altLang="en-US" sz="600" spc="-5" dirty="0" smtClean="0">
                        <a:solidFill>
                          <a:srgbClr val="FF0000"/>
                        </a:solidFill>
                        <a:latin typeface="+mn-lt"/>
                        <a:cs typeface="Calibri"/>
                      </a:endParaRPr>
                    </a:p>
                    <a:p>
                      <a:pPr marL="69850" marR="0" indent="0" defTabSz="914400" eaLnBrk="1" fontAlgn="auto" latinLnBrk="0" hangingPunct="1">
                        <a:lnSpc>
                          <a:spcPts val="5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solidFill>
                            <a:srgbClr val="D99593"/>
                          </a:solidFill>
                          <a:latin typeface="PMingLiU"/>
                          <a:cs typeface="PMingLiU"/>
                        </a:rPr>
                        <a:t>機器人控制應用</a:t>
                      </a:r>
                      <a:r>
                        <a:rPr lang="en-US" altLang="zh-TW" sz="600" spc="-5" dirty="0" smtClean="0">
                          <a:solidFill>
                            <a:srgbClr val="D99593"/>
                          </a:solidFill>
                          <a:latin typeface="+mn-lt"/>
                          <a:cs typeface="Calibri"/>
                        </a:rPr>
                        <a:t>(2)</a:t>
                      </a:r>
                      <a:endParaRPr lang="zh-TW" altLang="en-US" sz="600" dirty="0" smtClean="0">
                        <a:latin typeface="+mn-lt"/>
                        <a:cs typeface="Calibri"/>
                      </a:endParaRPr>
                    </a:p>
                    <a:p>
                      <a:pPr marL="69850" marR="367665">
                        <a:lnSpc>
                          <a:spcPts val="610"/>
                        </a:lnSpc>
                        <a:spcBef>
                          <a:spcPts val="5"/>
                        </a:spcBef>
                      </a:pPr>
                      <a:r>
                        <a:rPr lang="zh-TW" altLang="en-US" sz="600" dirty="0" smtClean="0">
                          <a:solidFill>
                            <a:srgbClr val="00AF50"/>
                          </a:solidFill>
                          <a:latin typeface="PMingLiU"/>
                          <a:ea typeface="+mn-ea"/>
                          <a:cs typeface="PMingLiU"/>
                        </a:rPr>
                        <a:t>影片剪輯</a:t>
                      </a:r>
                      <a:r>
                        <a:rPr lang="en-US" altLang="zh-TW" sz="600" dirty="0" smtClean="0">
                          <a:solidFill>
                            <a:srgbClr val="00AF50"/>
                          </a:solidFill>
                          <a:latin typeface="PMingLiU"/>
                          <a:ea typeface="+mn-ea"/>
                          <a:cs typeface="PMingLiU"/>
                        </a:rPr>
                        <a:t>(2)</a:t>
                      </a:r>
                      <a:endParaRPr lang="zh-TW" altLang="en-US" sz="600" dirty="0" smtClean="0">
                        <a:solidFill>
                          <a:srgbClr val="00AF50"/>
                        </a:solidFill>
                        <a:latin typeface="PMingLiU"/>
                        <a:ea typeface="+mn-ea"/>
                        <a:cs typeface="PMingLiU"/>
                      </a:endParaRPr>
                    </a:p>
                    <a:p>
                      <a:pPr marL="69850" marR="291465">
                        <a:lnSpc>
                          <a:spcPts val="610"/>
                        </a:lnSpc>
                        <a:spcBef>
                          <a:spcPts val="5"/>
                        </a:spcBef>
                      </a:pPr>
                      <a:r>
                        <a:rPr lang="zh-TW" altLang="en-US" sz="600" dirty="0" smtClean="0">
                          <a:solidFill>
                            <a:srgbClr val="6F2F9F"/>
                          </a:solidFill>
                          <a:latin typeface="PMingLiU"/>
                          <a:cs typeface="PMingLiU"/>
                        </a:rPr>
                        <a:t>會計資訊應用</a:t>
                      </a:r>
                      <a:r>
                        <a:rPr lang="en-US" altLang="zh-TW" sz="600" spc="-5" dirty="0" smtClean="0">
                          <a:solidFill>
                            <a:srgbClr val="6F2F9F"/>
                          </a:solidFill>
                          <a:latin typeface="+mn-lt"/>
                          <a:cs typeface="Calibri"/>
                        </a:rPr>
                        <a:t>(2</a:t>
                      </a:r>
                      <a:r>
                        <a:rPr lang="en-US" altLang="zh-TW" sz="600" dirty="0" smtClean="0">
                          <a:solidFill>
                            <a:srgbClr val="6F2F9F"/>
                          </a:solidFill>
                          <a:latin typeface="+mn-lt"/>
                          <a:cs typeface="Calibri"/>
                        </a:rPr>
                        <a:t>) </a:t>
                      </a:r>
                      <a:r>
                        <a:rPr lang="zh-TW" altLang="en-US" sz="600" dirty="0" smtClean="0">
                          <a:solidFill>
                            <a:srgbClr val="00AF50"/>
                          </a:solidFill>
                          <a:latin typeface="PMingLiU"/>
                          <a:cs typeface="PMingLiU"/>
                        </a:rPr>
                        <a:t>立體動畫實習</a:t>
                      </a:r>
                      <a:r>
                        <a:rPr lang="en-US" altLang="zh-TW" sz="600" spc="-5" dirty="0" smtClean="0">
                          <a:solidFill>
                            <a:srgbClr val="00AF50"/>
                          </a:solidFill>
                          <a:latin typeface="+mn-lt"/>
                          <a:cs typeface="Calibri"/>
                        </a:rPr>
                        <a:t>(2)</a:t>
                      </a:r>
                      <a:endParaRPr lang="zh-TW" altLang="en-US" sz="600" spc="-5" dirty="0" smtClean="0">
                        <a:solidFill>
                          <a:srgbClr val="00AF50"/>
                        </a:solidFill>
                        <a:latin typeface="+mn-lt"/>
                        <a:cs typeface="Calibri"/>
                      </a:endParaRPr>
                    </a:p>
                    <a:p>
                      <a:pPr marL="69850">
                        <a:lnSpc>
                          <a:spcPts val="665"/>
                        </a:lnSpc>
                      </a:pPr>
                      <a:r>
                        <a:rPr lang="zh-TW" altLang="en-US" sz="600" dirty="0" smtClean="0">
                          <a:solidFill>
                            <a:srgbClr val="D99593"/>
                          </a:solidFill>
                          <a:latin typeface="PMingLiU"/>
                          <a:ea typeface="+mn-ea"/>
                          <a:cs typeface="PMingLiU"/>
                        </a:rPr>
                        <a:t>硬體裝修</a:t>
                      </a:r>
                      <a:r>
                        <a:rPr lang="en-US" altLang="zh-TW" sz="600" dirty="0" smtClean="0">
                          <a:solidFill>
                            <a:srgbClr val="D99593"/>
                          </a:solidFill>
                          <a:latin typeface="PMingLiU"/>
                          <a:ea typeface="+mn-ea"/>
                          <a:cs typeface="PMingLiU"/>
                        </a:rPr>
                        <a:t>(2) </a:t>
                      </a:r>
                      <a:endParaRPr lang="zh-TW" altLang="en-US" sz="600" dirty="0">
                        <a:latin typeface="+mn-lt"/>
                        <a:cs typeface="Calibri"/>
                      </a:endParaRPr>
                    </a:p>
                  </a:txBody>
                  <a:tcPr marL="0" marR="0" marT="127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38100">
                      <a:solidFill>
                        <a:srgbClr val="365F92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EAF0DD"/>
                    </a:solidFill>
                  </a:tcPr>
                </a:tc>
              </a:tr>
              <a:tr h="378081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  <a:p>
                      <a:pPr marL="95885" marR="85725">
                        <a:lnSpc>
                          <a:spcPct val="100000"/>
                        </a:lnSpc>
                      </a:pPr>
                      <a:r>
                        <a:rPr sz="800" b="1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多 元 選 修</a:t>
                      </a:r>
                      <a:endParaRPr sz="8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0" marB="0">
                    <a:lnL w="38100">
                      <a:solidFill>
                        <a:srgbClr val="365F92"/>
                      </a:solidFill>
                      <a:prstDash val="solid"/>
                    </a:lnL>
                    <a:lnR w="12700">
                      <a:solidFill>
                        <a:srgbClr val="365F92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12700">
                      <a:solidFill>
                        <a:srgbClr val="17365D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49860" marR="142240">
                        <a:lnSpc>
                          <a:spcPts val="950"/>
                        </a:lnSpc>
                        <a:spcBef>
                          <a:spcPts val="375"/>
                        </a:spcBef>
                      </a:pPr>
                      <a:r>
                        <a:rPr sz="800" b="1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同科 跨班</a:t>
                      </a:r>
                      <a:endParaRPr sz="800">
                        <a:latin typeface="Microsoft JhengHei"/>
                        <a:cs typeface="Microsoft JhengHei"/>
                      </a:endParaRPr>
                    </a:p>
                  </a:txBody>
                  <a:tcPr marL="0" marR="0" marT="47625" marB="0">
                    <a:lnL w="12700">
                      <a:solidFill>
                        <a:srgbClr val="365F92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92710" marR="268605" indent="0" defTabSz="914400" eaLnBrk="1" fontAlgn="auto" latinLnBrk="0" hangingPunct="1">
                        <a:lnSpc>
                          <a:spcPts val="610"/>
                        </a:lnSpc>
                        <a:spcBef>
                          <a:spcPts val="334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solidFill>
                            <a:srgbClr val="6F2F9F"/>
                          </a:solidFill>
                          <a:latin typeface="PMingLiU"/>
                          <a:cs typeface="PMingLiU"/>
                        </a:rPr>
                        <a:t>會計資訊應用</a:t>
                      </a:r>
                      <a:r>
                        <a:rPr lang="en-US" altLang="zh-TW" sz="600" spc="-5" dirty="0" smtClean="0">
                          <a:solidFill>
                            <a:srgbClr val="6F2F9F"/>
                          </a:solidFill>
                          <a:latin typeface="+mn-lt"/>
                          <a:cs typeface="Calibri"/>
                        </a:rPr>
                        <a:t>(2</a:t>
                      </a:r>
                      <a:r>
                        <a:rPr lang="en-US" altLang="zh-TW" sz="600" dirty="0" smtClean="0">
                          <a:solidFill>
                            <a:srgbClr val="6F2F9F"/>
                          </a:solidFill>
                          <a:latin typeface="+mn-lt"/>
                          <a:cs typeface="Calibri"/>
                        </a:rPr>
                        <a:t>)</a:t>
                      </a:r>
                      <a:r>
                        <a:rPr lang="zh-TW" altLang="en-US" sz="600" dirty="0" smtClean="0">
                          <a:solidFill>
                            <a:srgbClr val="00AF50"/>
                          </a:solidFill>
                          <a:latin typeface="PMingLiU"/>
                          <a:ea typeface="+mn-ea"/>
                          <a:cs typeface="PMingLiU"/>
                        </a:rPr>
                        <a:t>影片剪輯</a:t>
                      </a:r>
                      <a:r>
                        <a:rPr lang="en-US" altLang="zh-TW" sz="600" dirty="0" smtClean="0">
                          <a:solidFill>
                            <a:srgbClr val="00AF50"/>
                          </a:solidFill>
                          <a:latin typeface="PMingLiU"/>
                          <a:ea typeface="+mn-ea"/>
                          <a:cs typeface="PMingLiU"/>
                        </a:rPr>
                        <a:t>(2)</a:t>
                      </a:r>
                      <a:endParaRPr lang="zh-TW" altLang="en-US" sz="600" dirty="0" smtClean="0">
                        <a:solidFill>
                          <a:srgbClr val="00AF50"/>
                        </a:solidFill>
                        <a:latin typeface="PMingLiU"/>
                        <a:ea typeface="+mn-ea"/>
                        <a:cs typeface="PMingLiU"/>
                      </a:endParaRPr>
                    </a:p>
                    <a:p>
                      <a:pPr marL="69850" marR="291465">
                        <a:lnSpc>
                          <a:spcPts val="610"/>
                        </a:lnSpc>
                        <a:spcBef>
                          <a:spcPts val="5"/>
                        </a:spcBef>
                      </a:pPr>
                      <a:r>
                        <a:rPr lang="zh-TW" altLang="en-US" sz="600" dirty="0" smtClean="0">
                          <a:solidFill>
                            <a:srgbClr val="00AF50"/>
                          </a:solidFill>
                          <a:latin typeface="PMingLiU"/>
                          <a:cs typeface="PMingLiU"/>
                        </a:rPr>
                        <a:t>立體動畫實習</a:t>
                      </a:r>
                      <a:r>
                        <a:rPr lang="en-US" altLang="zh-TW" sz="600" spc="-5" dirty="0" smtClean="0">
                          <a:solidFill>
                            <a:srgbClr val="00AF50"/>
                          </a:solidFill>
                          <a:latin typeface="+mn-lt"/>
                          <a:cs typeface="Calibri"/>
                        </a:rPr>
                        <a:t>(2)</a:t>
                      </a:r>
                      <a:endParaRPr lang="zh-TW" altLang="en-US" sz="600" spc="-5" dirty="0" smtClean="0">
                        <a:solidFill>
                          <a:srgbClr val="00AF50"/>
                        </a:solidFill>
                        <a:latin typeface="+mn-lt"/>
                        <a:cs typeface="Calibri"/>
                      </a:endParaRPr>
                    </a:p>
                    <a:p>
                      <a:pPr marL="69850">
                        <a:lnSpc>
                          <a:spcPts val="665"/>
                        </a:lnSpc>
                      </a:pPr>
                      <a:r>
                        <a:rPr lang="zh-TW" altLang="en-US" sz="600" dirty="0" smtClean="0">
                          <a:solidFill>
                            <a:srgbClr val="D99593"/>
                          </a:solidFill>
                          <a:latin typeface="PMingLiU"/>
                          <a:ea typeface="+mn-ea"/>
                          <a:cs typeface="PMingLiU"/>
                        </a:rPr>
                        <a:t>硬體裝修</a:t>
                      </a:r>
                      <a:r>
                        <a:rPr lang="en-US" altLang="zh-TW" sz="600" dirty="0" smtClean="0">
                          <a:solidFill>
                            <a:srgbClr val="D99593"/>
                          </a:solidFill>
                          <a:latin typeface="PMingLiU"/>
                          <a:ea typeface="+mn-ea"/>
                          <a:cs typeface="PMingLiU"/>
                        </a:rPr>
                        <a:t>(2) </a:t>
                      </a:r>
                      <a:endParaRPr lang="zh-TW" altLang="en-US" sz="600" dirty="0">
                        <a:latin typeface="+mn-lt"/>
                        <a:cs typeface="Calibri"/>
                      </a:endParaRPr>
                    </a:p>
                  </a:txBody>
                  <a:tcPr marL="0" marR="0" marT="42544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92710" marR="268605" indent="0" defTabSz="914400" eaLnBrk="1" fontAlgn="auto" latinLnBrk="0" hangingPunct="1">
                        <a:lnSpc>
                          <a:spcPts val="610"/>
                        </a:lnSpc>
                        <a:spcBef>
                          <a:spcPts val="334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600" dirty="0" smtClean="0">
                          <a:solidFill>
                            <a:srgbClr val="6F2F9F"/>
                          </a:solidFill>
                          <a:latin typeface="PMingLiU"/>
                          <a:cs typeface="PMingLiU"/>
                        </a:rPr>
                        <a:t>會計資訊應用</a:t>
                      </a:r>
                      <a:r>
                        <a:rPr lang="en-US" altLang="zh-TW" sz="600" spc="-5" dirty="0" smtClean="0">
                          <a:solidFill>
                            <a:srgbClr val="6F2F9F"/>
                          </a:solidFill>
                          <a:latin typeface="+mn-lt"/>
                          <a:cs typeface="Calibri"/>
                        </a:rPr>
                        <a:t>(2</a:t>
                      </a:r>
                      <a:r>
                        <a:rPr lang="en-US" altLang="zh-TW" sz="600" dirty="0" smtClean="0">
                          <a:solidFill>
                            <a:srgbClr val="6F2F9F"/>
                          </a:solidFill>
                          <a:latin typeface="+mn-lt"/>
                          <a:cs typeface="Calibri"/>
                        </a:rPr>
                        <a:t>)</a:t>
                      </a:r>
                      <a:r>
                        <a:rPr lang="zh-TW" altLang="en-US" sz="600" dirty="0" smtClean="0">
                          <a:solidFill>
                            <a:srgbClr val="00AF50"/>
                          </a:solidFill>
                          <a:latin typeface="PMingLiU"/>
                          <a:ea typeface="+mn-ea"/>
                          <a:cs typeface="PMingLiU"/>
                        </a:rPr>
                        <a:t>影片剪輯</a:t>
                      </a:r>
                      <a:r>
                        <a:rPr lang="en-US" altLang="zh-TW" sz="600" dirty="0" smtClean="0">
                          <a:solidFill>
                            <a:srgbClr val="00AF50"/>
                          </a:solidFill>
                          <a:latin typeface="PMingLiU"/>
                          <a:ea typeface="+mn-ea"/>
                          <a:cs typeface="PMingLiU"/>
                        </a:rPr>
                        <a:t>(2)</a:t>
                      </a:r>
                      <a:endParaRPr lang="zh-TW" altLang="en-US" sz="600" dirty="0" smtClean="0">
                        <a:solidFill>
                          <a:srgbClr val="00AF50"/>
                        </a:solidFill>
                        <a:latin typeface="PMingLiU"/>
                        <a:ea typeface="+mn-ea"/>
                        <a:cs typeface="PMingLiU"/>
                      </a:endParaRPr>
                    </a:p>
                    <a:p>
                      <a:pPr marL="69850" marR="291465">
                        <a:lnSpc>
                          <a:spcPts val="610"/>
                        </a:lnSpc>
                        <a:spcBef>
                          <a:spcPts val="5"/>
                        </a:spcBef>
                      </a:pPr>
                      <a:r>
                        <a:rPr lang="zh-TW" altLang="en-US" sz="600" dirty="0" smtClean="0">
                          <a:solidFill>
                            <a:srgbClr val="00AF50"/>
                          </a:solidFill>
                          <a:latin typeface="PMingLiU"/>
                          <a:cs typeface="PMingLiU"/>
                        </a:rPr>
                        <a:t>立體動畫實習</a:t>
                      </a:r>
                      <a:r>
                        <a:rPr lang="en-US" altLang="zh-TW" sz="600" spc="-5" dirty="0" smtClean="0">
                          <a:solidFill>
                            <a:srgbClr val="00AF50"/>
                          </a:solidFill>
                          <a:latin typeface="+mn-lt"/>
                          <a:cs typeface="Calibri"/>
                        </a:rPr>
                        <a:t>(2)</a:t>
                      </a:r>
                      <a:endParaRPr lang="zh-TW" altLang="en-US" sz="600" spc="-5" dirty="0" smtClean="0">
                        <a:solidFill>
                          <a:srgbClr val="00AF50"/>
                        </a:solidFill>
                        <a:latin typeface="+mn-lt"/>
                        <a:cs typeface="Calibri"/>
                      </a:endParaRPr>
                    </a:p>
                    <a:p>
                      <a:pPr marL="69850">
                        <a:lnSpc>
                          <a:spcPts val="665"/>
                        </a:lnSpc>
                      </a:pPr>
                      <a:r>
                        <a:rPr lang="zh-TW" altLang="en-US" sz="600" dirty="0" smtClean="0">
                          <a:solidFill>
                            <a:srgbClr val="D99593"/>
                          </a:solidFill>
                          <a:latin typeface="PMingLiU"/>
                          <a:ea typeface="+mn-ea"/>
                          <a:cs typeface="PMingLiU"/>
                        </a:rPr>
                        <a:t>硬體裝修</a:t>
                      </a:r>
                      <a:r>
                        <a:rPr lang="en-US" altLang="zh-TW" sz="600" dirty="0" smtClean="0">
                          <a:solidFill>
                            <a:srgbClr val="D99593"/>
                          </a:solidFill>
                          <a:latin typeface="PMingLiU"/>
                          <a:ea typeface="+mn-ea"/>
                          <a:cs typeface="PMingLiU"/>
                        </a:rPr>
                        <a:t>(2) </a:t>
                      </a:r>
                      <a:endParaRPr sz="600" dirty="0">
                        <a:latin typeface="Calibri"/>
                        <a:cs typeface="Calibri"/>
                      </a:endParaRPr>
                    </a:p>
                  </a:txBody>
                  <a:tcPr marL="0" marR="0" marT="42544" marB="0">
                    <a:lnL w="9525">
                      <a:solidFill>
                        <a:srgbClr val="17365D"/>
                      </a:solidFill>
                      <a:prstDash val="solid"/>
                    </a:lnL>
                    <a:lnR w="38100">
                      <a:solidFill>
                        <a:srgbClr val="365F92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</a:tr>
              <a:tr h="28813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365F92"/>
                      </a:solidFill>
                      <a:prstDash val="solid"/>
                    </a:lnL>
                    <a:lnR w="12700">
                      <a:solidFill>
                        <a:srgbClr val="365F92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12700">
                      <a:solidFill>
                        <a:srgbClr val="17365D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49860" marR="142240">
                        <a:lnSpc>
                          <a:spcPts val="950"/>
                        </a:lnSpc>
                        <a:spcBef>
                          <a:spcPts val="375"/>
                        </a:spcBef>
                      </a:pPr>
                      <a:r>
                        <a:rPr sz="800" b="1" dirty="0" smtClean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同</a:t>
                      </a:r>
                      <a:r>
                        <a:rPr lang="zh-TW" altLang="en-US" sz="800" b="1" dirty="0" smtClean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科</a:t>
                      </a:r>
                      <a:r>
                        <a:rPr sz="800" b="1" dirty="0" smtClean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 </a:t>
                      </a:r>
                      <a:r>
                        <a:rPr lang="zh-TW" altLang="en-US" sz="800" b="1" dirty="0" smtClean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單班</a:t>
                      </a:r>
                      <a:endParaRPr sz="80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47625" marB="0">
                    <a:lnL w="12700">
                      <a:solidFill>
                        <a:srgbClr val="365F92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lang="zh-TW" altLang="en-US" sz="600" dirty="0" smtClean="0">
                          <a:solidFill>
                            <a:srgbClr val="FF0000"/>
                          </a:solidFill>
                          <a:latin typeface="PMingLiU"/>
                          <a:cs typeface="PMingLiU"/>
                        </a:rPr>
                        <a:t>電腦輔助</a:t>
                      </a:r>
                      <a:r>
                        <a:rPr lang="en-US" altLang="zh-TW" sz="600" spc="-10" dirty="0" smtClean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i</a:t>
                      </a:r>
                      <a:r>
                        <a:rPr lang="zh-TW" altLang="en-US" sz="600" dirty="0" smtClean="0">
                          <a:solidFill>
                            <a:srgbClr val="FF0000"/>
                          </a:solidFill>
                          <a:latin typeface="PMingLiU"/>
                          <a:cs typeface="PMingLiU"/>
                        </a:rPr>
                        <a:t>設計實</a:t>
                      </a:r>
                      <a:r>
                        <a:rPr lang="zh-TW" altLang="en-US" sz="600" spc="145" dirty="0" smtClean="0">
                          <a:solidFill>
                            <a:srgbClr val="FF0000"/>
                          </a:solidFill>
                          <a:latin typeface="PMingLiU"/>
                          <a:cs typeface="PMingLiU"/>
                        </a:rPr>
                        <a:t>習</a:t>
                      </a:r>
                      <a:r>
                        <a:rPr lang="en-US" altLang="zh-TW" sz="600" spc="-5" dirty="0" smtClean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(2)</a:t>
                      </a:r>
                      <a:endParaRPr lang="zh-TW" altLang="en-US" sz="600" dirty="0" smtClean="0">
                        <a:latin typeface="+mn-lt"/>
                        <a:cs typeface="Calibri"/>
                      </a:endParaRPr>
                    </a:p>
                    <a:p>
                      <a:pPr marL="92710">
                        <a:lnSpc>
                          <a:spcPct val="100000"/>
                        </a:lnSpc>
                      </a:pPr>
                      <a:r>
                        <a:rPr lang="zh-TW" altLang="en-US" sz="600" dirty="0" smtClean="0">
                          <a:solidFill>
                            <a:srgbClr val="D99593"/>
                          </a:solidFill>
                          <a:latin typeface="PMingLiU"/>
                          <a:cs typeface="PMingLiU"/>
                        </a:rPr>
                        <a:t>機器人控制應用</a:t>
                      </a:r>
                      <a:r>
                        <a:rPr lang="en-US" altLang="zh-TW" sz="600" spc="-5" dirty="0" smtClean="0">
                          <a:solidFill>
                            <a:srgbClr val="D99593"/>
                          </a:solidFill>
                          <a:latin typeface="+mn-lt"/>
                          <a:cs typeface="Calibri"/>
                        </a:rPr>
                        <a:t>(2)</a:t>
                      </a:r>
                      <a:endParaRPr lang="zh-TW" altLang="en-US" sz="600" dirty="0" smtClean="0">
                        <a:latin typeface="+mn-lt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lang="zh-TW" altLang="en-US" sz="600" dirty="0" smtClean="0">
                          <a:solidFill>
                            <a:srgbClr val="FF0000"/>
                          </a:solidFill>
                          <a:latin typeface="PMingLiU"/>
                          <a:cs typeface="PMingLiU"/>
                        </a:rPr>
                        <a:t>電腦輔助</a:t>
                      </a:r>
                      <a:r>
                        <a:rPr lang="en-US" altLang="zh-TW" sz="600" spc="-10" dirty="0" smtClean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i</a:t>
                      </a:r>
                      <a:r>
                        <a:rPr lang="zh-TW" altLang="en-US" sz="600" dirty="0" smtClean="0">
                          <a:solidFill>
                            <a:srgbClr val="FF0000"/>
                          </a:solidFill>
                          <a:latin typeface="PMingLiU"/>
                          <a:cs typeface="PMingLiU"/>
                        </a:rPr>
                        <a:t>設計實</a:t>
                      </a:r>
                      <a:r>
                        <a:rPr lang="zh-TW" altLang="en-US" sz="600" spc="145" dirty="0" smtClean="0">
                          <a:solidFill>
                            <a:srgbClr val="FF0000"/>
                          </a:solidFill>
                          <a:latin typeface="PMingLiU"/>
                          <a:cs typeface="PMingLiU"/>
                        </a:rPr>
                        <a:t>習</a:t>
                      </a:r>
                      <a:r>
                        <a:rPr lang="en-US" altLang="zh-TW" sz="600" spc="-5" dirty="0" smtClean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(2)</a:t>
                      </a:r>
                      <a:endParaRPr lang="zh-TW" altLang="en-US" sz="600" dirty="0" smtClean="0">
                        <a:latin typeface="+mn-lt"/>
                        <a:cs typeface="Calibri"/>
                      </a:endParaRPr>
                    </a:p>
                    <a:p>
                      <a:pPr marL="92710">
                        <a:lnSpc>
                          <a:spcPct val="100000"/>
                        </a:lnSpc>
                      </a:pPr>
                      <a:r>
                        <a:rPr lang="zh-TW" altLang="en-US" sz="600" dirty="0" smtClean="0">
                          <a:solidFill>
                            <a:srgbClr val="D99593"/>
                          </a:solidFill>
                          <a:latin typeface="PMingLiU"/>
                          <a:cs typeface="PMingLiU"/>
                        </a:rPr>
                        <a:t>機器人控制應用</a:t>
                      </a:r>
                      <a:r>
                        <a:rPr lang="en-US" altLang="zh-TW" sz="600" spc="-5" dirty="0" smtClean="0">
                          <a:solidFill>
                            <a:srgbClr val="D99593"/>
                          </a:solidFill>
                          <a:latin typeface="+mn-lt"/>
                          <a:cs typeface="Calibri"/>
                        </a:rPr>
                        <a:t>(2)</a:t>
                      </a:r>
                      <a:endParaRPr lang="zh-TW" altLang="en-US" sz="600" dirty="0" smtClean="0">
                        <a:latin typeface="+mn-lt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38100">
                      <a:solidFill>
                        <a:srgbClr val="365F92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9525">
                      <a:solidFill>
                        <a:srgbClr val="17365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</a:tr>
              <a:tr h="25450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365F92"/>
                      </a:solidFill>
                      <a:prstDash val="solid"/>
                    </a:lnL>
                    <a:lnR w="12700">
                      <a:solidFill>
                        <a:srgbClr val="365F92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12700">
                      <a:solidFill>
                        <a:srgbClr val="17365D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49860" marR="142240">
                        <a:lnSpc>
                          <a:spcPts val="950"/>
                        </a:lnSpc>
                        <a:spcBef>
                          <a:spcPts val="375"/>
                        </a:spcBef>
                      </a:pPr>
                      <a:r>
                        <a:rPr sz="800" b="1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同校 跨群</a:t>
                      </a:r>
                      <a:endParaRPr sz="800">
                        <a:latin typeface="Microsoft JhengHei"/>
                        <a:cs typeface="Microsoft JhengHei"/>
                      </a:endParaRPr>
                    </a:p>
                  </a:txBody>
                  <a:tcPr marL="0" marR="0" marT="47625" marB="0">
                    <a:lnL w="12700">
                      <a:solidFill>
                        <a:srgbClr val="365F92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12700">
                      <a:solidFill>
                        <a:srgbClr val="17365D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12700">
                      <a:solidFill>
                        <a:srgbClr val="17365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12700">
                      <a:solidFill>
                        <a:srgbClr val="17365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192405">
                        <a:lnSpc>
                          <a:spcPts val="61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solidFill>
                            <a:srgbClr val="00AF50"/>
                          </a:solidFill>
                          <a:latin typeface="PMingLiU"/>
                          <a:cs typeface="PMingLiU"/>
                        </a:rPr>
                        <a:t>動畫遊戲設計</a:t>
                      </a:r>
                      <a:r>
                        <a:rPr sz="600" spc="-5" dirty="0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(2) </a:t>
                      </a:r>
                      <a:r>
                        <a:rPr sz="600" spc="-5" dirty="0">
                          <a:solidFill>
                            <a:srgbClr val="00AFE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600" dirty="0">
                          <a:solidFill>
                            <a:srgbClr val="00AFEF"/>
                          </a:solidFill>
                          <a:latin typeface="PMingLiU"/>
                          <a:cs typeface="PMingLiU"/>
                        </a:rPr>
                        <a:t>物聯網智慧應用</a:t>
                      </a:r>
                      <a:r>
                        <a:rPr sz="600" spc="-5" dirty="0">
                          <a:solidFill>
                            <a:srgbClr val="00AFEF"/>
                          </a:solidFill>
                          <a:latin typeface="Calibri"/>
                          <a:cs typeface="Calibri"/>
                        </a:rPr>
                        <a:t>(2</a:t>
                      </a:r>
                      <a:r>
                        <a:rPr sz="600" dirty="0">
                          <a:solidFill>
                            <a:srgbClr val="00AFEF"/>
                          </a:solidFill>
                          <a:latin typeface="Calibri"/>
                          <a:cs typeface="Calibri"/>
                        </a:rPr>
                        <a:t>)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12700">
                      <a:solidFill>
                        <a:srgbClr val="17365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192405">
                        <a:lnSpc>
                          <a:spcPts val="61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solidFill>
                            <a:srgbClr val="00AF50"/>
                          </a:solidFill>
                          <a:latin typeface="PMingLiU"/>
                          <a:cs typeface="PMingLiU"/>
                        </a:rPr>
                        <a:t>動畫遊戲設計</a:t>
                      </a:r>
                      <a:r>
                        <a:rPr sz="600" spc="-5" dirty="0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(2) </a:t>
                      </a:r>
                      <a:r>
                        <a:rPr sz="600" spc="-5" dirty="0">
                          <a:solidFill>
                            <a:srgbClr val="00AFE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600" dirty="0">
                          <a:solidFill>
                            <a:srgbClr val="00AFEF"/>
                          </a:solidFill>
                          <a:latin typeface="PMingLiU"/>
                          <a:cs typeface="PMingLiU"/>
                        </a:rPr>
                        <a:t>物聯網智慧應用</a:t>
                      </a:r>
                      <a:r>
                        <a:rPr sz="600" spc="-5" dirty="0">
                          <a:solidFill>
                            <a:srgbClr val="00AFEF"/>
                          </a:solidFill>
                          <a:latin typeface="Calibri"/>
                          <a:cs typeface="Calibri"/>
                        </a:rPr>
                        <a:t>(2</a:t>
                      </a:r>
                      <a:r>
                        <a:rPr sz="600" dirty="0">
                          <a:solidFill>
                            <a:srgbClr val="00AFEF"/>
                          </a:solidFill>
                          <a:latin typeface="Calibri"/>
                          <a:cs typeface="Calibri"/>
                        </a:rPr>
                        <a:t>)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T="42545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12700">
                      <a:solidFill>
                        <a:srgbClr val="17365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92710" marR="9906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endParaRPr sz="600" dirty="0">
                        <a:latin typeface="Calibri"/>
                        <a:cs typeface="Calibri"/>
                      </a:endParaRPr>
                    </a:p>
                  </a:txBody>
                  <a:tcPr marL="0" marR="0" marT="4191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12700">
                      <a:solidFill>
                        <a:srgbClr val="17365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endParaRPr sz="600" dirty="0">
                        <a:latin typeface="Calibri"/>
                        <a:cs typeface="Calibri"/>
                      </a:endParaRPr>
                    </a:p>
                  </a:txBody>
                  <a:tcPr marL="0" marR="0" marT="4191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38100">
                      <a:solidFill>
                        <a:srgbClr val="365F92"/>
                      </a:solidFill>
                      <a:prstDash val="solid"/>
                    </a:lnR>
                    <a:lnT w="9525">
                      <a:solidFill>
                        <a:srgbClr val="17365D"/>
                      </a:solidFill>
                      <a:prstDash val="solid"/>
                    </a:lnT>
                    <a:lnB w="12700">
                      <a:solidFill>
                        <a:srgbClr val="17365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</a:tr>
              <a:tr h="209685">
                <a:tc gridSpan="3">
                  <a:txBody>
                    <a:bodyPr/>
                    <a:lstStyle/>
                    <a:p>
                      <a:pPr marL="14351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800" b="1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彈性學</a:t>
                      </a:r>
                      <a:r>
                        <a:rPr sz="800" b="1" spc="-15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習</a:t>
                      </a:r>
                      <a:r>
                        <a:rPr sz="800" b="1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時間</a:t>
                      </a:r>
                      <a:endParaRPr sz="800">
                        <a:latin typeface="Microsoft JhengHei"/>
                        <a:cs typeface="Microsoft JhengHei"/>
                      </a:endParaRPr>
                    </a:p>
                  </a:txBody>
                  <a:tcPr marL="0" marR="0" marT="42545" marB="0">
                    <a:lnL w="38100">
                      <a:solidFill>
                        <a:srgbClr val="365F92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12700">
                      <a:solidFill>
                        <a:srgbClr val="17365D"/>
                      </a:solidFill>
                      <a:prstDash val="solid"/>
                    </a:lnT>
                    <a:lnB w="12700">
                      <a:solidFill>
                        <a:srgbClr val="17365D"/>
                      </a:solidFill>
                      <a:prstDash val="solid"/>
                    </a:lnB>
                    <a:solidFill>
                      <a:srgbClr val="92CCD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12700">
                      <a:solidFill>
                        <a:srgbClr val="17365D"/>
                      </a:solidFill>
                      <a:prstDash val="solid"/>
                    </a:lnT>
                    <a:lnB w="12700">
                      <a:solidFill>
                        <a:srgbClr val="17365D"/>
                      </a:solidFill>
                      <a:prstDash val="solid"/>
                    </a:lnB>
                    <a:solidFill>
                      <a:srgbClr val="DAED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12700">
                      <a:solidFill>
                        <a:srgbClr val="17365D"/>
                      </a:solidFill>
                      <a:prstDash val="solid"/>
                    </a:lnT>
                    <a:lnB w="12700">
                      <a:solidFill>
                        <a:srgbClr val="17365D"/>
                      </a:solidFill>
                      <a:prstDash val="solid"/>
                    </a:lnB>
                    <a:solidFill>
                      <a:srgbClr val="DAEDF3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彈性學</a:t>
                      </a:r>
                      <a:r>
                        <a:rPr sz="800" spc="-15" dirty="0">
                          <a:latin typeface="PMingLiU"/>
                          <a:cs typeface="PMingLiU"/>
                        </a:rPr>
                        <a:t>習</a:t>
                      </a:r>
                      <a:r>
                        <a:rPr sz="800" dirty="0">
                          <a:latin typeface="PMingLiU"/>
                          <a:cs typeface="PMingLiU"/>
                        </a:rPr>
                        <a:t>時間</a:t>
                      </a:r>
                      <a:r>
                        <a:rPr sz="800" spc="-5" dirty="0">
                          <a:latin typeface="Arial"/>
                          <a:cs typeface="Arial"/>
                        </a:rPr>
                        <a:t>(1)</a:t>
                      </a:r>
                      <a:endParaRPr sz="800" dirty="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12700">
                      <a:solidFill>
                        <a:srgbClr val="17365D"/>
                      </a:solidFill>
                      <a:prstDash val="solid"/>
                    </a:lnT>
                    <a:lnB w="12700">
                      <a:solidFill>
                        <a:srgbClr val="17365D"/>
                      </a:solidFill>
                      <a:prstDash val="solid"/>
                    </a:lnB>
                    <a:solidFill>
                      <a:srgbClr val="DAEDF3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彈性學</a:t>
                      </a:r>
                      <a:r>
                        <a:rPr sz="800" spc="-15" dirty="0">
                          <a:latin typeface="PMingLiU"/>
                          <a:cs typeface="PMingLiU"/>
                        </a:rPr>
                        <a:t>習</a:t>
                      </a:r>
                      <a:r>
                        <a:rPr sz="800" dirty="0">
                          <a:latin typeface="PMingLiU"/>
                          <a:cs typeface="PMingLiU"/>
                        </a:rPr>
                        <a:t>時間</a:t>
                      </a:r>
                      <a:r>
                        <a:rPr sz="800" spc="-5" dirty="0">
                          <a:latin typeface="Arial"/>
                          <a:cs typeface="Arial"/>
                        </a:rPr>
                        <a:t>(1)</a:t>
                      </a:r>
                      <a:endParaRPr sz="800" dirty="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12700">
                      <a:solidFill>
                        <a:srgbClr val="17365D"/>
                      </a:solidFill>
                      <a:prstDash val="solid"/>
                    </a:lnT>
                    <a:lnB w="12700">
                      <a:solidFill>
                        <a:srgbClr val="17365D"/>
                      </a:solidFill>
                      <a:prstDash val="solid"/>
                    </a:lnB>
                    <a:solidFill>
                      <a:srgbClr val="DAEDF3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800" dirty="0" err="1">
                          <a:latin typeface="PMingLiU"/>
                          <a:cs typeface="PMingLiU"/>
                        </a:rPr>
                        <a:t>彈性學</a:t>
                      </a:r>
                      <a:r>
                        <a:rPr sz="800" spc="-15" dirty="0" err="1">
                          <a:latin typeface="PMingLiU"/>
                          <a:cs typeface="PMingLiU"/>
                        </a:rPr>
                        <a:t>習</a:t>
                      </a:r>
                      <a:r>
                        <a:rPr sz="800" dirty="0" err="1">
                          <a:latin typeface="PMingLiU"/>
                          <a:cs typeface="PMingLiU"/>
                        </a:rPr>
                        <a:t>時間</a:t>
                      </a:r>
                      <a:r>
                        <a:rPr sz="800" spc="-5" dirty="0" smtClean="0">
                          <a:latin typeface="Arial"/>
                          <a:cs typeface="Arial"/>
                        </a:rPr>
                        <a:t>(</a:t>
                      </a:r>
                      <a:r>
                        <a:rPr lang="en-US" altLang="zh-TW" sz="800" spc="-5" dirty="0" smtClean="0">
                          <a:latin typeface="Arial"/>
                          <a:cs typeface="Arial"/>
                        </a:rPr>
                        <a:t>1</a:t>
                      </a:r>
                      <a:r>
                        <a:rPr sz="800" spc="-5" dirty="0" smtClean="0">
                          <a:latin typeface="Arial"/>
                          <a:cs typeface="Arial"/>
                        </a:rPr>
                        <a:t>)</a:t>
                      </a:r>
                      <a:endParaRPr sz="800" dirty="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12700">
                      <a:solidFill>
                        <a:srgbClr val="17365D"/>
                      </a:solidFill>
                      <a:prstDash val="solid"/>
                    </a:lnT>
                    <a:lnB w="12700">
                      <a:solidFill>
                        <a:srgbClr val="17365D"/>
                      </a:solidFill>
                      <a:prstDash val="solid"/>
                    </a:lnB>
                    <a:solidFill>
                      <a:srgbClr val="DAEDF3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800" dirty="0" err="1">
                          <a:latin typeface="PMingLiU"/>
                          <a:cs typeface="PMingLiU"/>
                        </a:rPr>
                        <a:t>彈性學</a:t>
                      </a:r>
                      <a:r>
                        <a:rPr sz="800" spc="-15" dirty="0" err="1">
                          <a:latin typeface="PMingLiU"/>
                          <a:cs typeface="PMingLiU"/>
                        </a:rPr>
                        <a:t>習</a:t>
                      </a:r>
                      <a:r>
                        <a:rPr sz="800" dirty="0" err="1">
                          <a:latin typeface="PMingLiU"/>
                          <a:cs typeface="PMingLiU"/>
                        </a:rPr>
                        <a:t>時間</a:t>
                      </a:r>
                      <a:r>
                        <a:rPr sz="800" spc="-5" dirty="0" smtClean="0">
                          <a:latin typeface="Arial"/>
                          <a:cs typeface="Arial"/>
                        </a:rPr>
                        <a:t>(</a:t>
                      </a:r>
                      <a:r>
                        <a:rPr lang="en-US" altLang="zh-TW" sz="800" spc="-5" dirty="0" smtClean="0">
                          <a:latin typeface="Arial"/>
                          <a:cs typeface="Arial"/>
                        </a:rPr>
                        <a:t>1</a:t>
                      </a:r>
                      <a:r>
                        <a:rPr sz="800" spc="-5" dirty="0" smtClean="0">
                          <a:latin typeface="Arial"/>
                          <a:cs typeface="Arial"/>
                        </a:rPr>
                        <a:t>)</a:t>
                      </a:r>
                      <a:endParaRPr sz="800" dirty="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9525">
                      <a:solidFill>
                        <a:srgbClr val="17365D"/>
                      </a:solidFill>
                      <a:prstDash val="solid"/>
                    </a:lnL>
                    <a:lnR w="38100">
                      <a:solidFill>
                        <a:srgbClr val="365F92"/>
                      </a:solidFill>
                      <a:prstDash val="solid"/>
                    </a:lnR>
                    <a:lnT w="12700">
                      <a:solidFill>
                        <a:srgbClr val="17365D"/>
                      </a:solidFill>
                      <a:prstDash val="solid"/>
                    </a:lnT>
                    <a:lnB w="12700">
                      <a:solidFill>
                        <a:srgbClr val="17365D"/>
                      </a:solidFill>
                      <a:prstDash val="solid"/>
                    </a:lnB>
                    <a:solidFill>
                      <a:srgbClr val="DAEDF3"/>
                    </a:solidFill>
                  </a:tcPr>
                </a:tc>
              </a:tr>
              <a:tr h="209697">
                <a:tc gridSpan="3">
                  <a:txBody>
                    <a:bodyPr/>
                    <a:lstStyle/>
                    <a:p>
                      <a:pPr marL="14351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800" b="1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團體活</a:t>
                      </a:r>
                      <a:r>
                        <a:rPr sz="800" b="1" spc="-15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動</a:t>
                      </a:r>
                      <a:r>
                        <a:rPr sz="800" b="1" dirty="0">
                          <a:solidFill>
                            <a:srgbClr val="17365D"/>
                          </a:solidFill>
                          <a:latin typeface="Microsoft JhengHei"/>
                          <a:cs typeface="Microsoft JhengHei"/>
                        </a:rPr>
                        <a:t>時間</a:t>
                      </a:r>
                      <a:endParaRPr sz="800">
                        <a:latin typeface="Microsoft JhengHei"/>
                        <a:cs typeface="Microsoft JhengHei"/>
                      </a:endParaRPr>
                    </a:p>
                  </a:txBody>
                  <a:tcPr marL="0" marR="0" marT="41275" marB="0">
                    <a:lnL w="38100">
                      <a:solidFill>
                        <a:srgbClr val="365F92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12700">
                      <a:solidFill>
                        <a:srgbClr val="17365D"/>
                      </a:solidFill>
                      <a:prstDash val="solid"/>
                    </a:lnT>
                    <a:lnB w="38100">
                      <a:solidFill>
                        <a:srgbClr val="365F92"/>
                      </a:solidFill>
                      <a:prstDash val="solid"/>
                    </a:lnB>
                    <a:solidFill>
                      <a:srgbClr val="92CCD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團體活</a:t>
                      </a:r>
                      <a:r>
                        <a:rPr sz="800" spc="-15" dirty="0">
                          <a:latin typeface="PMingLiU"/>
                          <a:cs typeface="PMingLiU"/>
                        </a:rPr>
                        <a:t>動</a:t>
                      </a:r>
                      <a:r>
                        <a:rPr sz="800" dirty="0">
                          <a:latin typeface="PMingLiU"/>
                          <a:cs typeface="PMingLiU"/>
                        </a:rPr>
                        <a:t>時間</a:t>
                      </a:r>
                      <a:r>
                        <a:rPr sz="800" spc="-5" dirty="0">
                          <a:latin typeface="Arial"/>
                          <a:cs typeface="Arial"/>
                        </a:rPr>
                        <a:t>(3)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4318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12700">
                      <a:solidFill>
                        <a:srgbClr val="17365D"/>
                      </a:solidFill>
                      <a:prstDash val="solid"/>
                    </a:lnT>
                    <a:lnB w="38100">
                      <a:solidFill>
                        <a:srgbClr val="365F92"/>
                      </a:solidFill>
                      <a:prstDash val="solid"/>
                    </a:lnB>
                    <a:solidFill>
                      <a:srgbClr val="DAEDF3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團體活</a:t>
                      </a:r>
                      <a:r>
                        <a:rPr sz="800" spc="-15" dirty="0">
                          <a:latin typeface="PMingLiU"/>
                          <a:cs typeface="PMingLiU"/>
                        </a:rPr>
                        <a:t>動</a:t>
                      </a:r>
                      <a:r>
                        <a:rPr sz="800" dirty="0">
                          <a:latin typeface="PMingLiU"/>
                          <a:cs typeface="PMingLiU"/>
                        </a:rPr>
                        <a:t>時間</a:t>
                      </a:r>
                      <a:r>
                        <a:rPr sz="800" spc="-5" dirty="0">
                          <a:latin typeface="Arial"/>
                          <a:cs typeface="Arial"/>
                        </a:rPr>
                        <a:t>(3)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4318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12700">
                      <a:solidFill>
                        <a:srgbClr val="17365D"/>
                      </a:solidFill>
                      <a:prstDash val="solid"/>
                    </a:lnT>
                    <a:lnB w="38100">
                      <a:solidFill>
                        <a:srgbClr val="365F92"/>
                      </a:solidFill>
                      <a:prstDash val="solid"/>
                    </a:lnB>
                    <a:solidFill>
                      <a:srgbClr val="DAEDF3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團體活</a:t>
                      </a:r>
                      <a:r>
                        <a:rPr sz="800" spc="-15" dirty="0">
                          <a:latin typeface="PMingLiU"/>
                          <a:cs typeface="PMingLiU"/>
                        </a:rPr>
                        <a:t>動</a:t>
                      </a:r>
                      <a:r>
                        <a:rPr sz="800" dirty="0">
                          <a:latin typeface="PMingLiU"/>
                          <a:cs typeface="PMingLiU"/>
                        </a:rPr>
                        <a:t>時間</a:t>
                      </a:r>
                      <a:r>
                        <a:rPr sz="800" spc="-5" dirty="0">
                          <a:latin typeface="Arial"/>
                          <a:cs typeface="Arial"/>
                        </a:rPr>
                        <a:t>(3)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4318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12700">
                      <a:solidFill>
                        <a:srgbClr val="17365D"/>
                      </a:solidFill>
                      <a:prstDash val="solid"/>
                    </a:lnT>
                    <a:lnB w="38100">
                      <a:solidFill>
                        <a:srgbClr val="365F92"/>
                      </a:solidFill>
                      <a:prstDash val="solid"/>
                    </a:lnB>
                    <a:solidFill>
                      <a:srgbClr val="DAEDF3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團體活</a:t>
                      </a:r>
                      <a:r>
                        <a:rPr sz="800" spc="-15" dirty="0">
                          <a:latin typeface="PMingLiU"/>
                          <a:cs typeface="PMingLiU"/>
                        </a:rPr>
                        <a:t>動</a:t>
                      </a:r>
                      <a:r>
                        <a:rPr sz="800" dirty="0">
                          <a:latin typeface="PMingLiU"/>
                          <a:cs typeface="PMingLiU"/>
                        </a:rPr>
                        <a:t>時間</a:t>
                      </a:r>
                      <a:r>
                        <a:rPr sz="800" spc="-5" dirty="0">
                          <a:latin typeface="Arial"/>
                          <a:cs typeface="Arial"/>
                        </a:rPr>
                        <a:t>(3)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4318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12700">
                      <a:solidFill>
                        <a:srgbClr val="17365D"/>
                      </a:solidFill>
                      <a:prstDash val="solid"/>
                    </a:lnT>
                    <a:lnB w="38100">
                      <a:solidFill>
                        <a:srgbClr val="365F92"/>
                      </a:solidFill>
                      <a:prstDash val="solid"/>
                    </a:lnB>
                    <a:solidFill>
                      <a:srgbClr val="DAEDF3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團體活</a:t>
                      </a:r>
                      <a:r>
                        <a:rPr sz="800" spc="-15" dirty="0">
                          <a:latin typeface="PMingLiU"/>
                          <a:cs typeface="PMingLiU"/>
                        </a:rPr>
                        <a:t>動</a:t>
                      </a:r>
                      <a:r>
                        <a:rPr sz="800" dirty="0">
                          <a:latin typeface="PMingLiU"/>
                          <a:cs typeface="PMingLiU"/>
                        </a:rPr>
                        <a:t>時間</a:t>
                      </a:r>
                      <a:r>
                        <a:rPr sz="800" spc="-5" dirty="0">
                          <a:latin typeface="Arial"/>
                          <a:cs typeface="Arial"/>
                        </a:rPr>
                        <a:t>(3)</a:t>
                      </a:r>
                      <a:endParaRPr sz="800" dirty="0">
                        <a:latin typeface="Arial"/>
                        <a:cs typeface="Arial"/>
                      </a:endParaRPr>
                    </a:p>
                  </a:txBody>
                  <a:tcPr marL="0" marR="0" marT="4318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9525">
                      <a:solidFill>
                        <a:srgbClr val="17365D"/>
                      </a:solidFill>
                      <a:prstDash val="solid"/>
                    </a:lnR>
                    <a:lnT w="12700">
                      <a:solidFill>
                        <a:srgbClr val="17365D"/>
                      </a:solidFill>
                      <a:prstDash val="solid"/>
                    </a:lnT>
                    <a:lnB w="38100">
                      <a:solidFill>
                        <a:srgbClr val="365F92"/>
                      </a:solidFill>
                      <a:prstDash val="solid"/>
                    </a:lnB>
                    <a:solidFill>
                      <a:srgbClr val="DAEDF3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800" dirty="0">
                          <a:latin typeface="PMingLiU"/>
                          <a:cs typeface="PMingLiU"/>
                        </a:rPr>
                        <a:t>團體活</a:t>
                      </a:r>
                      <a:r>
                        <a:rPr sz="800" spc="-15" dirty="0">
                          <a:latin typeface="PMingLiU"/>
                          <a:cs typeface="PMingLiU"/>
                        </a:rPr>
                        <a:t>動</a:t>
                      </a:r>
                      <a:r>
                        <a:rPr sz="800" dirty="0">
                          <a:latin typeface="PMingLiU"/>
                          <a:cs typeface="PMingLiU"/>
                        </a:rPr>
                        <a:t>時間</a:t>
                      </a:r>
                      <a:r>
                        <a:rPr sz="800" spc="-5" dirty="0">
                          <a:latin typeface="Arial"/>
                          <a:cs typeface="Arial"/>
                        </a:rPr>
                        <a:t>(3)</a:t>
                      </a:r>
                      <a:endParaRPr sz="800" dirty="0">
                        <a:latin typeface="Arial"/>
                        <a:cs typeface="Arial"/>
                      </a:endParaRPr>
                    </a:p>
                  </a:txBody>
                  <a:tcPr marL="0" marR="0" marT="43180" marB="0">
                    <a:lnL w="9525">
                      <a:solidFill>
                        <a:srgbClr val="17365D"/>
                      </a:solidFill>
                      <a:prstDash val="solid"/>
                    </a:lnL>
                    <a:lnR w="38100">
                      <a:solidFill>
                        <a:srgbClr val="365F92"/>
                      </a:solidFill>
                      <a:prstDash val="solid"/>
                    </a:lnR>
                    <a:lnT w="12700">
                      <a:solidFill>
                        <a:srgbClr val="17365D"/>
                      </a:solidFill>
                      <a:prstDash val="solid"/>
                    </a:lnT>
                    <a:lnB w="38100">
                      <a:solidFill>
                        <a:srgbClr val="365F92"/>
                      </a:solidFill>
                      <a:prstDash val="solid"/>
                    </a:lnB>
                    <a:solidFill>
                      <a:srgbClr val="DAEDF3"/>
                    </a:solidFill>
                  </a:tcPr>
                </a:tc>
              </a:tr>
            </a:tbl>
          </a:graphicData>
        </a:graphic>
      </p:graphicFrame>
      <p:sp>
        <p:nvSpPr>
          <p:cNvPr id="4" name="object 4"/>
          <p:cNvSpPr/>
          <p:nvPr/>
        </p:nvSpPr>
        <p:spPr>
          <a:xfrm>
            <a:off x="222506" y="89946"/>
            <a:ext cx="6484615" cy="43580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85216" y="57911"/>
            <a:ext cx="5756148" cy="56845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60642" y="107442"/>
            <a:ext cx="6408762" cy="3600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60642" y="107442"/>
            <a:ext cx="6409055" cy="360045"/>
          </a:xfrm>
          <a:custGeom>
            <a:avLst/>
            <a:gdLst/>
            <a:ahLst/>
            <a:cxnLst/>
            <a:rect l="l" t="t" r="r" b="b"/>
            <a:pathLst>
              <a:path w="6409055" h="360045">
                <a:moveTo>
                  <a:pt x="0" y="0"/>
                </a:moveTo>
                <a:lnTo>
                  <a:pt x="6348691" y="0"/>
                </a:lnTo>
                <a:lnTo>
                  <a:pt x="6408762" y="60071"/>
                </a:lnTo>
                <a:lnTo>
                  <a:pt x="6408762" y="360044"/>
                </a:lnTo>
                <a:lnTo>
                  <a:pt x="60020" y="360044"/>
                </a:lnTo>
                <a:lnTo>
                  <a:pt x="0" y="300100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7B5F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752043" y="129920"/>
            <a:ext cx="54273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10" dirty="0">
                <a:solidFill>
                  <a:srgbClr val="17365D"/>
                </a:solidFill>
                <a:latin typeface="Microsoft JhengHei"/>
                <a:cs typeface="Microsoft JhengHei"/>
              </a:rPr>
              <a:t>新北市</a:t>
            </a:r>
            <a:r>
              <a:rPr sz="1800" b="1" dirty="0">
                <a:solidFill>
                  <a:srgbClr val="17365D"/>
                </a:solidFill>
                <a:latin typeface="Microsoft JhengHei"/>
                <a:cs typeface="Microsoft JhengHei"/>
              </a:rPr>
              <a:t>莊敬高職</a:t>
            </a:r>
            <a:r>
              <a:rPr sz="1800" b="1" spc="40" dirty="0">
                <a:solidFill>
                  <a:srgbClr val="17365D"/>
                </a:solidFill>
                <a:latin typeface="Microsoft JhengHei"/>
                <a:cs typeface="Microsoft JhengHei"/>
              </a:rPr>
              <a:t> </a:t>
            </a:r>
            <a:r>
              <a:rPr sz="1800" b="1" spc="10" dirty="0">
                <a:solidFill>
                  <a:srgbClr val="17365D"/>
                </a:solidFill>
                <a:latin typeface="Microsoft JhengHei"/>
                <a:cs typeface="Microsoft JhengHei"/>
              </a:rPr>
              <a:t>資料</a:t>
            </a:r>
            <a:r>
              <a:rPr sz="1800" b="1" dirty="0">
                <a:solidFill>
                  <a:srgbClr val="17365D"/>
                </a:solidFill>
                <a:latin typeface="Microsoft JhengHei"/>
                <a:cs typeface="Microsoft JhengHei"/>
              </a:rPr>
              <a:t>處理科</a:t>
            </a:r>
            <a:r>
              <a:rPr sz="1800" b="1" spc="40" dirty="0">
                <a:solidFill>
                  <a:srgbClr val="17365D"/>
                </a:solidFill>
                <a:latin typeface="Microsoft JhengHei"/>
                <a:cs typeface="Microsoft JhengHei"/>
              </a:rPr>
              <a:t> </a:t>
            </a:r>
            <a:r>
              <a:rPr sz="1800" b="1" spc="10" dirty="0">
                <a:solidFill>
                  <a:srgbClr val="17365D"/>
                </a:solidFill>
                <a:latin typeface="Microsoft JhengHei"/>
                <a:cs typeface="Microsoft JhengHei"/>
              </a:rPr>
              <a:t>課程地</a:t>
            </a:r>
            <a:r>
              <a:rPr sz="1800" b="1" dirty="0">
                <a:solidFill>
                  <a:srgbClr val="17365D"/>
                </a:solidFill>
                <a:latin typeface="Microsoft JhengHei"/>
                <a:cs typeface="Microsoft JhengHei"/>
              </a:rPr>
              <a:t>圖</a:t>
            </a:r>
            <a:r>
              <a:rPr sz="1800" b="1" spc="-15" dirty="0">
                <a:solidFill>
                  <a:srgbClr val="17365D"/>
                </a:solidFill>
                <a:latin typeface="Microsoft JhengHei"/>
                <a:cs typeface="Microsoft JhengHei"/>
              </a:rPr>
              <a:t> </a:t>
            </a:r>
            <a:r>
              <a:rPr sz="1200" b="1" dirty="0">
                <a:solidFill>
                  <a:srgbClr val="17365D"/>
                </a:solidFill>
                <a:latin typeface="Arial"/>
                <a:cs typeface="Arial"/>
              </a:rPr>
              <a:t>(</a:t>
            </a:r>
            <a:r>
              <a:rPr sz="1200" b="1" dirty="0" smtClean="0">
                <a:solidFill>
                  <a:srgbClr val="17365D"/>
                </a:solidFill>
                <a:latin typeface="Arial"/>
                <a:cs typeface="Arial"/>
              </a:rPr>
              <a:t>1</a:t>
            </a:r>
            <a:r>
              <a:rPr lang="en-US" sz="1200" b="1" dirty="0" smtClean="0">
                <a:solidFill>
                  <a:srgbClr val="17365D"/>
                </a:solidFill>
                <a:latin typeface="Arial"/>
                <a:cs typeface="Arial"/>
              </a:rPr>
              <a:t>1</a:t>
            </a:r>
            <a:r>
              <a:rPr lang="en-US" altLang="zh-TW" sz="1200" b="1" dirty="0" smtClean="0">
                <a:solidFill>
                  <a:srgbClr val="17365D"/>
                </a:solidFill>
                <a:latin typeface="Arial"/>
                <a:cs typeface="Arial"/>
              </a:rPr>
              <a:t>2</a:t>
            </a:r>
            <a:r>
              <a:rPr sz="1200" b="1" spc="10" dirty="0" smtClean="0">
                <a:solidFill>
                  <a:srgbClr val="17365D"/>
                </a:solidFill>
                <a:latin typeface="Microsoft JhengHei"/>
                <a:cs typeface="Microsoft JhengHei"/>
              </a:rPr>
              <a:t>學</a:t>
            </a:r>
            <a:r>
              <a:rPr sz="1200" b="1" dirty="0" smtClean="0">
                <a:solidFill>
                  <a:srgbClr val="17365D"/>
                </a:solidFill>
                <a:latin typeface="Microsoft JhengHei"/>
                <a:cs typeface="Microsoft JhengHei"/>
              </a:rPr>
              <a:t>年度新生適用</a:t>
            </a:r>
            <a:r>
              <a:rPr sz="1200" b="1" dirty="0">
                <a:solidFill>
                  <a:srgbClr val="17365D"/>
                </a:solidFill>
                <a:latin typeface="Arial"/>
                <a:cs typeface="Arial"/>
              </a:rPr>
              <a:t>)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60642" y="500392"/>
            <a:ext cx="6389878" cy="86409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60642" y="2050871"/>
            <a:ext cx="892810" cy="569595"/>
          </a:xfrm>
          <a:custGeom>
            <a:avLst/>
            <a:gdLst/>
            <a:ahLst/>
            <a:cxnLst/>
            <a:rect l="l" t="t" r="r" b="b"/>
            <a:pathLst>
              <a:path w="892810" h="569594">
                <a:moveTo>
                  <a:pt x="0" y="0"/>
                </a:moveTo>
                <a:lnTo>
                  <a:pt x="892454" y="569214"/>
                </a:lnTo>
              </a:path>
            </a:pathLst>
          </a:custGeom>
          <a:ln w="9525">
            <a:solidFill>
              <a:srgbClr val="17365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37743" y="1336547"/>
            <a:ext cx="6466332" cy="64465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85686" y="1363599"/>
            <a:ext cx="6371018" cy="57721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85686" y="1363599"/>
            <a:ext cx="6371590" cy="567309"/>
          </a:xfrm>
          <a:custGeom>
            <a:avLst/>
            <a:gdLst/>
            <a:ahLst/>
            <a:cxnLst/>
            <a:rect l="l" t="t" r="r" b="b"/>
            <a:pathLst>
              <a:path w="6371590" h="651510">
                <a:moveTo>
                  <a:pt x="108534" y="0"/>
                </a:moveTo>
                <a:lnTo>
                  <a:pt x="6262560" y="0"/>
                </a:lnTo>
                <a:lnTo>
                  <a:pt x="6304795" y="8536"/>
                </a:lnTo>
                <a:lnTo>
                  <a:pt x="6339268" y="31813"/>
                </a:lnTo>
                <a:lnTo>
                  <a:pt x="6362501" y="66329"/>
                </a:lnTo>
                <a:lnTo>
                  <a:pt x="6371018" y="108584"/>
                </a:lnTo>
                <a:lnTo>
                  <a:pt x="6371018" y="651255"/>
                </a:lnTo>
                <a:lnTo>
                  <a:pt x="0" y="651255"/>
                </a:lnTo>
                <a:lnTo>
                  <a:pt x="0" y="108584"/>
                </a:lnTo>
                <a:lnTo>
                  <a:pt x="8528" y="66329"/>
                </a:lnTo>
                <a:lnTo>
                  <a:pt x="31788" y="31813"/>
                </a:lnTo>
                <a:lnTo>
                  <a:pt x="66286" y="8536"/>
                </a:lnTo>
                <a:lnTo>
                  <a:pt x="108534" y="0"/>
                </a:lnTo>
                <a:close/>
              </a:path>
            </a:pathLst>
          </a:custGeom>
          <a:ln w="9525">
            <a:solidFill>
              <a:srgbClr val="45A9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8840" y="1447800"/>
            <a:ext cx="1358392" cy="44763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1564005" y="1376045"/>
            <a:ext cx="539115" cy="528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10" dirty="0">
                <a:solidFill>
                  <a:srgbClr val="FF0000"/>
                </a:solidFill>
                <a:latin typeface="PMingLiU"/>
                <a:cs typeface="PMingLiU"/>
              </a:rPr>
              <a:t>一</a:t>
            </a:r>
            <a:r>
              <a:rPr sz="900" dirty="0">
                <a:solidFill>
                  <a:srgbClr val="FF0000"/>
                </a:solidFill>
                <a:latin typeface="Calibri"/>
                <a:cs typeface="Calibri"/>
              </a:rPr>
              <a:t>.</a:t>
            </a:r>
            <a:endParaRPr sz="900" dirty="0">
              <a:latin typeface="Calibri"/>
              <a:cs typeface="Calibri"/>
            </a:endParaRPr>
          </a:p>
          <a:p>
            <a:pPr marL="12700" marR="5080" algn="just">
              <a:lnSpc>
                <a:spcPct val="99400"/>
              </a:lnSpc>
              <a:spcBef>
                <a:spcPts val="20"/>
              </a:spcBef>
            </a:pPr>
            <a:r>
              <a:rPr sz="800" dirty="0">
                <a:solidFill>
                  <a:srgbClr val="FF0000"/>
                </a:solidFill>
                <a:latin typeface="PMingLiU"/>
                <a:cs typeface="PMingLiU"/>
              </a:rPr>
              <a:t>培養資</a:t>
            </a:r>
            <a:r>
              <a:rPr sz="800" spc="-15" dirty="0">
                <a:solidFill>
                  <a:srgbClr val="FF0000"/>
                </a:solidFill>
                <a:latin typeface="PMingLiU"/>
                <a:cs typeface="PMingLiU"/>
              </a:rPr>
              <a:t>料</a:t>
            </a:r>
            <a:r>
              <a:rPr sz="800" dirty="0">
                <a:solidFill>
                  <a:srgbClr val="FF0000"/>
                </a:solidFill>
                <a:latin typeface="PMingLiU"/>
                <a:cs typeface="PMingLiU"/>
              </a:rPr>
              <a:t>處 理之實</a:t>
            </a:r>
            <a:r>
              <a:rPr sz="800" spc="-15" dirty="0">
                <a:solidFill>
                  <a:srgbClr val="FF0000"/>
                </a:solidFill>
                <a:latin typeface="PMingLiU"/>
                <a:cs typeface="PMingLiU"/>
              </a:rPr>
              <a:t>用</a:t>
            </a:r>
            <a:r>
              <a:rPr sz="800" dirty="0">
                <a:solidFill>
                  <a:srgbClr val="FF0000"/>
                </a:solidFill>
                <a:latin typeface="PMingLiU"/>
                <a:cs typeface="PMingLiU"/>
              </a:rPr>
              <a:t>技 </a:t>
            </a:r>
            <a:r>
              <a:rPr sz="800" spc="10" dirty="0">
                <a:solidFill>
                  <a:srgbClr val="FF0000"/>
                </a:solidFill>
                <a:latin typeface="PMingLiU"/>
                <a:cs typeface="PMingLiU"/>
              </a:rPr>
              <a:t>術的</a:t>
            </a:r>
            <a:r>
              <a:rPr sz="800" dirty="0">
                <a:solidFill>
                  <a:srgbClr val="FF0000"/>
                </a:solidFill>
                <a:latin typeface="PMingLiU"/>
                <a:cs typeface="PMingLiU"/>
              </a:rPr>
              <a:t>人才。</a:t>
            </a:r>
            <a:endParaRPr sz="800" dirty="0">
              <a:latin typeface="PMingLiU"/>
              <a:cs typeface="PMingLiU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197735" y="1395730"/>
            <a:ext cx="839469" cy="408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10" dirty="0">
                <a:solidFill>
                  <a:srgbClr val="F79546"/>
                </a:solidFill>
                <a:latin typeface="PMingLiU"/>
                <a:cs typeface="PMingLiU"/>
              </a:rPr>
              <a:t>二</a:t>
            </a:r>
            <a:r>
              <a:rPr sz="900" dirty="0">
                <a:solidFill>
                  <a:srgbClr val="F79546"/>
                </a:solidFill>
                <a:latin typeface="Calibri"/>
                <a:cs typeface="Calibri"/>
              </a:rPr>
              <a:t>.</a:t>
            </a:r>
            <a:endParaRPr sz="90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5"/>
              </a:spcBef>
            </a:pPr>
            <a:r>
              <a:rPr sz="800" dirty="0">
                <a:solidFill>
                  <a:srgbClr val="F79546"/>
                </a:solidFill>
                <a:latin typeface="PMingLiU"/>
                <a:cs typeface="PMingLiU"/>
              </a:rPr>
              <a:t>培養資</a:t>
            </a:r>
            <a:r>
              <a:rPr sz="800" spc="-15" dirty="0">
                <a:solidFill>
                  <a:srgbClr val="F79546"/>
                </a:solidFill>
                <a:latin typeface="PMingLiU"/>
                <a:cs typeface="PMingLiU"/>
              </a:rPr>
              <a:t>料</a:t>
            </a:r>
            <a:r>
              <a:rPr sz="800" dirty="0">
                <a:solidFill>
                  <a:srgbClr val="F79546"/>
                </a:solidFill>
                <a:latin typeface="PMingLiU"/>
                <a:cs typeface="PMingLiU"/>
              </a:rPr>
              <a:t>蒐集</a:t>
            </a:r>
            <a:r>
              <a:rPr sz="800" spc="-15" dirty="0">
                <a:solidFill>
                  <a:srgbClr val="F79546"/>
                </a:solidFill>
                <a:latin typeface="PMingLiU"/>
                <a:cs typeface="PMingLiU"/>
              </a:rPr>
              <a:t>、</a:t>
            </a:r>
            <a:r>
              <a:rPr sz="800" dirty="0">
                <a:solidFill>
                  <a:srgbClr val="F79546"/>
                </a:solidFill>
                <a:latin typeface="PMingLiU"/>
                <a:cs typeface="PMingLiU"/>
              </a:rPr>
              <a:t>處 理、分</a:t>
            </a:r>
            <a:r>
              <a:rPr sz="800" spc="-15" dirty="0">
                <a:solidFill>
                  <a:srgbClr val="F79546"/>
                </a:solidFill>
                <a:latin typeface="PMingLiU"/>
                <a:cs typeface="PMingLiU"/>
              </a:rPr>
              <a:t>析</a:t>
            </a:r>
            <a:r>
              <a:rPr sz="800" dirty="0">
                <a:solidFill>
                  <a:srgbClr val="F79546"/>
                </a:solidFill>
                <a:latin typeface="PMingLiU"/>
                <a:cs typeface="PMingLiU"/>
              </a:rPr>
              <a:t>及操</a:t>
            </a:r>
            <a:r>
              <a:rPr sz="800" spc="-15" dirty="0">
                <a:solidFill>
                  <a:srgbClr val="F79546"/>
                </a:solidFill>
                <a:latin typeface="PMingLiU"/>
                <a:cs typeface="PMingLiU"/>
              </a:rPr>
              <a:t>作</a:t>
            </a:r>
            <a:r>
              <a:rPr sz="800" dirty="0">
                <a:solidFill>
                  <a:srgbClr val="F79546"/>
                </a:solidFill>
                <a:latin typeface="PMingLiU"/>
                <a:cs typeface="PMingLiU"/>
              </a:rPr>
              <a:t>商</a:t>
            </a:r>
            <a:endParaRPr sz="800" dirty="0">
              <a:latin typeface="PMingLiU"/>
              <a:cs typeface="PMingLiU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184398" y="1395730"/>
            <a:ext cx="739140" cy="408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10" dirty="0">
                <a:solidFill>
                  <a:srgbClr val="D99593"/>
                </a:solidFill>
                <a:latin typeface="PMingLiU"/>
                <a:cs typeface="PMingLiU"/>
              </a:rPr>
              <a:t>三</a:t>
            </a:r>
            <a:r>
              <a:rPr sz="900" dirty="0">
                <a:solidFill>
                  <a:srgbClr val="D99593"/>
                </a:solidFill>
                <a:latin typeface="Calibri"/>
                <a:cs typeface="Calibri"/>
              </a:rPr>
              <a:t>.</a:t>
            </a:r>
            <a:endParaRPr sz="9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5"/>
              </a:spcBef>
            </a:pPr>
            <a:r>
              <a:rPr sz="800" dirty="0">
                <a:solidFill>
                  <a:srgbClr val="D99593"/>
                </a:solidFill>
                <a:latin typeface="PMingLiU"/>
                <a:cs typeface="PMingLiU"/>
              </a:rPr>
              <a:t>培養網</a:t>
            </a:r>
            <a:r>
              <a:rPr sz="800" spc="-15" dirty="0">
                <a:solidFill>
                  <a:srgbClr val="D99593"/>
                </a:solidFill>
                <a:latin typeface="PMingLiU"/>
                <a:cs typeface="PMingLiU"/>
              </a:rPr>
              <a:t>頁</a:t>
            </a:r>
            <a:r>
              <a:rPr sz="800" dirty="0">
                <a:solidFill>
                  <a:srgbClr val="D99593"/>
                </a:solidFill>
                <a:latin typeface="PMingLiU"/>
                <a:cs typeface="PMingLiU"/>
              </a:rPr>
              <a:t>開發及 程式設</a:t>
            </a:r>
            <a:r>
              <a:rPr sz="800" spc="-15" dirty="0">
                <a:solidFill>
                  <a:srgbClr val="D99593"/>
                </a:solidFill>
                <a:latin typeface="PMingLiU"/>
                <a:cs typeface="PMingLiU"/>
              </a:rPr>
              <a:t>計</a:t>
            </a:r>
            <a:r>
              <a:rPr sz="800" dirty="0">
                <a:solidFill>
                  <a:srgbClr val="D99593"/>
                </a:solidFill>
                <a:latin typeface="PMingLiU"/>
                <a:cs typeface="PMingLiU"/>
              </a:rPr>
              <a:t>的管理</a:t>
            </a:r>
            <a:endParaRPr sz="800">
              <a:latin typeface="PMingLiU"/>
              <a:cs typeface="PMingLiU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172335" y="1778254"/>
            <a:ext cx="13849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200" baseline="6944" dirty="0">
                <a:solidFill>
                  <a:srgbClr val="F79546"/>
                </a:solidFill>
                <a:latin typeface="PMingLiU"/>
                <a:cs typeface="PMingLiU"/>
              </a:rPr>
              <a:t>業資訊</a:t>
            </a:r>
            <a:r>
              <a:rPr sz="1200" spc="-22" baseline="6944" dirty="0">
                <a:solidFill>
                  <a:srgbClr val="F79546"/>
                </a:solidFill>
                <a:latin typeface="PMingLiU"/>
                <a:cs typeface="PMingLiU"/>
              </a:rPr>
              <a:t>系</a:t>
            </a:r>
            <a:r>
              <a:rPr sz="1200" baseline="6944" dirty="0">
                <a:solidFill>
                  <a:srgbClr val="F79546"/>
                </a:solidFill>
                <a:latin typeface="PMingLiU"/>
                <a:cs typeface="PMingLiU"/>
              </a:rPr>
              <a:t>統之</a:t>
            </a:r>
            <a:r>
              <a:rPr sz="1200" spc="-22" baseline="6944" dirty="0">
                <a:solidFill>
                  <a:srgbClr val="F79546"/>
                </a:solidFill>
                <a:latin typeface="PMingLiU"/>
                <a:cs typeface="PMingLiU"/>
              </a:rPr>
              <a:t>人</a:t>
            </a:r>
            <a:r>
              <a:rPr sz="1200" baseline="6944" dirty="0">
                <a:solidFill>
                  <a:srgbClr val="F79546"/>
                </a:solidFill>
                <a:latin typeface="PMingLiU"/>
                <a:cs typeface="PMingLiU"/>
              </a:rPr>
              <a:t>才</a:t>
            </a:r>
            <a:r>
              <a:rPr sz="1200" baseline="6944" dirty="0">
                <a:solidFill>
                  <a:srgbClr val="FFC000"/>
                </a:solidFill>
                <a:latin typeface="PMingLiU"/>
                <a:cs typeface="PMingLiU"/>
              </a:rPr>
              <a:t>。</a:t>
            </a:r>
            <a:r>
              <a:rPr sz="1200" spc="150" baseline="6944" dirty="0">
                <a:solidFill>
                  <a:srgbClr val="FFC000"/>
                </a:solidFill>
                <a:latin typeface="PMingLiU"/>
                <a:cs typeface="PMingLiU"/>
              </a:rPr>
              <a:t> </a:t>
            </a:r>
            <a:r>
              <a:rPr sz="800" spc="10" dirty="0">
                <a:solidFill>
                  <a:srgbClr val="D99593"/>
                </a:solidFill>
                <a:latin typeface="PMingLiU"/>
                <a:cs typeface="PMingLiU"/>
              </a:rPr>
              <a:t>人才</a:t>
            </a:r>
            <a:r>
              <a:rPr sz="900" dirty="0">
                <a:solidFill>
                  <a:srgbClr val="D99593"/>
                </a:solidFill>
                <a:latin typeface="PMingLiU"/>
                <a:cs typeface="PMingLiU"/>
              </a:rPr>
              <a:t>。</a:t>
            </a:r>
            <a:endParaRPr sz="900">
              <a:latin typeface="PMingLiU"/>
              <a:cs typeface="PMingLiU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006341" y="1400047"/>
            <a:ext cx="739140" cy="408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10" dirty="0">
                <a:solidFill>
                  <a:srgbClr val="00AF50"/>
                </a:solidFill>
                <a:latin typeface="PMingLiU"/>
                <a:cs typeface="PMingLiU"/>
              </a:rPr>
              <a:t>四</a:t>
            </a:r>
            <a:r>
              <a:rPr sz="900" dirty="0">
                <a:solidFill>
                  <a:srgbClr val="00AF50"/>
                </a:solidFill>
                <a:latin typeface="Calibri"/>
                <a:cs typeface="Calibri"/>
              </a:rPr>
              <a:t>.</a:t>
            </a:r>
            <a:endParaRPr sz="9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5"/>
              </a:spcBef>
            </a:pPr>
            <a:r>
              <a:rPr sz="800" dirty="0">
                <a:solidFill>
                  <a:srgbClr val="00AF50"/>
                </a:solidFill>
                <a:latin typeface="PMingLiU"/>
                <a:cs typeface="PMingLiU"/>
              </a:rPr>
              <a:t>培養多</a:t>
            </a:r>
            <a:r>
              <a:rPr sz="800" spc="-15" dirty="0">
                <a:solidFill>
                  <a:srgbClr val="00AF50"/>
                </a:solidFill>
                <a:latin typeface="PMingLiU"/>
                <a:cs typeface="PMingLiU"/>
              </a:rPr>
              <a:t>媒</a:t>
            </a:r>
            <a:r>
              <a:rPr sz="800" dirty="0">
                <a:solidFill>
                  <a:srgbClr val="00AF50"/>
                </a:solidFill>
                <a:latin typeface="PMingLiU"/>
                <a:cs typeface="PMingLiU"/>
              </a:rPr>
              <a:t>體製作 </a:t>
            </a:r>
            <a:r>
              <a:rPr sz="800" spc="10" dirty="0">
                <a:solidFill>
                  <a:srgbClr val="00AF50"/>
                </a:solidFill>
                <a:latin typeface="PMingLiU"/>
                <a:cs typeface="PMingLiU"/>
              </a:rPr>
              <a:t>的專</a:t>
            </a:r>
            <a:r>
              <a:rPr sz="800" dirty="0">
                <a:solidFill>
                  <a:srgbClr val="00AF50"/>
                </a:solidFill>
                <a:latin typeface="PMingLiU"/>
                <a:cs typeface="PMingLiU"/>
              </a:rPr>
              <a:t>業人</a:t>
            </a:r>
            <a:r>
              <a:rPr sz="800" spc="-15" dirty="0">
                <a:solidFill>
                  <a:srgbClr val="00AF50"/>
                </a:solidFill>
                <a:latin typeface="PMingLiU"/>
                <a:cs typeface="PMingLiU"/>
              </a:rPr>
              <a:t>才</a:t>
            </a:r>
            <a:r>
              <a:rPr sz="800" dirty="0">
                <a:solidFill>
                  <a:srgbClr val="00AF50"/>
                </a:solidFill>
                <a:latin typeface="PMingLiU"/>
                <a:cs typeface="PMingLiU"/>
              </a:rPr>
              <a:t>。</a:t>
            </a:r>
            <a:endParaRPr sz="800">
              <a:latin typeface="PMingLiU"/>
              <a:cs typeface="PMingLiU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861940" y="1400047"/>
            <a:ext cx="839469" cy="2870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10" dirty="0">
                <a:solidFill>
                  <a:srgbClr val="00AFEF"/>
                </a:solidFill>
                <a:latin typeface="PMingLiU"/>
                <a:cs typeface="PMingLiU"/>
              </a:rPr>
              <a:t>五</a:t>
            </a:r>
            <a:r>
              <a:rPr sz="900" dirty="0">
                <a:solidFill>
                  <a:srgbClr val="00AFEF"/>
                </a:solidFill>
                <a:latin typeface="Calibri"/>
                <a:cs typeface="Calibri"/>
              </a:rPr>
              <a:t>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800" dirty="0">
                <a:solidFill>
                  <a:srgbClr val="00AFEF"/>
                </a:solidFill>
                <a:latin typeface="PMingLiU"/>
                <a:cs typeface="PMingLiU"/>
              </a:rPr>
              <a:t>培養雲</a:t>
            </a:r>
            <a:r>
              <a:rPr sz="800" spc="-15" dirty="0">
                <a:solidFill>
                  <a:srgbClr val="00AFEF"/>
                </a:solidFill>
                <a:latin typeface="PMingLiU"/>
                <a:cs typeface="PMingLiU"/>
              </a:rPr>
              <a:t>端</a:t>
            </a:r>
            <a:r>
              <a:rPr sz="800" dirty="0">
                <a:solidFill>
                  <a:srgbClr val="00AFEF"/>
                </a:solidFill>
                <a:latin typeface="PMingLiU"/>
                <a:cs typeface="PMingLiU"/>
              </a:rPr>
              <a:t>商務</a:t>
            </a:r>
            <a:r>
              <a:rPr sz="800" spc="-15" dirty="0">
                <a:solidFill>
                  <a:srgbClr val="00AFEF"/>
                </a:solidFill>
                <a:latin typeface="PMingLiU"/>
                <a:cs typeface="PMingLiU"/>
              </a:rPr>
              <a:t>科</a:t>
            </a:r>
            <a:r>
              <a:rPr sz="800" dirty="0">
                <a:solidFill>
                  <a:srgbClr val="00AFEF"/>
                </a:solidFill>
                <a:latin typeface="PMingLiU"/>
                <a:cs typeface="PMingLiU"/>
              </a:rPr>
              <a:t>技</a:t>
            </a:r>
            <a:endParaRPr sz="800">
              <a:latin typeface="PMingLiU"/>
              <a:cs typeface="PMingLiU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857494" y="1400047"/>
            <a:ext cx="636905" cy="2870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10" dirty="0">
                <a:solidFill>
                  <a:srgbClr val="6F2F9F"/>
                </a:solidFill>
                <a:latin typeface="PMingLiU"/>
                <a:cs typeface="PMingLiU"/>
              </a:rPr>
              <a:t>六</a:t>
            </a:r>
            <a:r>
              <a:rPr sz="900" dirty="0">
                <a:solidFill>
                  <a:srgbClr val="6F2F9F"/>
                </a:solidFill>
                <a:latin typeface="Calibri"/>
                <a:cs typeface="Calibri"/>
              </a:rPr>
              <a:t>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800" dirty="0">
                <a:solidFill>
                  <a:srgbClr val="6F2F9F"/>
                </a:solidFill>
                <a:latin typeface="PMingLiU"/>
                <a:cs typeface="PMingLiU"/>
              </a:rPr>
              <a:t>培養商</a:t>
            </a:r>
            <a:r>
              <a:rPr sz="800" spc="-15" dirty="0">
                <a:solidFill>
                  <a:srgbClr val="6F2F9F"/>
                </a:solidFill>
                <a:latin typeface="PMingLiU"/>
                <a:cs typeface="PMingLiU"/>
              </a:rPr>
              <a:t>業</a:t>
            </a:r>
            <a:r>
              <a:rPr sz="800" dirty="0">
                <a:solidFill>
                  <a:srgbClr val="6F2F9F"/>
                </a:solidFill>
                <a:latin typeface="PMingLiU"/>
                <a:cs typeface="PMingLiU"/>
              </a:rPr>
              <a:t>管理</a:t>
            </a:r>
            <a:endParaRPr sz="800">
              <a:latin typeface="PMingLiU"/>
              <a:cs typeface="PMingLiU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836540" y="1659128"/>
            <a:ext cx="1784985" cy="2717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ts val="1030"/>
              </a:lnSpc>
              <a:spcBef>
                <a:spcPts val="100"/>
              </a:spcBef>
            </a:pPr>
            <a:r>
              <a:rPr sz="800" dirty="0">
                <a:solidFill>
                  <a:srgbClr val="00AFEF"/>
                </a:solidFill>
                <a:latin typeface="PMingLiU"/>
                <a:cs typeface="PMingLiU"/>
              </a:rPr>
              <a:t>及商業</a:t>
            </a:r>
            <a:r>
              <a:rPr sz="800" spc="-15" dirty="0">
                <a:solidFill>
                  <a:srgbClr val="00AFEF"/>
                </a:solidFill>
                <a:latin typeface="PMingLiU"/>
                <a:cs typeface="PMingLiU"/>
              </a:rPr>
              <a:t>行</a:t>
            </a:r>
            <a:r>
              <a:rPr sz="800" dirty="0">
                <a:solidFill>
                  <a:srgbClr val="00AFEF"/>
                </a:solidFill>
                <a:latin typeface="PMingLiU"/>
                <a:cs typeface="PMingLiU"/>
              </a:rPr>
              <a:t>銷的</a:t>
            </a:r>
            <a:r>
              <a:rPr sz="800" spc="-15" dirty="0">
                <a:solidFill>
                  <a:srgbClr val="00AFEF"/>
                </a:solidFill>
                <a:latin typeface="PMingLiU"/>
                <a:cs typeface="PMingLiU"/>
              </a:rPr>
              <a:t>人</a:t>
            </a:r>
            <a:r>
              <a:rPr sz="800" dirty="0">
                <a:solidFill>
                  <a:srgbClr val="00AFEF"/>
                </a:solidFill>
                <a:latin typeface="PMingLiU"/>
                <a:cs typeface="PMingLiU"/>
              </a:rPr>
              <a:t>才</a:t>
            </a:r>
            <a:r>
              <a:rPr sz="900" dirty="0">
                <a:solidFill>
                  <a:srgbClr val="00AFEF"/>
                </a:solidFill>
                <a:latin typeface="PMingLiU"/>
                <a:cs typeface="PMingLiU"/>
              </a:rPr>
              <a:t>。</a:t>
            </a:r>
            <a:r>
              <a:rPr sz="900" spc="45" dirty="0">
                <a:solidFill>
                  <a:srgbClr val="00AFEF"/>
                </a:solidFill>
                <a:latin typeface="PMingLiU"/>
                <a:cs typeface="PMingLiU"/>
              </a:rPr>
              <a:t> </a:t>
            </a:r>
            <a:r>
              <a:rPr sz="1200" baseline="6944" dirty="0">
                <a:solidFill>
                  <a:srgbClr val="6F2F9F"/>
                </a:solidFill>
                <a:latin typeface="PMingLiU"/>
                <a:cs typeface="PMingLiU"/>
              </a:rPr>
              <a:t>相關專</a:t>
            </a:r>
            <a:r>
              <a:rPr sz="1200" spc="-22" baseline="6944" dirty="0">
                <a:solidFill>
                  <a:srgbClr val="6F2F9F"/>
                </a:solidFill>
                <a:latin typeface="PMingLiU"/>
                <a:cs typeface="PMingLiU"/>
              </a:rPr>
              <a:t>業</a:t>
            </a:r>
            <a:r>
              <a:rPr sz="1200" baseline="6944" dirty="0">
                <a:solidFill>
                  <a:srgbClr val="6F2F9F"/>
                </a:solidFill>
                <a:latin typeface="PMingLiU"/>
                <a:cs typeface="PMingLiU"/>
              </a:rPr>
              <a:t>領域</a:t>
            </a:r>
            <a:endParaRPr sz="1200" baseline="6944">
              <a:latin typeface="PMingLiU"/>
              <a:cs typeface="PMingLiU"/>
            </a:endParaRPr>
          </a:p>
          <a:p>
            <a:pPr marL="1033144">
              <a:lnSpc>
                <a:spcPts val="910"/>
              </a:lnSpc>
            </a:pPr>
            <a:r>
              <a:rPr sz="800" dirty="0">
                <a:solidFill>
                  <a:srgbClr val="6F2F9F"/>
                </a:solidFill>
                <a:latin typeface="PMingLiU"/>
                <a:cs typeface="PMingLiU"/>
              </a:rPr>
              <a:t>繼續進</a:t>
            </a:r>
            <a:r>
              <a:rPr sz="800" spc="-15" dirty="0">
                <a:solidFill>
                  <a:srgbClr val="6F2F9F"/>
                </a:solidFill>
                <a:latin typeface="PMingLiU"/>
                <a:cs typeface="PMingLiU"/>
              </a:rPr>
              <a:t>修</a:t>
            </a:r>
            <a:r>
              <a:rPr sz="800" dirty="0">
                <a:solidFill>
                  <a:srgbClr val="6F2F9F"/>
                </a:solidFill>
                <a:latin typeface="PMingLiU"/>
                <a:cs typeface="PMingLiU"/>
              </a:rPr>
              <a:t>人才。</a:t>
            </a:r>
            <a:endParaRPr sz="800">
              <a:latin typeface="PMingLiU"/>
              <a:cs typeface="PMingLiU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3360292" y="1752600"/>
            <a:ext cx="221741" cy="42216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8"/>
          <p:cNvSpPr/>
          <p:nvPr/>
        </p:nvSpPr>
        <p:spPr>
          <a:xfrm>
            <a:off x="281185" y="8077200"/>
            <a:ext cx="6345453" cy="565785"/>
          </a:xfrm>
          <a:custGeom>
            <a:avLst/>
            <a:gdLst/>
            <a:ahLst/>
            <a:cxnLst/>
            <a:rect l="l" t="t" r="r" b="b"/>
            <a:pathLst>
              <a:path w="5941695" h="565784">
                <a:moveTo>
                  <a:pt x="5844595" y="0"/>
                </a:moveTo>
                <a:lnTo>
                  <a:pt x="97071" y="0"/>
                </a:lnTo>
                <a:lnTo>
                  <a:pt x="92132" y="126"/>
                </a:lnTo>
                <a:lnTo>
                  <a:pt x="55013" y="9601"/>
                </a:lnTo>
                <a:lnTo>
                  <a:pt x="22178" y="35407"/>
                </a:lnTo>
                <a:lnTo>
                  <a:pt x="3056" y="72986"/>
                </a:lnTo>
                <a:lnTo>
                  <a:pt x="0" y="565759"/>
                </a:lnTo>
                <a:lnTo>
                  <a:pt x="5941674" y="565759"/>
                </a:lnTo>
                <a:lnTo>
                  <a:pt x="5941674" y="561276"/>
                </a:lnTo>
                <a:lnTo>
                  <a:pt x="8971" y="561276"/>
                </a:lnTo>
                <a:lnTo>
                  <a:pt x="4485" y="556793"/>
                </a:lnTo>
                <a:lnTo>
                  <a:pt x="8971" y="556793"/>
                </a:lnTo>
                <a:lnTo>
                  <a:pt x="8972" y="97294"/>
                </a:lnTo>
                <a:lnTo>
                  <a:pt x="9096" y="92621"/>
                </a:lnTo>
                <a:lnTo>
                  <a:pt x="9419" y="88366"/>
                </a:lnTo>
                <a:lnTo>
                  <a:pt x="9974" y="83946"/>
                </a:lnTo>
                <a:lnTo>
                  <a:pt x="10745" y="79590"/>
                </a:lnTo>
                <a:lnTo>
                  <a:pt x="11723" y="75323"/>
                </a:lnTo>
                <a:lnTo>
                  <a:pt x="12905" y="71132"/>
                </a:lnTo>
                <a:lnTo>
                  <a:pt x="14284" y="67030"/>
                </a:lnTo>
                <a:lnTo>
                  <a:pt x="15859" y="63017"/>
                </a:lnTo>
                <a:lnTo>
                  <a:pt x="17624" y="59093"/>
                </a:lnTo>
                <a:lnTo>
                  <a:pt x="19563" y="55283"/>
                </a:lnTo>
                <a:lnTo>
                  <a:pt x="21678" y="51587"/>
                </a:lnTo>
                <a:lnTo>
                  <a:pt x="23971" y="48005"/>
                </a:lnTo>
                <a:lnTo>
                  <a:pt x="26422" y="44538"/>
                </a:lnTo>
                <a:lnTo>
                  <a:pt x="29039" y="41198"/>
                </a:lnTo>
                <a:lnTo>
                  <a:pt x="31803" y="37985"/>
                </a:lnTo>
                <a:lnTo>
                  <a:pt x="34724" y="34912"/>
                </a:lnTo>
                <a:lnTo>
                  <a:pt x="37952" y="31838"/>
                </a:lnTo>
                <a:lnTo>
                  <a:pt x="40978" y="29209"/>
                </a:lnTo>
                <a:lnTo>
                  <a:pt x="44311" y="26581"/>
                </a:lnTo>
                <a:lnTo>
                  <a:pt x="47755" y="24117"/>
                </a:lnTo>
                <a:lnTo>
                  <a:pt x="51355" y="21805"/>
                </a:lnTo>
                <a:lnTo>
                  <a:pt x="55208" y="19570"/>
                </a:lnTo>
                <a:lnTo>
                  <a:pt x="59010" y="17627"/>
                </a:lnTo>
                <a:lnTo>
                  <a:pt x="62721" y="15951"/>
                </a:lnTo>
                <a:lnTo>
                  <a:pt x="66728" y="14363"/>
                </a:lnTo>
                <a:lnTo>
                  <a:pt x="70829" y="12979"/>
                </a:lnTo>
                <a:lnTo>
                  <a:pt x="75201" y="11722"/>
                </a:lnTo>
                <a:lnTo>
                  <a:pt x="79249" y="10794"/>
                </a:lnTo>
                <a:lnTo>
                  <a:pt x="83598" y="10007"/>
                </a:lnTo>
                <a:lnTo>
                  <a:pt x="88121" y="9436"/>
                </a:lnTo>
                <a:lnTo>
                  <a:pt x="92533" y="9093"/>
                </a:lnTo>
                <a:lnTo>
                  <a:pt x="97241" y="8978"/>
                </a:lnTo>
                <a:lnTo>
                  <a:pt x="5885288" y="8978"/>
                </a:lnTo>
                <a:lnTo>
                  <a:pt x="5882352" y="7645"/>
                </a:lnTo>
                <a:lnTo>
                  <a:pt x="5849536" y="126"/>
                </a:lnTo>
                <a:lnTo>
                  <a:pt x="5844595" y="0"/>
                </a:lnTo>
                <a:close/>
              </a:path>
              <a:path w="5941695" h="565784">
                <a:moveTo>
                  <a:pt x="8971" y="556793"/>
                </a:moveTo>
                <a:lnTo>
                  <a:pt x="4485" y="556793"/>
                </a:lnTo>
                <a:lnTo>
                  <a:pt x="8971" y="561276"/>
                </a:lnTo>
                <a:lnTo>
                  <a:pt x="8971" y="556793"/>
                </a:lnTo>
                <a:close/>
              </a:path>
              <a:path w="5941695" h="565784">
                <a:moveTo>
                  <a:pt x="5932695" y="556793"/>
                </a:moveTo>
                <a:lnTo>
                  <a:pt x="8971" y="556793"/>
                </a:lnTo>
                <a:lnTo>
                  <a:pt x="8971" y="561276"/>
                </a:lnTo>
                <a:lnTo>
                  <a:pt x="5932695" y="561276"/>
                </a:lnTo>
                <a:lnTo>
                  <a:pt x="5932695" y="556793"/>
                </a:lnTo>
                <a:close/>
              </a:path>
              <a:path w="5941695" h="565784">
                <a:moveTo>
                  <a:pt x="5941674" y="97294"/>
                </a:moveTo>
                <a:lnTo>
                  <a:pt x="5932695" y="97294"/>
                </a:lnTo>
                <a:lnTo>
                  <a:pt x="5932695" y="561276"/>
                </a:lnTo>
                <a:lnTo>
                  <a:pt x="5937178" y="556793"/>
                </a:lnTo>
                <a:lnTo>
                  <a:pt x="5941674" y="556793"/>
                </a:lnTo>
                <a:lnTo>
                  <a:pt x="5941674" y="97294"/>
                </a:lnTo>
                <a:close/>
              </a:path>
              <a:path w="5941695" h="565784">
                <a:moveTo>
                  <a:pt x="5941674" y="556793"/>
                </a:moveTo>
                <a:lnTo>
                  <a:pt x="5937178" y="556793"/>
                </a:lnTo>
                <a:lnTo>
                  <a:pt x="5932695" y="561276"/>
                </a:lnTo>
                <a:lnTo>
                  <a:pt x="5941674" y="561276"/>
                </a:lnTo>
                <a:lnTo>
                  <a:pt x="5941674" y="556793"/>
                </a:lnTo>
                <a:close/>
              </a:path>
              <a:path w="5941695" h="565784">
                <a:moveTo>
                  <a:pt x="8971" y="97346"/>
                </a:moveTo>
                <a:close/>
              </a:path>
              <a:path w="5941695" h="565784">
                <a:moveTo>
                  <a:pt x="5941556" y="92621"/>
                </a:moveTo>
                <a:lnTo>
                  <a:pt x="5932581" y="92621"/>
                </a:lnTo>
                <a:lnTo>
                  <a:pt x="5932695" y="97396"/>
                </a:lnTo>
                <a:lnTo>
                  <a:pt x="5941674" y="97294"/>
                </a:lnTo>
                <a:lnTo>
                  <a:pt x="5941556" y="92621"/>
                </a:lnTo>
                <a:close/>
              </a:path>
              <a:path w="5941695" h="565784">
                <a:moveTo>
                  <a:pt x="8972" y="97294"/>
                </a:moveTo>
                <a:close/>
              </a:path>
              <a:path w="5941695" h="565784">
                <a:moveTo>
                  <a:pt x="5932583" y="92709"/>
                </a:moveTo>
                <a:lnTo>
                  <a:pt x="5932586" y="92849"/>
                </a:lnTo>
                <a:lnTo>
                  <a:pt x="5932583" y="92709"/>
                </a:lnTo>
                <a:close/>
              </a:path>
              <a:path w="5941695" h="565784">
                <a:moveTo>
                  <a:pt x="5941227" y="88137"/>
                </a:moveTo>
                <a:lnTo>
                  <a:pt x="5932238" y="88137"/>
                </a:lnTo>
                <a:lnTo>
                  <a:pt x="5932583" y="92709"/>
                </a:lnTo>
                <a:lnTo>
                  <a:pt x="5941556" y="92621"/>
                </a:lnTo>
                <a:lnTo>
                  <a:pt x="5941547" y="92290"/>
                </a:lnTo>
                <a:lnTo>
                  <a:pt x="5941227" y="88137"/>
                </a:lnTo>
                <a:close/>
              </a:path>
              <a:path w="5941695" h="565784">
                <a:moveTo>
                  <a:pt x="5940711" y="83718"/>
                </a:moveTo>
                <a:lnTo>
                  <a:pt x="5931667" y="83718"/>
                </a:lnTo>
                <a:lnTo>
                  <a:pt x="5931705" y="83946"/>
                </a:lnTo>
                <a:lnTo>
                  <a:pt x="5932251" y="88366"/>
                </a:lnTo>
                <a:lnTo>
                  <a:pt x="5932238" y="88137"/>
                </a:lnTo>
                <a:lnTo>
                  <a:pt x="5941227" y="88137"/>
                </a:lnTo>
                <a:lnTo>
                  <a:pt x="5941166" y="87350"/>
                </a:lnTo>
                <a:lnTo>
                  <a:pt x="5940711" y="83718"/>
                </a:lnTo>
                <a:close/>
              </a:path>
              <a:path w="5941695" h="565784">
                <a:moveTo>
                  <a:pt x="5931674" y="83776"/>
                </a:moveTo>
                <a:lnTo>
                  <a:pt x="5931695" y="83946"/>
                </a:lnTo>
                <a:lnTo>
                  <a:pt x="5931674" y="83776"/>
                </a:lnTo>
                <a:close/>
              </a:path>
              <a:path w="5941695" h="565784">
                <a:moveTo>
                  <a:pt x="5939101" y="75107"/>
                </a:moveTo>
                <a:lnTo>
                  <a:pt x="5929901" y="75107"/>
                </a:lnTo>
                <a:lnTo>
                  <a:pt x="5929952" y="75323"/>
                </a:lnTo>
                <a:lnTo>
                  <a:pt x="5930930" y="79590"/>
                </a:lnTo>
                <a:lnTo>
                  <a:pt x="5931674" y="83776"/>
                </a:lnTo>
                <a:lnTo>
                  <a:pt x="5940711" y="83718"/>
                </a:lnTo>
                <a:lnTo>
                  <a:pt x="5940557" y="82486"/>
                </a:lnTo>
                <a:lnTo>
                  <a:pt x="5939693" y="77685"/>
                </a:lnTo>
                <a:lnTo>
                  <a:pt x="5939101" y="75107"/>
                </a:lnTo>
                <a:close/>
              </a:path>
              <a:path w="5941695" h="565784">
                <a:moveTo>
                  <a:pt x="5930879" y="79374"/>
                </a:moveTo>
                <a:lnTo>
                  <a:pt x="5930918" y="79590"/>
                </a:lnTo>
                <a:lnTo>
                  <a:pt x="5930879" y="79374"/>
                </a:lnTo>
                <a:close/>
              </a:path>
              <a:path w="5941695" h="565784">
                <a:moveTo>
                  <a:pt x="5929945" y="75299"/>
                </a:moveTo>
                <a:close/>
              </a:path>
              <a:path w="5941695" h="565784">
                <a:moveTo>
                  <a:pt x="5938028" y="70916"/>
                </a:moveTo>
                <a:lnTo>
                  <a:pt x="5928707" y="70916"/>
                </a:lnTo>
                <a:lnTo>
                  <a:pt x="5928771" y="71132"/>
                </a:lnTo>
                <a:lnTo>
                  <a:pt x="5929945" y="75299"/>
                </a:lnTo>
                <a:lnTo>
                  <a:pt x="5929901" y="75107"/>
                </a:lnTo>
                <a:lnTo>
                  <a:pt x="5939101" y="75107"/>
                </a:lnTo>
                <a:lnTo>
                  <a:pt x="5938613" y="72986"/>
                </a:lnTo>
                <a:lnTo>
                  <a:pt x="5938028" y="70916"/>
                </a:lnTo>
                <a:close/>
              </a:path>
              <a:path w="5941695" h="565784">
                <a:moveTo>
                  <a:pt x="5928756" y="71087"/>
                </a:moveTo>
                <a:close/>
              </a:path>
              <a:path w="5941695" h="565784">
                <a:moveTo>
                  <a:pt x="5936783" y="66814"/>
                </a:moveTo>
                <a:lnTo>
                  <a:pt x="5927310" y="66814"/>
                </a:lnTo>
                <a:lnTo>
                  <a:pt x="5927387" y="67030"/>
                </a:lnTo>
                <a:lnTo>
                  <a:pt x="5928756" y="71087"/>
                </a:lnTo>
                <a:lnTo>
                  <a:pt x="5928707" y="70916"/>
                </a:lnTo>
                <a:lnTo>
                  <a:pt x="5938028" y="70916"/>
                </a:lnTo>
                <a:lnTo>
                  <a:pt x="5937305" y="68364"/>
                </a:lnTo>
                <a:lnTo>
                  <a:pt x="5936783" y="66814"/>
                </a:lnTo>
                <a:close/>
              </a:path>
              <a:path w="5941695" h="565784">
                <a:moveTo>
                  <a:pt x="5927363" y="66971"/>
                </a:moveTo>
                <a:close/>
              </a:path>
              <a:path w="5941695" h="565784">
                <a:moveTo>
                  <a:pt x="5935376" y="62814"/>
                </a:moveTo>
                <a:lnTo>
                  <a:pt x="5925736" y="62814"/>
                </a:lnTo>
                <a:lnTo>
                  <a:pt x="5927363" y="66971"/>
                </a:lnTo>
                <a:lnTo>
                  <a:pt x="5927310" y="66814"/>
                </a:lnTo>
                <a:lnTo>
                  <a:pt x="5936783" y="66814"/>
                </a:lnTo>
                <a:lnTo>
                  <a:pt x="5935781" y="63842"/>
                </a:lnTo>
                <a:lnTo>
                  <a:pt x="5935376" y="62814"/>
                </a:lnTo>
                <a:close/>
              </a:path>
              <a:path w="5941695" h="565784">
                <a:moveTo>
                  <a:pt x="5930197" y="51396"/>
                </a:moveTo>
                <a:lnTo>
                  <a:pt x="5919881" y="51396"/>
                </a:lnTo>
                <a:lnTo>
                  <a:pt x="5919995" y="51587"/>
                </a:lnTo>
                <a:lnTo>
                  <a:pt x="5922116" y="55283"/>
                </a:lnTo>
                <a:lnTo>
                  <a:pt x="5924059" y="59093"/>
                </a:lnTo>
                <a:lnTo>
                  <a:pt x="5925812" y="63017"/>
                </a:lnTo>
                <a:lnTo>
                  <a:pt x="5925736" y="62814"/>
                </a:lnTo>
                <a:lnTo>
                  <a:pt x="5935376" y="62814"/>
                </a:lnTo>
                <a:lnTo>
                  <a:pt x="5934041" y="59423"/>
                </a:lnTo>
                <a:lnTo>
                  <a:pt x="5932073" y="55092"/>
                </a:lnTo>
                <a:lnTo>
                  <a:pt x="5930197" y="51396"/>
                </a:lnTo>
                <a:close/>
              </a:path>
              <a:path w="5941695" h="565784">
                <a:moveTo>
                  <a:pt x="5923958" y="58902"/>
                </a:moveTo>
                <a:lnTo>
                  <a:pt x="5924044" y="59093"/>
                </a:lnTo>
                <a:lnTo>
                  <a:pt x="5923958" y="58902"/>
                </a:lnTo>
                <a:close/>
              </a:path>
              <a:path w="5941695" h="565784">
                <a:moveTo>
                  <a:pt x="5922002" y="55092"/>
                </a:moveTo>
                <a:lnTo>
                  <a:pt x="5922100" y="55283"/>
                </a:lnTo>
                <a:lnTo>
                  <a:pt x="5922002" y="55092"/>
                </a:lnTo>
                <a:close/>
              </a:path>
              <a:path w="5941695" h="565784">
                <a:moveTo>
                  <a:pt x="5919950" y="51516"/>
                </a:moveTo>
                <a:close/>
              </a:path>
              <a:path w="5941695" h="565784">
                <a:moveTo>
                  <a:pt x="5926013" y="44361"/>
                </a:moveTo>
                <a:lnTo>
                  <a:pt x="5915118" y="44361"/>
                </a:lnTo>
                <a:lnTo>
                  <a:pt x="5915245" y="44538"/>
                </a:lnTo>
                <a:lnTo>
                  <a:pt x="5917709" y="48005"/>
                </a:lnTo>
                <a:lnTo>
                  <a:pt x="5919950" y="51516"/>
                </a:lnTo>
                <a:lnTo>
                  <a:pt x="5930197" y="51396"/>
                </a:lnTo>
                <a:lnTo>
                  <a:pt x="5929952" y="50914"/>
                </a:lnTo>
                <a:lnTo>
                  <a:pt x="5927603" y="46837"/>
                </a:lnTo>
                <a:lnTo>
                  <a:pt x="5926013" y="44361"/>
                </a:lnTo>
                <a:close/>
              </a:path>
              <a:path w="5941695" h="565784">
                <a:moveTo>
                  <a:pt x="5917582" y="47828"/>
                </a:moveTo>
                <a:lnTo>
                  <a:pt x="5917696" y="48005"/>
                </a:lnTo>
                <a:lnTo>
                  <a:pt x="5917582" y="47828"/>
                </a:lnTo>
                <a:close/>
              </a:path>
              <a:path w="5941695" h="565784">
                <a:moveTo>
                  <a:pt x="5915239" y="44530"/>
                </a:moveTo>
                <a:close/>
              </a:path>
              <a:path w="5941695" h="565784">
                <a:moveTo>
                  <a:pt x="5923754" y="41033"/>
                </a:moveTo>
                <a:lnTo>
                  <a:pt x="5912502" y="41033"/>
                </a:lnTo>
                <a:lnTo>
                  <a:pt x="5912642" y="41198"/>
                </a:lnTo>
                <a:lnTo>
                  <a:pt x="5915239" y="44530"/>
                </a:lnTo>
                <a:lnTo>
                  <a:pt x="5915118" y="44361"/>
                </a:lnTo>
                <a:lnTo>
                  <a:pt x="5926013" y="44361"/>
                </a:lnTo>
                <a:lnTo>
                  <a:pt x="5925075" y="42900"/>
                </a:lnTo>
                <a:lnTo>
                  <a:pt x="5923754" y="41033"/>
                </a:lnTo>
                <a:close/>
              </a:path>
              <a:path w="5941695" h="565784">
                <a:moveTo>
                  <a:pt x="5912531" y="41070"/>
                </a:moveTo>
                <a:lnTo>
                  <a:pt x="5912631" y="41198"/>
                </a:lnTo>
                <a:lnTo>
                  <a:pt x="5912531" y="41070"/>
                </a:lnTo>
                <a:close/>
              </a:path>
              <a:path w="5941695" h="565784">
                <a:moveTo>
                  <a:pt x="5921383" y="37820"/>
                </a:moveTo>
                <a:lnTo>
                  <a:pt x="5909721" y="37820"/>
                </a:lnTo>
                <a:lnTo>
                  <a:pt x="5909873" y="37985"/>
                </a:lnTo>
                <a:lnTo>
                  <a:pt x="5912531" y="41070"/>
                </a:lnTo>
                <a:lnTo>
                  <a:pt x="5923754" y="41033"/>
                </a:lnTo>
                <a:lnTo>
                  <a:pt x="5922370" y="39077"/>
                </a:lnTo>
                <a:lnTo>
                  <a:pt x="5921383" y="37820"/>
                </a:lnTo>
                <a:close/>
              </a:path>
              <a:path w="5941695" h="565784">
                <a:moveTo>
                  <a:pt x="5909769" y="37876"/>
                </a:moveTo>
                <a:close/>
              </a:path>
              <a:path w="5941695" h="565784">
                <a:moveTo>
                  <a:pt x="5918928" y="34759"/>
                </a:moveTo>
                <a:lnTo>
                  <a:pt x="5906800" y="34759"/>
                </a:lnTo>
                <a:lnTo>
                  <a:pt x="5906952" y="34912"/>
                </a:lnTo>
                <a:lnTo>
                  <a:pt x="5909769" y="37876"/>
                </a:lnTo>
                <a:lnTo>
                  <a:pt x="5921383" y="37820"/>
                </a:lnTo>
                <a:lnTo>
                  <a:pt x="5919487" y="35407"/>
                </a:lnTo>
                <a:lnTo>
                  <a:pt x="5918928" y="34759"/>
                </a:lnTo>
                <a:close/>
              </a:path>
              <a:path w="5941695" h="565784">
                <a:moveTo>
                  <a:pt x="5906871" y="34834"/>
                </a:moveTo>
                <a:close/>
              </a:path>
              <a:path w="5941695" h="565784">
                <a:moveTo>
                  <a:pt x="5916403" y="31838"/>
                </a:moveTo>
                <a:lnTo>
                  <a:pt x="5903739" y="31838"/>
                </a:lnTo>
                <a:lnTo>
                  <a:pt x="5906871" y="34834"/>
                </a:lnTo>
                <a:lnTo>
                  <a:pt x="5918928" y="34759"/>
                </a:lnTo>
                <a:lnTo>
                  <a:pt x="5916403" y="31838"/>
                </a:lnTo>
                <a:close/>
              </a:path>
              <a:path w="5941695" h="565784">
                <a:moveTo>
                  <a:pt x="5913770" y="29070"/>
                </a:moveTo>
                <a:lnTo>
                  <a:pt x="5900526" y="29070"/>
                </a:lnTo>
                <a:lnTo>
                  <a:pt x="5900691" y="29209"/>
                </a:lnTo>
                <a:lnTo>
                  <a:pt x="5903892" y="31991"/>
                </a:lnTo>
                <a:lnTo>
                  <a:pt x="5903739" y="31838"/>
                </a:lnTo>
                <a:lnTo>
                  <a:pt x="5916403" y="31838"/>
                </a:lnTo>
                <a:lnTo>
                  <a:pt x="5913770" y="29070"/>
                </a:lnTo>
                <a:close/>
              </a:path>
              <a:path w="5941695" h="565784">
                <a:moveTo>
                  <a:pt x="5900646" y="29174"/>
                </a:moveTo>
                <a:close/>
              </a:path>
              <a:path w="5941695" h="565784">
                <a:moveTo>
                  <a:pt x="5911076" y="26454"/>
                </a:moveTo>
                <a:lnTo>
                  <a:pt x="5897199" y="26454"/>
                </a:lnTo>
                <a:lnTo>
                  <a:pt x="5897364" y="26581"/>
                </a:lnTo>
                <a:lnTo>
                  <a:pt x="5900646" y="29174"/>
                </a:lnTo>
                <a:lnTo>
                  <a:pt x="5913770" y="29070"/>
                </a:lnTo>
                <a:lnTo>
                  <a:pt x="5913226" y="28498"/>
                </a:lnTo>
                <a:lnTo>
                  <a:pt x="5911076" y="26454"/>
                </a:lnTo>
                <a:close/>
              </a:path>
              <a:path w="5941695" h="565784">
                <a:moveTo>
                  <a:pt x="5897321" y="26550"/>
                </a:moveTo>
                <a:close/>
              </a:path>
              <a:path w="5941695" h="565784">
                <a:moveTo>
                  <a:pt x="5908359" y="23990"/>
                </a:moveTo>
                <a:lnTo>
                  <a:pt x="5893732" y="23990"/>
                </a:lnTo>
                <a:lnTo>
                  <a:pt x="5897321" y="26550"/>
                </a:lnTo>
                <a:lnTo>
                  <a:pt x="5911076" y="26454"/>
                </a:lnTo>
                <a:lnTo>
                  <a:pt x="5909848" y="25285"/>
                </a:lnTo>
                <a:lnTo>
                  <a:pt x="5908359" y="23990"/>
                </a:lnTo>
                <a:close/>
              </a:path>
              <a:path w="5941695" h="565784">
                <a:moveTo>
                  <a:pt x="5902966" y="19570"/>
                </a:moveTo>
                <a:lnTo>
                  <a:pt x="5886467" y="19570"/>
                </a:lnTo>
                <a:lnTo>
                  <a:pt x="5890341" y="21805"/>
                </a:lnTo>
                <a:lnTo>
                  <a:pt x="5893909" y="24117"/>
                </a:lnTo>
                <a:lnTo>
                  <a:pt x="5893732" y="23990"/>
                </a:lnTo>
                <a:lnTo>
                  <a:pt x="5908359" y="23990"/>
                </a:lnTo>
                <a:lnTo>
                  <a:pt x="5906330" y="22224"/>
                </a:lnTo>
                <a:lnTo>
                  <a:pt x="5902966" y="19570"/>
                </a:lnTo>
                <a:close/>
              </a:path>
              <a:path w="5941695" h="565784">
                <a:moveTo>
                  <a:pt x="51513" y="21704"/>
                </a:moveTo>
                <a:lnTo>
                  <a:pt x="51328" y="21805"/>
                </a:lnTo>
                <a:lnTo>
                  <a:pt x="51513" y="21704"/>
                </a:lnTo>
                <a:close/>
              </a:path>
              <a:path w="5941695" h="565784">
                <a:moveTo>
                  <a:pt x="5890150" y="21704"/>
                </a:moveTo>
                <a:lnTo>
                  <a:pt x="5890309" y="21805"/>
                </a:lnTo>
                <a:lnTo>
                  <a:pt x="5890150" y="21704"/>
                </a:lnTo>
                <a:close/>
              </a:path>
              <a:path w="5941695" h="565784">
                <a:moveTo>
                  <a:pt x="55238" y="19570"/>
                </a:moveTo>
                <a:lnTo>
                  <a:pt x="55016" y="19684"/>
                </a:lnTo>
                <a:lnTo>
                  <a:pt x="55238" y="19570"/>
                </a:lnTo>
                <a:close/>
              </a:path>
              <a:path w="5941695" h="565784">
                <a:moveTo>
                  <a:pt x="5900263" y="17627"/>
                </a:moveTo>
                <a:lnTo>
                  <a:pt x="5882657" y="17627"/>
                </a:lnTo>
                <a:lnTo>
                  <a:pt x="5882860" y="17729"/>
                </a:lnTo>
                <a:lnTo>
                  <a:pt x="5886658" y="19684"/>
                </a:lnTo>
                <a:lnTo>
                  <a:pt x="5886467" y="19570"/>
                </a:lnTo>
                <a:lnTo>
                  <a:pt x="5902966" y="19570"/>
                </a:lnTo>
                <a:lnTo>
                  <a:pt x="5902660" y="19329"/>
                </a:lnTo>
                <a:lnTo>
                  <a:pt x="5900263" y="17627"/>
                </a:lnTo>
                <a:close/>
              </a:path>
              <a:path w="5941695" h="565784">
                <a:moveTo>
                  <a:pt x="5882811" y="17706"/>
                </a:moveTo>
                <a:close/>
              </a:path>
              <a:path w="5941695" h="565784">
                <a:moveTo>
                  <a:pt x="5897663" y="15862"/>
                </a:moveTo>
                <a:lnTo>
                  <a:pt x="5878758" y="15862"/>
                </a:lnTo>
                <a:lnTo>
                  <a:pt x="5882811" y="17706"/>
                </a:lnTo>
                <a:lnTo>
                  <a:pt x="5882657" y="17627"/>
                </a:lnTo>
                <a:lnTo>
                  <a:pt x="5900263" y="17627"/>
                </a:lnTo>
                <a:lnTo>
                  <a:pt x="5898850" y="16624"/>
                </a:lnTo>
                <a:lnTo>
                  <a:pt x="5897663" y="15862"/>
                </a:lnTo>
                <a:close/>
              </a:path>
              <a:path w="5941695" h="565784">
                <a:moveTo>
                  <a:pt x="5895210" y="14287"/>
                </a:moveTo>
                <a:lnTo>
                  <a:pt x="5874745" y="14287"/>
                </a:lnTo>
                <a:lnTo>
                  <a:pt x="5874961" y="14363"/>
                </a:lnTo>
                <a:lnTo>
                  <a:pt x="5878949" y="15951"/>
                </a:lnTo>
                <a:lnTo>
                  <a:pt x="5878758" y="15862"/>
                </a:lnTo>
                <a:lnTo>
                  <a:pt x="5897663" y="15862"/>
                </a:lnTo>
                <a:lnTo>
                  <a:pt x="5895210" y="14287"/>
                </a:lnTo>
                <a:close/>
              </a:path>
              <a:path w="5941695" h="565784">
                <a:moveTo>
                  <a:pt x="5874806" y="14311"/>
                </a:moveTo>
                <a:lnTo>
                  <a:pt x="5874938" y="14363"/>
                </a:lnTo>
                <a:lnTo>
                  <a:pt x="5874806" y="14311"/>
                </a:lnTo>
                <a:close/>
              </a:path>
              <a:path w="5941695" h="565784">
                <a:moveTo>
                  <a:pt x="5892870" y="12915"/>
                </a:moveTo>
                <a:lnTo>
                  <a:pt x="5870656" y="12915"/>
                </a:lnTo>
                <a:lnTo>
                  <a:pt x="5870859" y="12979"/>
                </a:lnTo>
                <a:lnTo>
                  <a:pt x="5874806" y="14311"/>
                </a:lnTo>
                <a:lnTo>
                  <a:pt x="5895210" y="14287"/>
                </a:lnTo>
                <a:lnTo>
                  <a:pt x="5894913" y="14096"/>
                </a:lnTo>
                <a:lnTo>
                  <a:pt x="5892870" y="12915"/>
                </a:lnTo>
                <a:close/>
              </a:path>
              <a:path w="5941695" h="565784">
                <a:moveTo>
                  <a:pt x="5870763" y="12951"/>
                </a:moveTo>
                <a:close/>
              </a:path>
              <a:path w="5941695" h="565784">
                <a:moveTo>
                  <a:pt x="5890799" y="11722"/>
                </a:moveTo>
                <a:lnTo>
                  <a:pt x="5866465" y="11722"/>
                </a:lnTo>
                <a:lnTo>
                  <a:pt x="5870763" y="12951"/>
                </a:lnTo>
                <a:lnTo>
                  <a:pt x="5892870" y="12915"/>
                </a:lnTo>
                <a:lnTo>
                  <a:pt x="5890799" y="11722"/>
                </a:lnTo>
                <a:close/>
              </a:path>
              <a:path w="5941695" h="565784">
                <a:moveTo>
                  <a:pt x="5888890" y="10744"/>
                </a:moveTo>
                <a:lnTo>
                  <a:pt x="5862198" y="10744"/>
                </a:lnTo>
                <a:lnTo>
                  <a:pt x="5862426" y="10794"/>
                </a:lnTo>
                <a:lnTo>
                  <a:pt x="5866681" y="11785"/>
                </a:lnTo>
                <a:lnTo>
                  <a:pt x="5866465" y="11722"/>
                </a:lnTo>
                <a:lnTo>
                  <a:pt x="5890799" y="11722"/>
                </a:lnTo>
                <a:lnTo>
                  <a:pt x="5888890" y="10744"/>
                </a:lnTo>
                <a:close/>
              </a:path>
              <a:path w="5941695" h="565784">
                <a:moveTo>
                  <a:pt x="5862382" y="10786"/>
                </a:moveTo>
                <a:close/>
              </a:path>
              <a:path w="5941695" h="565784">
                <a:moveTo>
                  <a:pt x="5887377" y="9969"/>
                </a:moveTo>
                <a:lnTo>
                  <a:pt x="5857854" y="9969"/>
                </a:lnTo>
                <a:lnTo>
                  <a:pt x="5858083" y="10007"/>
                </a:lnTo>
                <a:lnTo>
                  <a:pt x="5862382" y="10786"/>
                </a:lnTo>
                <a:lnTo>
                  <a:pt x="5862198" y="10744"/>
                </a:lnTo>
                <a:lnTo>
                  <a:pt x="5888890" y="10744"/>
                </a:lnTo>
                <a:lnTo>
                  <a:pt x="5887377" y="9969"/>
                </a:lnTo>
                <a:close/>
              </a:path>
              <a:path w="5941695" h="565784">
                <a:moveTo>
                  <a:pt x="5858025" y="10000"/>
                </a:moveTo>
                <a:close/>
              </a:path>
              <a:path w="5941695" h="565784">
                <a:moveTo>
                  <a:pt x="5885512" y="9080"/>
                </a:moveTo>
                <a:lnTo>
                  <a:pt x="5848964" y="9080"/>
                </a:lnTo>
                <a:lnTo>
                  <a:pt x="5849193" y="9093"/>
                </a:lnTo>
                <a:lnTo>
                  <a:pt x="5853676" y="9436"/>
                </a:lnTo>
                <a:lnTo>
                  <a:pt x="5853548" y="9436"/>
                </a:lnTo>
                <a:lnTo>
                  <a:pt x="5858025" y="10000"/>
                </a:lnTo>
                <a:lnTo>
                  <a:pt x="5857854" y="9969"/>
                </a:lnTo>
                <a:lnTo>
                  <a:pt x="5887377" y="9969"/>
                </a:lnTo>
                <a:lnTo>
                  <a:pt x="5886294" y="9436"/>
                </a:lnTo>
                <a:lnTo>
                  <a:pt x="5853447" y="9423"/>
                </a:lnTo>
                <a:lnTo>
                  <a:pt x="5886266" y="9423"/>
                </a:lnTo>
                <a:lnTo>
                  <a:pt x="5885512" y="9080"/>
                </a:lnTo>
                <a:close/>
              </a:path>
              <a:path w="5941695" h="565784">
                <a:moveTo>
                  <a:pt x="5849104" y="9091"/>
                </a:moveTo>
                <a:close/>
              </a:path>
              <a:path w="5941695" h="565784">
                <a:moveTo>
                  <a:pt x="5885288" y="8978"/>
                </a:moveTo>
                <a:lnTo>
                  <a:pt x="5844430" y="8978"/>
                </a:lnTo>
                <a:lnTo>
                  <a:pt x="5849104" y="9091"/>
                </a:lnTo>
                <a:lnTo>
                  <a:pt x="5848964" y="9080"/>
                </a:lnTo>
                <a:lnTo>
                  <a:pt x="5885512" y="9080"/>
                </a:lnTo>
                <a:lnTo>
                  <a:pt x="5885288" y="8978"/>
                </a:lnTo>
                <a:close/>
              </a:path>
            </a:pathLst>
          </a:custGeom>
          <a:solidFill>
            <a:srgbClr val="F695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7"/>
          <p:cNvSpPr/>
          <p:nvPr/>
        </p:nvSpPr>
        <p:spPr>
          <a:xfrm>
            <a:off x="285686" y="8077200"/>
            <a:ext cx="6335839" cy="55678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10"/>
          <p:cNvSpPr/>
          <p:nvPr/>
        </p:nvSpPr>
        <p:spPr>
          <a:xfrm>
            <a:off x="179396" y="8127449"/>
            <a:ext cx="1424928" cy="46528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"/>
          <p:cNvSpPr txBox="1"/>
          <p:nvPr/>
        </p:nvSpPr>
        <p:spPr>
          <a:xfrm>
            <a:off x="1713812" y="8086767"/>
            <a:ext cx="534670" cy="5156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10" dirty="0">
                <a:solidFill>
                  <a:srgbClr val="FF0000"/>
                </a:solidFill>
                <a:latin typeface="PMingLiU"/>
                <a:cs typeface="PMingLiU"/>
              </a:rPr>
              <a:t>一</a:t>
            </a:r>
            <a:r>
              <a:rPr sz="800" dirty="0">
                <a:solidFill>
                  <a:srgbClr val="FF0000"/>
                </a:solidFill>
                <a:latin typeface="Calibri"/>
                <a:cs typeface="Calibri"/>
              </a:rPr>
              <a:t>.</a:t>
            </a:r>
            <a:endParaRPr sz="800" dirty="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  <a:spcBef>
                <a:spcPts val="15"/>
              </a:spcBef>
            </a:pPr>
            <a:r>
              <a:rPr sz="800" dirty="0">
                <a:solidFill>
                  <a:srgbClr val="FF0000"/>
                </a:solidFill>
                <a:latin typeface="PMingLiU"/>
                <a:cs typeface="PMingLiU"/>
              </a:rPr>
              <a:t>具備資</a:t>
            </a:r>
            <a:r>
              <a:rPr sz="800" spc="-15" dirty="0">
                <a:solidFill>
                  <a:srgbClr val="FF0000"/>
                </a:solidFill>
                <a:latin typeface="PMingLiU"/>
                <a:cs typeface="PMingLiU"/>
              </a:rPr>
              <a:t>料</a:t>
            </a:r>
            <a:r>
              <a:rPr sz="800" dirty="0">
                <a:solidFill>
                  <a:srgbClr val="FF0000"/>
                </a:solidFill>
                <a:latin typeface="PMingLiU"/>
                <a:cs typeface="PMingLiU"/>
              </a:rPr>
              <a:t>處 理實用</a:t>
            </a:r>
            <a:r>
              <a:rPr sz="800" spc="-15" dirty="0">
                <a:solidFill>
                  <a:srgbClr val="FF0000"/>
                </a:solidFill>
                <a:latin typeface="PMingLiU"/>
                <a:cs typeface="PMingLiU"/>
              </a:rPr>
              <a:t>技</a:t>
            </a:r>
            <a:r>
              <a:rPr sz="800" dirty="0">
                <a:solidFill>
                  <a:srgbClr val="FF0000"/>
                </a:solidFill>
                <a:latin typeface="PMingLiU"/>
                <a:cs typeface="PMingLiU"/>
              </a:rPr>
              <a:t>術 之能力</a:t>
            </a:r>
            <a:endParaRPr sz="800" dirty="0">
              <a:latin typeface="PMingLiU"/>
              <a:cs typeface="PMingLiU"/>
            </a:endParaRPr>
          </a:p>
        </p:txBody>
      </p:sp>
      <p:sp>
        <p:nvSpPr>
          <p:cNvPr id="29" name="object 4"/>
          <p:cNvSpPr txBox="1"/>
          <p:nvPr/>
        </p:nvSpPr>
        <p:spPr>
          <a:xfrm>
            <a:off x="2263013" y="8060413"/>
            <a:ext cx="129095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79780" algn="l"/>
              </a:tabLst>
            </a:pPr>
            <a:r>
              <a:rPr sz="800" spc="10" dirty="0">
                <a:solidFill>
                  <a:schemeClr val="accent6">
                    <a:lumMod val="75000"/>
                  </a:schemeClr>
                </a:solidFill>
                <a:latin typeface="PMingLiU"/>
                <a:cs typeface="PMingLiU"/>
              </a:rPr>
              <a:t>二</a:t>
            </a:r>
            <a:r>
              <a:rPr sz="800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.</a:t>
            </a:r>
            <a:r>
              <a:rPr sz="800" dirty="0">
                <a:solidFill>
                  <a:srgbClr val="FFC000"/>
                </a:solidFill>
                <a:latin typeface="Calibri"/>
                <a:cs typeface="Calibri"/>
              </a:rPr>
              <a:t>	</a:t>
            </a:r>
            <a:r>
              <a:rPr lang="en-US" sz="800" dirty="0" smtClean="0">
                <a:solidFill>
                  <a:srgbClr val="FFC000"/>
                </a:solidFill>
                <a:latin typeface="Calibri"/>
                <a:cs typeface="Calibri"/>
              </a:rPr>
              <a:t>          </a:t>
            </a:r>
            <a:r>
              <a:rPr sz="800" dirty="0" smtClean="0">
                <a:solidFill>
                  <a:srgbClr val="D99593"/>
                </a:solidFill>
                <a:latin typeface="PMingLiU"/>
                <a:cs typeface="PMingLiU"/>
              </a:rPr>
              <a:t>三</a:t>
            </a:r>
            <a:r>
              <a:rPr sz="800" dirty="0">
                <a:solidFill>
                  <a:srgbClr val="D99593"/>
                </a:solidFill>
                <a:latin typeface="Calibri"/>
                <a:cs typeface="Calibri"/>
              </a:rPr>
              <a:t>.</a:t>
            </a:r>
            <a:endParaRPr sz="800" dirty="0">
              <a:latin typeface="Calibri"/>
              <a:cs typeface="Calibri"/>
            </a:endParaRPr>
          </a:p>
        </p:txBody>
      </p:sp>
      <p:sp>
        <p:nvSpPr>
          <p:cNvPr id="31" name="object 5"/>
          <p:cNvSpPr txBox="1"/>
          <p:nvPr/>
        </p:nvSpPr>
        <p:spPr>
          <a:xfrm>
            <a:off x="2248481" y="8219656"/>
            <a:ext cx="1757859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chemeClr val="accent6">
                    <a:lumMod val="75000"/>
                  </a:schemeClr>
                </a:solidFill>
                <a:latin typeface="PMingLiU"/>
                <a:cs typeface="PMingLiU"/>
              </a:rPr>
              <a:t>具備資</a:t>
            </a:r>
            <a:r>
              <a:rPr sz="800" spc="-15" dirty="0">
                <a:solidFill>
                  <a:schemeClr val="accent6">
                    <a:lumMod val="75000"/>
                  </a:schemeClr>
                </a:solidFill>
                <a:latin typeface="PMingLiU"/>
                <a:cs typeface="PMingLiU"/>
              </a:rPr>
              <a:t>料</a:t>
            </a:r>
            <a:r>
              <a:rPr sz="800" dirty="0">
                <a:solidFill>
                  <a:schemeClr val="accent6">
                    <a:lumMod val="75000"/>
                  </a:schemeClr>
                </a:solidFill>
                <a:latin typeface="PMingLiU"/>
                <a:cs typeface="PMingLiU"/>
              </a:rPr>
              <a:t>蒐集、</a:t>
            </a:r>
            <a:r>
              <a:rPr sz="800" spc="175" dirty="0">
                <a:solidFill>
                  <a:schemeClr val="accent6">
                    <a:lumMod val="75000"/>
                  </a:schemeClr>
                </a:solidFill>
                <a:latin typeface="PMingLiU"/>
                <a:cs typeface="PMingLiU"/>
              </a:rPr>
              <a:t> </a:t>
            </a:r>
            <a:r>
              <a:rPr lang="en-US" sz="800" spc="175" dirty="0" smtClean="0">
                <a:solidFill>
                  <a:schemeClr val="accent6">
                    <a:lumMod val="75000"/>
                  </a:schemeClr>
                </a:solidFill>
                <a:latin typeface="PMingLiU"/>
                <a:cs typeface="PMingLiU"/>
              </a:rPr>
              <a:t>      </a:t>
            </a:r>
            <a:r>
              <a:rPr sz="800" dirty="0" err="1" smtClean="0">
                <a:solidFill>
                  <a:srgbClr val="D99593"/>
                </a:solidFill>
                <a:latin typeface="PMingLiU"/>
                <a:cs typeface="PMingLiU"/>
              </a:rPr>
              <a:t>具備網頁開發</a:t>
            </a:r>
            <a:endParaRPr sz="800" dirty="0">
              <a:latin typeface="PMingLiU"/>
              <a:cs typeface="PMingLiU"/>
            </a:endParaRPr>
          </a:p>
        </p:txBody>
      </p:sp>
      <p:sp>
        <p:nvSpPr>
          <p:cNvPr id="32" name="object 3"/>
          <p:cNvSpPr txBox="1"/>
          <p:nvPr/>
        </p:nvSpPr>
        <p:spPr>
          <a:xfrm>
            <a:off x="2209800" y="8360092"/>
            <a:ext cx="1150492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chemeClr val="accent6">
                    <a:lumMod val="75000"/>
                  </a:schemeClr>
                </a:solidFill>
                <a:latin typeface="PMingLiU"/>
                <a:cs typeface="PMingLiU"/>
              </a:rPr>
              <a:t>處理、</a:t>
            </a:r>
            <a:r>
              <a:rPr sz="800" spc="-15" dirty="0">
                <a:solidFill>
                  <a:schemeClr val="accent6">
                    <a:lumMod val="75000"/>
                  </a:schemeClr>
                </a:solidFill>
                <a:latin typeface="PMingLiU"/>
                <a:cs typeface="PMingLiU"/>
              </a:rPr>
              <a:t>分</a:t>
            </a:r>
            <a:r>
              <a:rPr sz="800" dirty="0">
                <a:solidFill>
                  <a:schemeClr val="accent6">
                    <a:lumMod val="75000"/>
                  </a:schemeClr>
                </a:solidFill>
                <a:latin typeface="PMingLiU"/>
                <a:cs typeface="PMingLiU"/>
              </a:rPr>
              <a:t>析及 操作商</a:t>
            </a:r>
            <a:r>
              <a:rPr sz="800" spc="-15" dirty="0">
                <a:solidFill>
                  <a:schemeClr val="accent6">
                    <a:lumMod val="75000"/>
                  </a:schemeClr>
                </a:solidFill>
                <a:latin typeface="PMingLiU"/>
                <a:cs typeface="PMingLiU"/>
              </a:rPr>
              <a:t>業</a:t>
            </a:r>
            <a:r>
              <a:rPr sz="800" dirty="0">
                <a:solidFill>
                  <a:schemeClr val="accent6">
                    <a:lumMod val="75000"/>
                  </a:schemeClr>
                </a:solidFill>
                <a:latin typeface="PMingLiU"/>
                <a:cs typeface="PMingLiU"/>
              </a:rPr>
              <a:t>資訊 系統技</a:t>
            </a:r>
            <a:r>
              <a:rPr sz="800" spc="-15" dirty="0">
                <a:solidFill>
                  <a:schemeClr val="accent6">
                    <a:lumMod val="75000"/>
                  </a:schemeClr>
                </a:solidFill>
                <a:latin typeface="PMingLiU"/>
                <a:cs typeface="PMingLiU"/>
              </a:rPr>
              <a:t>術</a:t>
            </a:r>
            <a:r>
              <a:rPr sz="800" dirty="0">
                <a:solidFill>
                  <a:schemeClr val="accent6">
                    <a:lumMod val="75000"/>
                  </a:schemeClr>
                </a:solidFill>
                <a:latin typeface="PMingLiU"/>
                <a:cs typeface="PMingLiU"/>
              </a:rPr>
              <a:t>之能 力</a:t>
            </a:r>
          </a:p>
        </p:txBody>
      </p:sp>
      <p:sp>
        <p:nvSpPr>
          <p:cNvPr id="33" name="object 6"/>
          <p:cNvSpPr txBox="1"/>
          <p:nvPr/>
        </p:nvSpPr>
        <p:spPr>
          <a:xfrm>
            <a:off x="3360292" y="8365375"/>
            <a:ext cx="638175" cy="26860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 marR="5080">
              <a:lnSpc>
                <a:spcPts val="950"/>
              </a:lnSpc>
              <a:spcBef>
                <a:spcPts val="140"/>
              </a:spcBef>
            </a:pPr>
            <a:r>
              <a:rPr sz="800" dirty="0">
                <a:solidFill>
                  <a:srgbClr val="D99593"/>
                </a:solidFill>
                <a:latin typeface="PMingLiU"/>
                <a:cs typeface="PMingLiU"/>
              </a:rPr>
              <a:t>及程式設計管 理技術之能力</a:t>
            </a:r>
            <a:endParaRPr sz="800" dirty="0">
              <a:latin typeface="PMingLiU"/>
              <a:cs typeface="PMingLiU"/>
            </a:endParaRPr>
          </a:p>
        </p:txBody>
      </p:sp>
      <p:sp>
        <p:nvSpPr>
          <p:cNvPr id="34" name="object 7"/>
          <p:cNvSpPr txBox="1"/>
          <p:nvPr/>
        </p:nvSpPr>
        <p:spPr>
          <a:xfrm>
            <a:off x="4026900" y="8107565"/>
            <a:ext cx="636905" cy="5156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10" dirty="0">
                <a:solidFill>
                  <a:srgbClr val="00AF50"/>
                </a:solidFill>
                <a:latin typeface="PMingLiU"/>
                <a:cs typeface="PMingLiU"/>
              </a:rPr>
              <a:t>四</a:t>
            </a:r>
            <a:r>
              <a:rPr sz="800" dirty="0">
                <a:solidFill>
                  <a:srgbClr val="00AF50"/>
                </a:solidFill>
                <a:latin typeface="Calibri"/>
                <a:cs typeface="Calibri"/>
              </a:rPr>
              <a:t>.</a:t>
            </a:r>
            <a:endParaRPr sz="800" dirty="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  <a:spcBef>
                <a:spcPts val="15"/>
              </a:spcBef>
            </a:pPr>
            <a:r>
              <a:rPr sz="800" dirty="0">
                <a:solidFill>
                  <a:srgbClr val="00AF50"/>
                </a:solidFill>
                <a:latin typeface="PMingLiU"/>
                <a:cs typeface="PMingLiU"/>
              </a:rPr>
              <a:t>具備多</a:t>
            </a:r>
            <a:r>
              <a:rPr sz="800" spc="-15" dirty="0">
                <a:solidFill>
                  <a:srgbClr val="00AF50"/>
                </a:solidFill>
                <a:latin typeface="PMingLiU"/>
                <a:cs typeface="PMingLiU"/>
              </a:rPr>
              <a:t>媒</a:t>
            </a:r>
            <a:r>
              <a:rPr sz="800" dirty="0">
                <a:solidFill>
                  <a:srgbClr val="00AF50"/>
                </a:solidFill>
                <a:latin typeface="PMingLiU"/>
                <a:cs typeface="PMingLiU"/>
              </a:rPr>
              <a:t>體製 作專業</a:t>
            </a:r>
            <a:r>
              <a:rPr sz="800" spc="-15" dirty="0">
                <a:solidFill>
                  <a:srgbClr val="00AF50"/>
                </a:solidFill>
                <a:latin typeface="PMingLiU"/>
                <a:cs typeface="PMingLiU"/>
              </a:rPr>
              <a:t>技</a:t>
            </a:r>
            <a:r>
              <a:rPr sz="800" dirty="0">
                <a:solidFill>
                  <a:srgbClr val="00AF50"/>
                </a:solidFill>
                <a:latin typeface="PMingLiU"/>
                <a:cs typeface="PMingLiU"/>
              </a:rPr>
              <a:t>術之 能力</a:t>
            </a:r>
            <a:endParaRPr sz="800" dirty="0">
              <a:latin typeface="PMingLiU"/>
              <a:cs typeface="PMingLiU"/>
            </a:endParaRPr>
          </a:p>
        </p:txBody>
      </p:sp>
      <p:sp>
        <p:nvSpPr>
          <p:cNvPr id="35" name="object 8"/>
          <p:cNvSpPr txBox="1"/>
          <p:nvPr/>
        </p:nvSpPr>
        <p:spPr>
          <a:xfrm>
            <a:off x="4663805" y="8077200"/>
            <a:ext cx="636905" cy="5156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10" dirty="0">
                <a:solidFill>
                  <a:srgbClr val="00AFEF"/>
                </a:solidFill>
                <a:latin typeface="PMingLiU"/>
                <a:cs typeface="PMingLiU"/>
              </a:rPr>
              <a:t>五</a:t>
            </a:r>
            <a:r>
              <a:rPr sz="800" dirty="0">
                <a:solidFill>
                  <a:srgbClr val="00AFEF"/>
                </a:solidFill>
                <a:latin typeface="Calibri"/>
                <a:cs typeface="Calibri"/>
              </a:rPr>
              <a:t>.</a:t>
            </a:r>
            <a:endParaRPr sz="800" dirty="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  <a:spcBef>
                <a:spcPts val="15"/>
              </a:spcBef>
            </a:pPr>
            <a:r>
              <a:rPr sz="800" dirty="0">
                <a:solidFill>
                  <a:srgbClr val="00AFEF"/>
                </a:solidFill>
                <a:latin typeface="PMingLiU"/>
                <a:cs typeface="PMingLiU"/>
              </a:rPr>
              <a:t>具備雲</a:t>
            </a:r>
            <a:r>
              <a:rPr sz="800" spc="-15" dirty="0">
                <a:solidFill>
                  <a:srgbClr val="00AFEF"/>
                </a:solidFill>
                <a:latin typeface="PMingLiU"/>
                <a:cs typeface="PMingLiU"/>
              </a:rPr>
              <a:t>端</a:t>
            </a:r>
            <a:r>
              <a:rPr sz="800" dirty="0">
                <a:solidFill>
                  <a:srgbClr val="00AFEF"/>
                </a:solidFill>
                <a:latin typeface="PMingLiU"/>
                <a:cs typeface="PMingLiU"/>
              </a:rPr>
              <a:t>商務 科技及</a:t>
            </a:r>
            <a:r>
              <a:rPr sz="800" spc="-15" dirty="0">
                <a:solidFill>
                  <a:srgbClr val="00AFEF"/>
                </a:solidFill>
                <a:latin typeface="PMingLiU"/>
                <a:cs typeface="PMingLiU"/>
              </a:rPr>
              <a:t>商</a:t>
            </a:r>
            <a:r>
              <a:rPr sz="800" dirty="0">
                <a:solidFill>
                  <a:srgbClr val="00AFEF"/>
                </a:solidFill>
                <a:latin typeface="PMingLiU"/>
                <a:cs typeface="PMingLiU"/>
              </a:rPr>
              <a:t>業行 銷技術</a:t>
            </a:r>
            <a:r>
              <a:rPr sz="800" spc="-15" dirty="0">
                <a:solidFill>
                  <a:srgbClr val="00AFEF"/>
                </a:solidFill>
                <a:latin typeface="PMingLiU"/>
                <a:cs typeface="PMingLiU"/>
              </a:rPr>
              <a:t>之</a:t>
            </a:r>
            <a:r>
              <a:rPr sz="800" dirty="0">
                <a:solidFill>
                  <a:srgbClr val="00AFEF"/>
                </a:solidFill>
                <a:latin typeface="PMingLiU"/>
                <a:cs typeface="PMingLiU"/>
              </a:rPr>
              <a:t>能力</a:t>
            </a:r>
            <a:endParaRPr sz="800" dirty="0">
              <a:latin typeface="PMingLiU"/>
              <a:cs typeface="PMingLiU"/>
            </a:endParaRPr>
          </a:p>
        </p:txBody>
      </p:sp>
      <p:sp>
        <p:nvSpPr>
          <p:cNvPr id="36" name="object 9"/>
          <p:cNvSpPr txBox="1"/>
          <p:nvPr/>
        </p:nvSpPr>
        <p:spPr>
          <a:xfrm>
            <a:off x="5355688" y="8058201"/>
            <a:ext cx="1348388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10" dirty="0">
                <a:latin typeface="PMingLiU"/>
                <a:cs typeface="PMingLiU"/>
              </a:rPr>
              <a:t>六</a:t>
            </a:r>
            <a:r>
              <a:rPr sz="800" dirty="0">
                <a:latin typeface="Calibri"/>
                <a:cs typeface="Calibri"/>
              </a:rPr>
              <a:t>.</a:t>
            </a:r>
          </a:p>
          <a:p>
            <a:pPr marL="12700" marR="5080">
              <a:lnSpc>
                <a:spcPct val="100000"/>
              </a:lnSpc>
              <a:spcBef>
                <a:spcPts val="15"/>
              </a:spcBef>
            </a:pPr>
            <a:r>
              <a:rPr sz="800" dirty="0">
                <a:latin typeface="PMingLiU"/>
                <a:cs typeface="PMingLiU"/>
              </a:rPr>
              <a:t>具備勞</a:t>
            </a:r>
            <a:r>
              <a:rPr sz="800" spc="-15" dirty="0">
                <a:latin typeface="PMingLiU"/>
                <a:cs typeface="PMingLiU"/>
              </a:rPr>
              <a:t>動</a:t>
            </a:r>
            <a:r>
              <a:rPr sz="800" dirty="0">
                <a:latin typeface="PMingLiU"/>
                <a:cs typeface="PMingLiU"/>
              </a:rPr>
              <a:t>權益</a:t>
            </a:r>
            <a:r>
              <a:rPr sz="800" spc="-15" dirty="0">
                <a:latin typeface="PMingLiU"/>
                <a:cs typeface="PMingLiU"/>
              </a:rPr>
              <a:t>、</a:t>
            </a:r>
            <a:r>
              <a:rPr sz="800" dirty="0">
                <a:latin typeface="PMingLiU"/>
                <a:cs typeface="PMingLiU"/>
              </a:rPr>
              <a:t>職 業道德</a:t>
            </a:r>
            <a:r>
              <a:rPr sz="800" spc="-15" dirty="0">
                <a:latin typeface="PMingLiU"/>
                <a:cs typeface="PMingLiU"/>
              </a:rPr>
              <a:t>、</a:t>
            </a:r>
            <a:r>
              <a:rPr sz="800" dirty="0">
                <a:latin typeface="PMingLiU"/>
                <a:cs typeface="PMingLiU"/>
              </a:rPr>
              <a:t>工作</a:t>
            </a:r>
            <a:r>
              <a:rPr sz="800" spc="-15" dirty="0">
                <a:latin typeface="PMingLiU"/>
                <a:cs typeface="PMingLiU"/>
              </a:rPr>
              <a:t>習</a:t>
            </a:r>
            <a:r>
              <a:rPr sz="800" dirty="0">
                <a:latin typeface="PMingLiU"/>
                <a:cs typeface="PMingLiU"/>
              </a:rPr>
              <a:t>慣、 價值觀</a:t>
            </a:r>
            <a:r>
              <a:rPr sz="800" spc="-15" dirty="0">
                <a:latin typeface="PMingLiU"/>
                <a:cs typeface="PMingLiU"/>
              </a:rPr>
              <a:t>、</a:t>
            </a:r>
            <a:r>
              <a:rPr sz="800" dirty="0">
                <a:latin typeface="PMingLiU"/>
                <a:cs typeface="PMingLiU"/>
              </a:rPr>
              <a:t>敬業</a:t>
            </a:r>
            <a:r>
              <a:rPr sz="800" spc="-15" dirty="0">
                <a:latin typeface="PMingLiU"/>
                <a:cs typeface="PMingLiU"/>
              </a:rPr>
              <a:t>樂</a:t>
            </a:r>
            <a:r>
              <a:rPr sz="800" dirty="0">
                <a:latin typeface="PMingLiU"/>
                <a:cs typeface="PMingLiU"/>
              </a:rPr>
              <a:t>群、 樂觀進</a:t>
            </a:r>
            <a:r>
              <a:rPr sz="800" spc="-15" dirty="0">
                <a:latin typeface="PMingLiU"/>
                <a:cs typeface="PMingLiU"/>
              </a:rPr>
              <a:t>取</a:t>
            </a:r>
            <a:r>
              <a:rPr sz="800" dirty="0">
                <a:latin typeface="PMingLiU"/>
                <a:cs typeface="PMingLiU"/>
              </a:rPr>
              <a:t>及熱</a:t>
            </a:r>
            <a:r>
              <a:rPr sz="800" spc="-15" dirty="0">
                <a:latin typeface="PMingLiU"/>
                <a:cs typeface="PMingLiU"/>
              </a:rPr>
              <a:t>忱</a:t>
            </a:r>
            <a:r>
              <a:rPr sz="800" dirty="0">
                <a:latin typeface="PMingLiU"/>
                <a:cs typeface="PMingLiU"/>
              </a:rPr>
              <a:t>的 服務態度</a:t>
            </a:r>
          </a:p>
        </p:txBody>
      </p:sp>
      <p:sp>
        <p:nvSpPr>
          <p:cNvPr id="37" name="object 11"/>
          <p:cNvSpPr/>
          <p:nvPr/>
        </p:nvSpPr>
        <p:spPr>
          <a:xfrm>
            <a:off x="236931" y="8687026"/>
            <a:ext cx="6432766" cy="399289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13"/>
          <p:cNvSpPr/>
          <p:nvPr/>
        </p:nvSpPr>
        <p:spPr>
          <a:xfrm>
            <a:off x="3471481" y="8644728"/>
            <a:ext cx="262319" cy="194472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14"/>
          <p:cNvSpPr/>
          <p:nvPr/>
        </p:nvSpPr>
        <p:spPr>
          <a:xfrm>
            <a:off x="176784" y="8728385"/>
            <a:ext cx="1387221" cy="36498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15"/>
          <p:cNvSpPr txBox="1"/>
          <p:nvPr/>
        </p:nvSpPr>
        <p:spPr>
          <a:xfrm>
            <a:off x="1696973" y="8748367"/>
            <a:ext cx="636905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10" dirty="0">
                <a:solidFill>
                  <a:srgbClr val="FF0000"/>
                </a:solidFill>
                <a:latin typeface="PMingLiU"/>
                <a:cs typeface="PMingLiU"/>
              </a:rPr>
              <a:t>一</a:t>
            </a:r>
            <a:r>
              <a:rPr sz="800" dirty="0">
                <a:solidFill>
                  <a:srgbClr val="FF0000"/>
                </a:solidFill>
                <a:latin typeface="Calibri"/>
                <a:cs typeface="Calibri"/>
              </a:rPr>
              <a:t>.</a:t>
            </a:r>
            <a:endParaRPr sz="8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800" dirty="0">
                <a:solidFill>
                  <a:srgbClr val="FF0000"/>
                </a:solidFill>
                <a:latin typeface="PMingLiU"/>
                <a:cs typeface="PMingLiU"/>
              </a:rPr>
              <a:t>文書處</a:t>
            </a:r>
            <a:r>
              <a:rPr sz="800" spc="-15" dirty="0">
                <a:solidFill>
                  <a:srgbClr val="FF0000"/>
                </a:solidFill>
                <a:latin typeface="PMingLiU"/>
                <a:cs typeface="PMingLiU"/>
              </a:rPr>
              <a:t>理</a:t>
            </a:r>
            <a:r>
              <a:rPr sz="800" dirty="0">
                <a:solidFill>
                  <a:srgbClr val="FF0000"/>
                </a:solidFill>
                <a:latin typeface="PMingLiU"/>
                <a:cs typeface="PMingLiU"/>
              </a:rPr>
              <a:t>人員</a:t>
            </a:r>
            <a:endParaRPr sz="800" dirty="0">
              <a:latin typeface="PMingLiU"/>
              <a:cs typeface="PMingLiU"/>
            </a:endParaRPr>
          </a:p>
        </p:txBody>
      </p:sp>
      <p:sp>
        <p:nvSpPr>
          <p:cNvPr id="41" name="object 16"/>
          <p:cNvSpPr txBox="1"/>
          <p:nvPr/>
        </p:nvSpPr>
        <p:spPr>
          <a:xfrm>
            <a:off x="2417191" y="8748367"/>
            <a:ext cx="638175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D99593"/>
                </a:solidFill>
                <a:latin typeface="PMingLiU"/>
                <a:cs typeface="PMingLiU"/>
              </a:rPr>
              <a:t>二</a:t>
            </a:r>
            <a:r>
              <a:rPr sz="800" dirty="0">
                <a:solidFill>
                  <a:srgbClr val="D99593"/>
                </a:solidFill>
                <a:latin typeface="Calibri"/>
                <a:cs typeface="Calibri"/>
              </a:rPr>
              <a:t>.</a:t>
            </a:r>
            <a:endParaRPr sz="8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800" dirty="0">
                <a:solidFill>
                  <a:srgbClr val="D99593"/>
                </a:solidFill>
                <a:latin typeface="PMingLiU"/>
                <a:cs typeface="PMingLiU"/>
              </a:rPr>
              <a:t>網頁設計人員</a:t>
            </a:r>
            <a:endParaRPr sz="800" dirty="0">
              <a:latin typeface="PMingLiU"/>
              <a:cs typeface="PMingLiU"/>
            </a:endParaRPr>
          </a:p>
        </p:txBody>
      </p:sp>
      <p:sp>
        <p:nvSpPr>
          <p:cNvPr id="42" name="object 17"/>
          <p:cNvSpPr txBox="1"/>
          <p:nvPr/>
        </p:nvSpPr>
        <p:spPr>
          <a:xfrm>
            <a:off x="3188970" y="8748367"/>
            <a:ext cx="638175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D99593"/>
                </a:solidFill>
                <a:latin typeface="PMingLiU"/>
                <a:cs typeface="PMingLiU"/>
              </a:rPr>
              <a:t>三</a:t>
            </a:r>
            <a:r>
              <a:rPr sz="800" dirty="0">
                <a:solidFill>
                  <a:srgbClr val="D99593"/>
                </a:solidFill>
                <a:latin typeface="Calibri"/>
                <a:cs typeface="Calibri"/>
              </a:rPr>
              <a:t>.</a:t>
            </a:r>
            <a:endParaRPr sz="8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800" dirty="0">
                <a:solidFill>
                  <a:srgbClr val="D99593"/>
                </a:solidFill>
                <a:latin typeface="PMingLiU"/>
                <a:cs typeface="PMingLiU"/>
              </a:rPr>
              <a:t>程式設計人員</a:t>
            </a:r>
            <a:endParaRPr sz="800" dirty="0">
              <a:latin typeface="PMingLiU"/>
              <a:cs typeface="PMingLiU"/>
            </a:endParaRPr>
          </a:p>
        </p:txBody>
      </p:sp>
      <p:sp>
        <p:nvSpPr>
          <p:cNvPr id="43" name="object 18"/>
          <p:cNvSpPr txBox="1"/>
          <p:nvPr/>
        </p:nvSpPr>
        <p:spPr>
          <a:xfrm>
            <a:off x="3909440" y="8748367"/>
            <a:ext cx="636905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10" dirty="0">
                <a:solidFill>
                  <a:srgbClr val="6F2F9F"/>
                </a:solidFill>
                <a:latin typeface="PMingLiU"/>
                <a:cs typeface="PMingLiU"/>
              </a:rPr>
              <a:t>四</a:t>
            </a:r>
            <a:r>
              <a:rPr sz="800" dirty="0">
                <a:solidFill>
                  <a:srgbClr val="6F2F9F"/>
                </a:solidFill>
                <a:latin typeface="Calibri"/>
                <a:cs typeface="Calibri"/>
              </a:rPr>
              <a:t>.</a:t>
            </a:r>
            <a:endParaRPr sz="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800" dirty="0">
                <a:solidFill>
                  <a:srgbClr val="6F2F9F"/>
                </a:solidFill>
                <a:latin typeface="PMingLiU"/>
                <a:cs typeface="PMingLiU"/>
              </a:rPr>
              <a:t>會計事</a:t>
            </a:r>
            <a:r>
              <a:rPr sz="800" spc="-15" dirty="0">
                <a:solidFill>
                  <a:srgbClr val="6F2F9F"/>
                </a:solidFill>
                <a:latin typeface="PMingLiU"/>
                <a:cs typeface="PMingLiU"/>
              </a:rPr>
              <a:t>務</a:t>
            </a:r>
            <a:r>
              <a:rPr sz="800" dirty="0">
                <a:solidFill>
                  <a:srgbClr val="6F2F9F"/>
                </a:solidFill>
                <a:latin typeface="PMingLiU"/>
                <a:cs typeface="PMingLiU"/>
              </a:rPr>
              <a:t>人員</a:t>
            </a:r>
            <a:endParaRPr sz="800">
              <a:latin typeface="PMingLiU"/>
              <a:cs typeface="PMingLiU"/>
            </a:endParaRPr>
          </a:p>
        </p:txBody>
      </p:sp>
      <p:sp>
        <p:nvSpPr>
          <p:cNvPr id="44" name="object 19"/>
          <p:cNvSpPr txBox="1"/>
          <p:nvPr/>
        </p:nvSpPr>
        <p:spPr>
          <a:xfrm>
            <a:off x="4730241" y="8756876"/>
            <a:ext cx="43688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10" dirty="0">
                <a:solidFill>
                  <a:srgbClr val="00AFEF"/>
                </a:solidFill>
                <a:latin typeface="PMingLiU"/>
                <a:cs typeface="PMingLiU"/>
              </a:rPr>
              <a:t>五</a:t>
            </a:r>
            <a:r>
              <a:rPr sz="800" dirty="0">
                <a:solidFill>
                  <a:srgbClr val="00AFEF"/>
                </a:solidFill>
                <a:latin typeface="Calibri"/>
                <a:cs typeface="Calibri"/>
              </a:rPr>
              <a:t>.</a:t>
            </a:r>
            <a:endParaRPr sz="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800" spc="10" dirty="0">
                <a:solidFill>
                  <a:srgbClr val="00AFEF"/>
                </a:solidFill>
                <a:latin typeface="PMingLiU"/>
                <a:cs typeface="PMingLiU"/>
              </a:rPr>
              <a:t>行銷</a:t>
            </a:r>
            <a:r>
              <a:rPr sz="800" dirty="0">
                <a:solidFill>
                  <a:srgbClr val="00AFEF"/>
                </a:solidFill>
                <a:latin typeface="PMingLiU"/>
                <a:cs typeface="PMingLiU"/>
              </a:rPr>
              <a:t>人員</a:t>
            </a:r>
            <a:endParaRPr sz="800">
              <a:latin typeface="PMingLiU"/>
              <a:cs typeface="PMingLiU"/>
            </a:endParaRPr>
          </a:p>
        </p:txBody>
      </p:sp>
      <p:sp>
        <p:nvSpPr>
          <p:cNvPr id="45" name="object 10"/>
          <p:cNvSpPr/>
          <p:nvPr/>
        </p:nvSpPr>
        <p:spPr>
          <a:xfrm>
            <a:off x="206742" y="8687026"/>
            <a:ext cx="6508903" cy="44020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20"/>
          <p:cNvSpPr txBox="1"/>
          <p:nvPr/>
        </p:nvSpPr>
        <p:spPr>
          <a:xfrm>
            <a:off x="5397753" y="8763152"/>
            <a:ext cx="73914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10" dirty="0">
                <a:solidFill>
                  <a:srgbClr val="00AF50"/>
                </a:solidFill>
                <a:latin typeface="PMingLiU"/>
                <a:cs typeface="PMingLiU"/>
              </a:rPr>
              <a:t>六</a:t>
            </a:r>
            <a:r>
              <a:rPr sz="800" dirty="0">
                <a:solidFill>
                  <a:srgbClr val="00AF50"/>
                </a:solidFill>
                <a:latin typeface="Calibri"/>
                <a:cs typeface="Calibri"/>
              </a:rPr>
              <a:t>.</a:t>
            </a:r>
            <a:endParaRPr sz="8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800" dirty="0">
                <a:solidFill>
                  <a:srgbClr val="00AF50"/>
                </a:solidFill>
                <a:latin typeface="PMingLiU"/>
                <a:cs typeface="PMingLiU"/>
              </a:rPr>
              <a:t>多媒體</a:t>
            </a:r>
            <a:r>
              <a:rPr sz="800" spc="-15" dirty="0">
                <a:solidFill>
                  <a:srgbClr val="00AF50"/>
                </a:solidFill>
                <a:latin typeface="PMingLiU"/>
                <a:cs typeface="PMingLiU"/>
              </a:rPr>
              <a:t>製</a:t>
            </a:r>
            <a:r>
              <a:rPr sz="800" dirty="0">
                <a:solidFill>
                  <a:srgbClr val="00AF50"/>
                </a:solidFill>
                <a:latin typeface="PMingLiU"/>
                <a:cs typeface="PMingLiU"/>
              </a:rPr>
              <a:t>作人員</a:t>
            </a:r>
            <a:endParaRPr sz="800" dirty="0">
              <a:latin typeface="PMingLiU"/>
              <a:cs typeface="PMingLiU"/>
            </a:endParaRPr>
          </a:p>
        </p:txBody>
      </p:sp>
      <p:sp>
        <p:nvSpPr>
          <p:cNvPr id="48" name="object 11"/>
          <p:cNvSpPr/>
          <p:nvPr/>
        </p:nvSpPr>
        <p:spPr>
          <a:xfrm>
            <a:off x="3429000" y="8025274"/>
            <a:ext cx="251632" cy="204326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</TotalTime>
  <Words>750</Words>
  <Application>Microsoft Office PowerPoint</Application>
  <PresentationFormat>如螢幕大小 (4:3)</PresentationFormat>
  <Paragraphs>218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Theme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教學組幹事-01</cp:lastModifiedBy>
  <cp:revision>14</cp:revision>
  <dcterms:created xsi:type="dcterms:W3CDTF">2019-11-28T07:03:29Z</dcterms:created>
  <dcterms:modified xsi:type="dcterms:W3CDTF">2022-11-16T01:53:12Z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2019-03-26T00:00:00Z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2019-11-28T00:00:00Z</vt:filetime>
  </property>
</Properties>
</file>