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30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6405" y="358140"/>
            <a:ext cx="6358132" cy="9601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54368" y="376936"/>
            <a:ext cx="6281559" cy="8826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54368" y="376936"/>
            <a:ext cx="6282055" cy="882650"/>
          </a:xfrm>
          <a:custGeom>
            <a:avLst/>
            <a:gdLst/>
            <a:ahLst/>
            <a:cxnLst/>
            <a:rect l="l" t="t" r="r" b="b"/>
            <a:pathLst>
              <a:path w="6282055" h="882650">
                <a:moveTo>
                  <a:pt x="147116" y="0"/>
                </a:moveTo>
                <a:lnTo>
                  <a:pt x="6134493" y="0"/>
                </a:lnTo>
                <a:lnTo>
                  <a:pt x="6181000" y="7505"/>
                </a:lnTo>
                <a:lnTo>
                  <a:pt x="6221373" y="28403"/>
                </a:lnTo>
                <a:lnTo>
                  <a:pt x="6253201" y="60268"/>
                </a:lnTo>
                <a:lnTo>
                  <a:pt x="6274067" y="100673"/>
                </a:lnTo>
                <a:lnTo>
                  <a:pt x="6281559" y="147193"/>
                </a:lnTo>
                <a:lnTo>
                  <a:pt x="6281559" y="882650"/>
                </a:lnTo>
                <a:lnTo>
                  <a:pt x="0" y="882650"/>
                </a:lnTo>
                <a:lnTo>
                  <a:pt x="0" y="147193"/>
                </a:lnTo>
                <a:lnTo>
                  <a:pt x="7499" y="100673"/>
                </a:lnTo>
                <a:lnTo>
                  <a:pt x="28383" y="60268"/>
                </a:lnTo>
                <a:lnTo>
                  <a:pt x="60229" y="28403"/>
                </a:lnTo>
                <a:lnTo>
                  <a:pt x="100614" y="7505"/>
                </a:lnTo>
                <a:lnTo>
                  <a:pt x="147116" y="0"/>
                </a:lnTo>
                <a:close/>
              </a:path>
            </a:pathLst>
          </a:custGeom>
          <a:ln w="9525">
            <a:solidFill>
              <a:srgbClr val="F5913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34639" y="144271"/>
            <a:ext cx="186093" cy="3531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54368" y="396341"/>
            <a:ext cx="1417066" cy="4929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314265"/>
              </p:ext>
            </p:extLst>
          </p:nvPr>
        </p:nvGraphicFramePr>
        <p:xfrm>
          <a:off x="237743" y="2057400"/>
          <a:ext cx="6386229" cy="60306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1293"/>
                <a:gridCol w="154222"/>
                <a:gridCol w="354968"/>
                <a:gridCol w="916416"/>
                <a:gridCol w="913866"/>
                <a:gridCol w="913866"/>
                <a:gridCol w="913866"/>
                <a:gridCol w="913866"/>
                <a:gridCol w="913866"/>
              </a:tblGrid>
              <a:tr h="283075">
                <a:tc rowSpan="2" gridSpan="3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</a:t>
                      </a:r>
                      <a:r>
                        <a:rPr sz="1500" b="1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程	</a:t>
                      </a:r>
                      <a:r>
                        <a:rPr sz="1000" b="1" spc="10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年級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類別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3075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</a:tr>
              <a:tr h="80878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般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歷史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音樂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資訊科技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歷史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音樂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資訊科技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物理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公民與社會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 marR="291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法律與生活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350624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業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經濟學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(4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經濟學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(4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20848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solidFill>
                      <a:srgbClr val="C2D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商業溝通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99874">
                <a:tc gridSpan="2"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263" marR="52069" indent="0" algn="just">
                        <a:lnSpc>
                          <a:spcPts val="960"/>
                        </a:lnSpc>
                        <a:spcBef>
                          <a:spcPts val="5"/>
                        </a:spcBef>
                      </a:pPr>
                      <a:r>
                        <a:rPr sz="600" b="1" spc="70" dirty="0" err="1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資訊應用</a:t>
                      </a:r>
                      <a:r>
                        <a:rPr sz="600" b="1" spc="70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spc="7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技能 </a:t>
                      </a:r>
                      <a:r>
                        <a:rPr sz="6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程式語言與設計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程式語言與設計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多媒體製作與應用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多媒體製作與應用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資料庫應用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資料庫應用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15926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一般科目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0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5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38567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302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sz="600" dirty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166329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專業科目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資料處理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(2)</a:t>
                      </a:r>
                    </a:p>
                  </a:txBody>
                  <a:tcPr marL="0" marR="0" marT="4318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資料處理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(2)</a:t>
                      </a: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職場英文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職場英</a:t>
                      </a:r>
                      <a:r>
                        <a:rPr sz="600" dirty="0" smtClean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26270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物流管理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物流管理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PMingLiU"/>
                          <a:cs typeface="PMingLiU"/>
                        </a:rPr>
                        <a:t>會計學進階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經濟學進階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PMingLiU"/>
                          <a:cs typeface="PMingLiU"/>
                        </a:rPr>
                        <a:t>會計學進階</a:t>
                      </a:r>
                      <a:r>
                        <a:rPr sz="600" spc="-5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經濟學進階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306164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網頁設計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69215" marR="443865">
                        <a:lnSpc>
                          <a:spcPts val="61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網頁設計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665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程式設計應用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程式設計應用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762604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文書處理應用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商業經營實務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文書處理應用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商業經營實務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69215" marR="2152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69215" marR="2152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)</a:t>
                      </a: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0" indent="0" defTabSz="914400" eaLnBrk="1" fontAlgn="auto" latinLnBrk="0" hangingPunct="1">
                        <a:lnSpc>
                          <a:spcPts val="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 err="1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sz="600" dirty="0">
                        <a:solidFill>
                          <a:srgbClr val="00AF5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sz="600" spc="-5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 err="1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lang="en-US" sz="600" spc="-5" dirty="0" smtClean="0">
                        <a:solidFill>
                          <a:srgbClr val="00AF50"/>
                        </a:solidFill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(2) 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)</a:t>
                      </a: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0" indent="0" defTabSz="914400" eaLnBrk="1" fontAlgn="auto" latinLnBrk="0" hangingPunct="1">
                        <a:lnSpc>
                          <a:spcPts val="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rgbClr val="00AF5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00AF5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(2) 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378081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多 元 選 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同科 跨班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33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rgbClr val="00AF5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00AF5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(2) 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33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rgbClr val="00AF5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00AF5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(2) 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881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800" b="1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同</a:t>
                      </a:r>
                      <a:r>
                        <a:rPr lang="zh-TW" altLang="en-US" sz="800" b="1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</a:t>
                      </a:r>
                      <a:r>
                        <a:rPr sz="800" b="1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lang="zh-TW" altLang="en-US" sz="800" b="1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單班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5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5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545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同校 跨群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9906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09685">
                <a:tc gridSpan="3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(1)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(1)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 err="1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 err="1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 err="1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lang="en-US" altLang="zh-TW" sz="800" spc="-5" dirty="0" smtClean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5" dirty="0" smtClean="0"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 err="1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 err="1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 err="1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lang="en-US" altLang="zh-TW" sz="800" spc="-5" dirty="0" smtClean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5" dirty="0" smtClean="0"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  <a:tr h="209697">
                <a:tc gridSpan="3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動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5216" y="57911"/>
            <a:ext cx="5756148" cy="5684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B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52043" y="129920"/>
            <a:ext cx="5427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新北市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莊敬高職</a:t>
            </a:r>
            <a:r>
              <a:rPr sz="1800" b="1" spc="40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資料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處理科</a:t>
            </a:r>
            <a:r>
              <a:rPr sz="1800" b="1" spc="40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課程地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圖</a:t>
            </a:r>
            <a:r>
              <a:rPr sz="1800" b="1" spc="-15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200" b="1" dirty="0">
                <a:solidFill>
                  <a:srgbClr val="17365D"/>
                </a:solidFill>
                <a:latin typeface="Arial"/>
                <a:cs typeface="Arial"/>
              </a:rPr>
              <a:t>(</a:t>
            </a:r>
            <a:r>
              <a:rPr sz="1200" b="1" dirty="0" smtClean="0">
                <a:solidFill>
                  <a:srgbClr val="17365D"/>
                </a:solidFill>
                <a:latin typeface="Arial"/>
                <a:cs typeface="Arial"/>
              </a:rPr>
              <a:t>1</a:t>
            </a:r>
            <a:r>
              <a:rPr lang="en-US" sz="1200" b="1" dirty="0" smtClean="0">
                <a:solidFill>
                  <a:srgbClr val="17365D"/>
                </a:solidFill>
                <a:latin typeface="Arial"/>
                <a:cs typeface="Arial"/>
              </a:rPr>
              <a:t>1</a:t>
            </a:r>
            <a:r>
              <a:rPr lang="en-US" altLang="zh-TW" sz="1200" b="1" dirty="0" smtClean="0">
                <a:solidFill>
                  <a:srgbClr val="17365D"/>
                </a:solidFill>
                <a:latin typeface="Arial"/>
                <a:cs typeface="Arial"/>
              </a:rPr>
              <a:t>2</a:t>
            </a:r>
            <a:r>
              <a:rPr sz="1200" b="1" spc="10" dirty="0" smtClean="0">
                <a:solidFill>
                  <a:srgbClr val="17365D"/>
                </a:solidFill>
                <a:latin typeface="Microsoft JhengHei"/>
                <a:cs typeface="Microsoft JhengHei"/>
              </a:rPr>
              <a:t>學</a:t>
            </a:r>
            <a:r>
              <a:rPr sz="1200" b="1" dirty="0" smtClean="0">
                <a:solidFill>
                  <a:srgbClr val="17365D"/>
                </a:solidFill>
                <a:latin typeface="Microsoft JhengHei"/>
                <a:cs typeface="Microsoft JhengHei"/>
              </a:rPr>
              <a:t>年度新生適用</a:t>
            </a:r>
            <a:r>
              <a:rPr sz="1200" b="1" dirty="0">
                <a:solidFill>
                  <a:srgbClr val="17365D"/>
                </a:solidFill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0642" y="2050871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525">
            <a:solidFill>
              <a:srgbClr val="1736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7743" y="1336547"/>
            <a:ext cx="6466332" cy="64465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5686" y="1363599"/>
            <a:ext cx="6371018" cy="5772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5686" y="1363599"/>
            <a:ext cx="6371590" cy="567309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5A9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840" y="1447800"/>
            <a:ext cx="1358392" cy="4476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64005" y="1376045"/>
            <a:ext cx="53911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9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900" dirty="0">
              <a:latin typeface="Calibri"/>
              <a:cs typeface="Calibri"/>
            </a:endParaRPr>
          </a:p>
          <a:p>
            <a:pPr marL="12700" marR="5080" algn="just">
              <a:lnSpc>
                <a:spcPct val="99400"/>
              </a:lnSpc>
              <a:spcBef>
                <a:spcPts val="20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培養資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處 理之實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用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技 </a:t>
            </a: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術的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人才。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97735" y="1395730"/>
            <a:ext cx="839469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79546"/>
                </a:solidFill>
                <a:latin typeface="PMingLiU"/>
                <a:cs typeface="PMingLiU"/>
              </a:rPr>
              <a:t>二</a:t>
            </a:r>
            <a:r>
              <a:rPr sz="900" dirty="0">
                <a:solidFill>
                  <a:srgbClr val="F79546"/>
                </a:solidFill>
                <a:latin typeface="Calibri"/>
                <a:cs typeface="Calibri"/>
              </a:rPr>
              <a:t>.</a:t>
            </a:r>
            <a:endParaRPr sz="9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培養資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蒐集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、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處 理、分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析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及操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作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商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84398" y="1395730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9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培養網</a:t>
            </a:r>
            <a:r>
              <a:rPr sz="800" spc="-15" dirty="0">
                <a:solidFill>
                  <a:srgbClr val="D99593"/>
                </a:solidFill>
                <a:latin typeface="PMingLiU"/>
                <a:cs typeface="PMingLiU"/>
              </a:rPr>
              <a:t>頁</a:t>
            </a: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開發及 程式設</a:t>
            </a:r>
            <a:r>
              <a:rPr sz="800" spc="-15" dirty="0">
                <a:solidFill>
                  <a:srgbClr val="D99593"/>
                </a:solidFill>
                <a:latin typeface="PMingLiU"/>
                <a:cs typeface="PMingLiU"/>
              </a:rPr>
              <a:t>計</a:t>
            </a: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的管理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72335" y="1778254"/>
            <a:ext cx="1384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業資訊</a:t>
            </a:r>
            <a:r>
              <a:rPr sz="1200" spc="-22" baseline="6944" dirty="0">
                <a:solidFill>
                  <a:srgbClr val="F79546"/>
                </a:solidFill>
                <a:latin typeface="PMingLiU"/>
                <a:cs typeface="PMingLiU"/>
              </a:rPr>
              <a:t>系</a:t>
            </a: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統之</a:t>
            </a:r>
            <a:r>
              <a:rPr sz="1200" spc="-22" baseline="6944" dirty="0">
                <a:solidFill>
                  <a:srgbClr val="F79546"/>
                </a:solidFill>
                <a:latin typeface="PMingLiU"/>
                <a:cs typeface="PMingLiU"/>
              </a:rPr>
              <a:t>人</a:t>
            </a: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才</a:t>
            </a:r>
            <a:r>
              <a:rPr sz="1200" baseline="6944" dirty="0">
                <a:solidFill>
                  <a:srgbClr val="FFC000"/>
                </a:solidFill>
                <a:latin typeface="PMingLiU"/>
                <a:cs typeface="PMingLiU"/>
              </a:rPr>
              <a:t>。</a:t>
            </a:r>
            <a:r>
              <a:rPr sz="1200" spc="150" baseline="6944" dirty="0">
                <a:solidFill>
                  <a:srgbClr val="FFC000"/>
                </a:solidFill>
                <a:latin typeface="PMingLiU"/>
                <a:cs typeface="PMingLiU"/>
              </a:rPr>
              <a:t> </a:t>
            </a:r>
            <a:r>
              <a:rPr sz="800" spc="10" dirty="0">
                <a:solidFill>
                  <a:srgbClr val="D99593"/>
                </a:solidFill>
                <a:latin typeface="PMingLiU"/>
                <a:cs typeface="PMingLiU"/>
              </a:rPr>
              <a:t>人才</a:t>
            </a:r>
            <a:r>
              <a:rPr sz="900" dirty="0">
                <a:solidFill>
                  <a:srgbClr val="D99593"/>
                </a:solidFill>
                <a:latin typeface="PMingLiU"/>
                <a:cs typeface="PMingLiU"/>
              </a:rPr>
              <a:t>。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06341" y="1400047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培養多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媒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體製作 </a:t>
            </a: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的專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業人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才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。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61940" y="1400047"/>
            <a:ext cx="839469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9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培養雲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端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商務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科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技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57494" y="1400047"/>
            <a:ext cx="636905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6F2F9F"/>
                </a:solidFill>
                <a:latin typeface="PMingLiU"/>
                <a:cs typeface="PMingLiU"/>
              </a:rPr>
              <a:t>六</a:t>
            </a:r>
            <a:r>
              <a:rPr sz="9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培養商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業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管理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36540" y="1659128"/>
            <a:ext cx="1784985" cy="271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030"/>
              </a:lnSpc>
              <a:spcBef>
                <a:spcPts val="100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及商業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行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銷的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人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才</a:t>
            </a:r>
            <a:r>
              <a:rPr sz="900" dirty="0">
                <a:solidFill>
                  <a:srgbClr val="00AFEF"/>
                </a:solidFill>
                <a:latin typeface="PMingLiU"/>
                <a:cs typeface="PMingLiU"/>
              </a:rPr>
              <a:t>。</a:t>
            </a:r>
            <a:r>
              <a:rPr sz="900" spc="45" dirty="0">
                <a:solidFill>
                  <a:srgbClr val="00AFEF"/>
                </a:solidFill>
                <a:latin typeface="PMingLiU"/>
                <a:cs typeface="PMingLiU"/>
              </a:rPr>
              <a:t> </a:t>
            </a:r>
            <a:r>
              <a:rPr sz="1200" baseline="6944" dirty="0">
                <a:solidFill>
                  <a:srgbClr val="6F2F9F"/>
                </a:solidFill>
                <a:latin typeface="PMingLiU"/>
                <a:cs typeface="PMingLiU"/>
              </a:rPr>
              <a:t>相關專</a:t>
            </a:r>
            <a:r>
              <a:rPr sz="1200" spc="-22" baseline="6944" dirty="0">
                <a:solidFill>
                  <a:srgbClr val="6F2F9F"/>
                </a:solidFill>
                <a:latin typeface="PMingLiU"/>
                <a:cs typeface="PMingLiU"/>
              </a:rPr>
              <a:t>業</a:t>
            </a:r>
            <a:r>
              <a:rPr sz="1200" baseline="6944" dirty="0">
                <a:solidFill>
                  <a:srgbClr val="6F2F9F"/>
                </a:solidFill>
                <a:latin typeface="PMingLiU"/>
                <a:cs typeface="PMingLiU"/>
              </a:rPr>
              <a:t>領域</a:t>
            </a:r>
            <a:endParaRPr sz="1200" baseline="6944">
              <a:latin typeface="PMingLiU"/>
              <a:cs typeface="PMingLiU"/>
            </a:endParaRPr>
          </a:p>
          <a:p>
            <a:pPr marL="1033144">
              <a:lnSpc>
                <a:spcPts val="910"/>
              </a:lnSpc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繼續進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修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人才。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0292" y="1752600"/>
            <a:ext cx="221741" cy="4221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/>
          <p:cNvSpPr/>
          <p:nvPr/>
        </p:nvSpPr>
        <p:spPr>
          <a:xfrm>
            <a:off x="281185" y="8077200"/>
            <a:ext cx="6345453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7"/>
          <p:cNvSpPr/>
          <p:nvPr/>
        </p:nvSpPr>
        <p:spPr>
          <a:xfrm>
            <a:off x="285686" y="8077200"/>
            <a:ext cx="6335839" cy="55678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0"/>
          <p:cNvSpPr/>
          <p:nvPr/>
        </p:nvSpPr>
        <p:spPr>
          <a:xfrm>
            <a:off x="179396" y="8127449"/>
            <a:ext cx="1424928" cy="4652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"/>
          <p:cNvSpPr txBox="1"/>
          <p:nvPr/>
        </p:nvSpPr>
        <p:spPr>
          <a:xfrm>
            <a:off x="1713812" y="8086767"/>
            <a:ext cx="534670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具備資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處 理實用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技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術 之能力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29" name="object 4"/>
          <p:cNvSpPr txBox="1"/>
          <p:nvPr/>
        </p:nvSpPr>
        <p:spPr>
          <a:xfrm>
            <a:off x="2263013" y="8060413"/>
            <a:ext cx="129095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sz="800" spc="1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lang="en-US" sz="800" dirty="0" smtClean="0">
                <a:solidFill>
                  <a:srgbClr val="FFC000"/>
                </a:solidFill>
                <a:latin typeface="Calibri"/>
                <a:cs typeface="Calibri"/>
              </a:rPr>
              <a:t>          </a:t>
            </a:r>
            <a:r>
              <a:rPr sz="800" dirty="0" smtClean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1" name="object 5"/>
          <p:cNvSpPr txBox="1"/>
          <p:nvPr/>
        </p:nvSpPr>
        <p:spPr>
          <a:xfrm>
            <a:off x="2248481" y="8219656"/>
            <a:ext cx="1757859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具備資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蒐集、</a:t>
            </a:r>
            <a:r>
              <a:rPr sz="800" spc="17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 </a:t>
            </a:r>
            <a:r>
              <a:rPr lang="en-US" sz="800" spc="175" dirty="0" smtClean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      </a:t>
            </a:r>
            <a:r>
              <a:rPr sz="800" dirty="0" err="1" smtClean="0">
                <a:solidFill>
                  <a:srgbClr val="D99593"/>
                </a:solidFill>
                <a:latin typeface="PMingLiU"/>
                <a:cs typeface="PMingLiU"/>
              </a:rPr>
              <a:t>具備網頁開發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2" name="object 3"/>
          <p:cNvSpPr txBox="1"/>
          <p:nvPr/>
        </p:nvSpPr>
        <p:spPr>
          <a:xfrm>
            <a:off x="2209800" y="8360092"/>
            <a:ext cx="1150492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處理、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分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析及 操作商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業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資訊 系統技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術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之能 力</a:t>
            </a:r>
          </a:p>
        </p:txBody>
      </p:sp>
      <p:sp>
        <p:nvSpPr>
          <p:cNvPr id="33" name="object 6"/>
          <p:cNvSpPr txBox="1"/>
          <p:nvPr/>
        </p:nvSpPr>
        <p:spPr>
          <a:xfrm>
            <a:off x="3360292" y="8365375"/>
            <a:ext cx="638175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及程式設計管 理技術之能力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4" name="object 7"/>
          <p:cNvSpPr txBox="1"/>
          <p:nvPr/>
        </p:nvSpPr>
        <p:spPr>
          <a:xfrm>
            <a:off x="4026900" y="8107565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具備多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媒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體製 作專業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技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術之 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5" name="object 8"/>
          <p:cNvSpPr txBox="1"/>
          <p:nvPr/>
        </p:nvSpPr>
        <p:spPr>
          <a:xfrm>
            <a:off x="4663805" y="8077200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具備雲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端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商務 科技及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商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業行 銷技術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之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6" name="object 9"/>
          <p:cNvSpPr txBox="1"/>
          <p:nvPr/>
        </p:nvSpPr>
        <p:spPr>
          <a:xfrm>
            <a:off x="5355688" y="8058201"/>
            <a:ext cx="134838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PMingLiU"/>
                <a:cs typeface="PMingLiU"/>
              </a:rPr>
              <a:t>六</a:t>
            </a:r>
            <a:r>
              <a:rPr sz="800" dirty="0">
                <a:latin typeface="Calibri"/>
                <a:cs typeface="Calibri"/>
              </a:rPr>
              <a:t>.</a:t>
            </a: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latin typeface="PMingLiU"/>
                <a:cs typeface="PMingLiU"/>
              </a:rPr>
              <a:t>具備勞</a:t>
            </a:r>
            <a:r>
              <a:rPr sz="800" spc="-15" dirty="0">
                <a:latin typeface="PMingLiU"/>
                <a:cs typeface="PMingLiU"/>
              </a:rPr>
              <a:t>動</a:t>
            </a:r>
            <a:r>
              <a:rPr sz="800" dirty="0">
                <a:latin typeface="PMingLiU"/>
                <a:cs typeface="PMingLiU"/>
              </a:rPr>
              <a:t>權益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職 業道德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工作</a:t>
            </a:r>
            <a:r>
              <a:rPr sz="800" spc="-15" dirty="0">
                <a:latin typeface="PMingLiU"/>
                <a:cs typeface="PMingLiU"/>
              </a:rPr>
              <a:t>習</a:t>
            </a:r>
            <a:r>
              <a:rPr sz="800" dirty="0">
                <a:latin typeface="PMingLiU"/>
                <a:cs typeface="PMingLiU"/>
              </a:rPr>
              <a:t>慣、 價值觀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敬業</a:t>
            </a:r>
            <a:r>
              <a:rPr sz="800" spc="-15" dirty="0">
                <a:latin typeface="PMingLiU"/>
                <a:cs typeface="PMingLiU"/>
              </a:rPr>
              <a:t>樂</a:t>
            </a:r>
            <a:r>
              <a:rPr sz="800" dirty="0">
                <a:latin typeface="PMingLiU"/>
                <a:cs typeface="PMingLiU"/>
              </a:rPr>
              <a:t>群、 樂觀進</a:t>
            </a:r>
            <a:r>
              <a:rPr sz="800" spc="-15" dirty="0">
                <a:latin typeface="PMingLiU"/>
                <a:cs typeface="PMingLiU"/>
              </a:rPr>
              <a:t>取</a:t>
            </a:r>
            <a:r>
              <a:rPr sz="800" dirty="0">
                <a:latin typeface="PMingLiU"/>
                <a:cs typeface="PMingLiU"/>
              </a:rPr>
              <a:t>及熱</a:t>
            </a:r>
            <a:r>
              <a:rPr sz="800" spc="-15" dirty="0">
                <a:latin typeface="PMingLiU"/>
                <a:cs typeface="PMingLiU"/>
              </a:rPr>
              <a:t>忱</a:t>
            </a:r>
            <a:r>
              <a:rPr sz="800" dirty="0">
                <a:latin typeface="PMingLiU"/>
                <a:cs typeface="PMingLiU"/>
              </a:rPr>
              <a:t>的 服務態度</a:t>
            </a:r>
          </a:p>
        </p:txBody>
      </p:sp>
      <p:sp>
        <p:nvSpPr>
          <p:cNvPr id="37" name="object 11"/>
          <p:cNvSpPr/>
          <p:nvPr/>
        </p:nvSpPr>
        <p:spPr>
          <a:xfrm>
            <a:off x="236931" y="8687026"/>
            <a:ext cx="6432766" cy="39928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3"/>
          <p:cNvSpPr/>
          <p:nvPr/>
        </p:nvSpPr>
        <p:spPr>
          <a:xfrm>
            <a:off x="3471481" y="8644728"/>
            <a:ext cx="262319" cy="19447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/>
          <p:nvPr/>
        </p:nvSpPr>
        <p:spPr>
          <a:xfrm>
            <a:off x="176784" y="8728385"/>
            <a:ext cx="1387221" cy="3649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5"/>
          <p:cNvSpPr txBox="1"/>
          <p:nvPr/>
        </p:nvSpPr>
        <p:spPr>
          <a:xfrm>
            <a:off x="1696973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文書處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理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1" name="object 16"/>
          <p:cNvSpPr txBox="1"/>
          <p:nvPr/>
        </p:nvSpPr>
        <p:spPr>
          <a:xfrm>
            <a:off x="2417191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網頁設計人員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2" name="object 17"/>
          <p:cNvSpPr txBox="1"/>
          <p:nvPr/>
        </p:nvSpPr>
        <p:spPr>
          <a:xfrm>
            <a:off x="3188970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程式設計人員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3" name="object 18"/>
          <p:cNvSpPr txBox="1"/>
          <p:nvPr/>
        </p:nvSpPr>
        <p:spPr>
          <a:xfrm>
            <a:off x="3909440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6F2F9F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會計事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務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人員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4" name="object 19"/>
          <p:cNvSpPr txBox="1"/>
          <p:nvPr/>
        </p:nvSpPr>
        <p:spPr>
          <a:xfrm>
            <a:off x="4730241" y="8756876"/>
            <a:ext cx="4368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行銷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人員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5" name="object 10"/>
          <p:cNvSpPr/>
          <p:nvPr/>
        </p:nvSpPr>
        <p:spPr>
          <a:xfrm>
            <a:off x="206742" y="8687026"/>
            <a:ext cx="6508903" cy="44020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0"/>
          <p:cNvSpPr txBox="1"/>
          <p:nvPr/>
        </p:nvSpPr>
        <p:spPr>
          <a:xfrm>
            <a:off x="5397753" y="8763152"/>
            <a:ext cx="739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六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多媒體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製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作人員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8" name="object 11"/>
          <p:cNvSpPr/>
          <p:nvPr/>
        </p:nvSpPr>
        <p:spPr>
          <a:xfrm>
            <a:off x="3429000" y="8025274"/>
            <a:ext cx="251632" cy="20432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750</Words>
  <Application>Microsoft Office PowerPoint</Application>
  <PresentationFormat>如螢幕大小 (4:3)</PresentationFormat>
  <Paragraphs>218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教學組幹事-01</cp:lastModifiedBy>
  <cp:revision>14</cp:revision>
  <dcterms:created xsi:type="dcterms:W3CDTF">2019-11-28T07:03:29Z</dcterms:created>
  <dcterms:modified xsi:type="dcterms:W3CDTF">2022-11-16T01:53:12Z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