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144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66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無樣式、無格線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5758FB7-9AC5-4552-8A53-C91805E547FA}" styleName="佈景主題樣式 1 - 輔色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284E427A-3D55-4303-BF80-6455036E1DE7}" styleName="佈景主題樣式 1 - 輔色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176" autoAdjust="0"/>
  </p:normalViewPr>
  <p:slideViewPr>
    <p:cSldViewPr>
      <p:cViewPr>
        <p:scale>
          <a:sx n="160" d="100"/>
          <a:sy n="160" d="100"/>
        </p:scale>
        <p:origin x="-102" y="2256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33B82-6204-4927-AC88-0347C4B181FC}" type="datetimeFigureOut">
              <a:rPr lang="zh-TW" altLang="en-US" smtClean="0"/>
              <a:t>2022/11/21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00142-87A2-46E3-8F51-01A9C2857D1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792243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33B82-6204-4927-AC88-0347C4B181FC}" type="datetimeFigureOut">
              <a:rPr lang="zh-TW" altLang="en-US" smtClean="0"/>
              <a:t>2022/11/21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00142-87A2-46E3-8F51-01A9C2857D1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100053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33B82-6204-4927-AC88-0347C4B181FC}" type="datetimeFigureOut">
              <a:rPr lang="zh-TW" altLang="en-US" smtClean="0"/>
              <a:t>2022/11/21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00142-87A2-46E3-8F51-01A9C2857D1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573694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33B82-6204-4927-AC88-0347C4B181FC}" type="datetimeFigureOut">
              <a:rPr lang="zh-TW" altLang="en-US" smtClean="0"/>
              <a:t>2022/11/21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00142-87A2-46E3-8F51-01A9C2857D1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134172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33B82-6204-4927-AC88-0347C4B181FC}" type="datetimeFigureOut">
              <a:rPr lang="zh-TW" altLang="en-US" smtClean="0"/>
              <a:t>2022/11/21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00142-87A2-46E3-8F51-01A9C2857D1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438485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33B82-6204-4927-AC88-0347C4B181FC}" type="datetimeFigureOut">
              <a:rPr lang="zh-TW" altLang="en-US" smtClean="0"/>
              <a:t>2022/11/21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00142-87A2-46E3-8F51-01A9C2857D1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025475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33B82-6204-4927-AC88-0347C4B181FC}" type="datetimeFigureOut">
              <a:rPr lang="zh-TW" altLang="en-US" smtClean="0"/>
              <a:t>2022/11/21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00142-87A2-46E3-8F51-01A9C2857D1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996644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33B82-6204-4927-AC88-0347C4B181FC}" type="datetimeFigureOut">
              <a:rPr lang="zh-TW" altLang="en-US" smtClean="0"/>
              <a:t>2022/11/21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00142-87A2-46E3-8F51-01A9C2857D1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87100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33B82-6204-4927-AC88-0347C4B181FC}" type="datetimeFigureOut">
              <a:rPr lang="zh-TW" altLang="en-US" smtClean="0"/>
              <a:t>2022/11/21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00142-87A2-46E3-8F51-01A9C2857D1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419328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33B82-6204-4927-AC88-0347C4B181FC}" type="datetimeFigureOut">
              <a:rPr lang="zh-TW" altLang="en-US" smtClean="0"/>
              <a:t>2022/11/21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00142-87A2-46E3-8F51-01A9C2857D1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297600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33B82-6204-4927-AC88-0347C4B181FC}" type="datetimeFigureOut">
              <a:rPr lang="zh-TW" altLang="en-US" smtClean="0"/>
              <a:t>2022/11/21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00142-87A2-46E3-8F51-01A9C2857D1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343767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F33B82-6204-4927-AC88-0347C4B181FC}" type="datetimeFigureOut">
              <a:rPr lang="zh-TW" altLang="en-US" smtClean="0"/>
              <a:t>2022/11/21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300142-87A2-46E3-8F51-01A9C2857D1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825285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" name="表格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4467625"/>
              </p:ext>
            </p:extLst>
          </p:nvPr>
        </p:nvGraphicFramePr>
        <p:xfrm>
          <a:off x="289687" y="1979712"/>
          <a:ext cx="6360843" cy="5774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438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5263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351418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91040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910400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910400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910400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910400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910400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</a:tblGrid>
              <a:tr h="288032">
                <a:tc rowSpan="2" gridSpan="3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050" b="1" kern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華康標楷體" pitchFamily="65" charset="-120"/>
                          <a:ea typeface="華康標楷體" pitchFamily="65" charset="-120"/>
                          <a:cs typeface="華康標楷體" pitchFamily="65" charset="-120"/>
                        </a:rPr>
                        <a:t>一年級</a:t>
                      </a:r>
                      <a:endParaRPr lang="zh-TW" sz="1050" b="1" kern="1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華康標楷體" pitchFamily="65" charset="-120"/>
                        <a:ea typeface="華康標楷體" pitchFamily="65" charset="-120"/>
                        <a:cs typeface="華康標楷體" pitchFamily="65" charset="-12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>
                    <a:lnL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050" b="1" kern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華康標楷體" pitchFamily="65" charset="-120"/>
                          <a:ea typeface="華康標楷體" pitchFamily="65" charset="-120"/>
                          <a:cs typeface="華康標楷體" pitchFamily="65" charset="-120"/>
                        </a:rPr>
                        <a:t>二年級</a:t>
                      </a:r>
                      <a:endParaRPr lang="zh-TW" sz="1050" b="1" kern="1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華康標楷體" pitchFamily="65" charset="-120"/>
                        <a:ea typeface="華康標楷體" pitchFamily="65" charset="-120"/>
                        <a:cs typeface="華康標楷體" pitchFamily="65" charset="-12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>
                    <a:lnL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050" b="1" kern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華康標楷體" pitchFamily="65" charset="-120"/>
                          <a:ea typeface="華康標楷體" pitchFamily="65" charset="-120"/>
                          <a:cs typeface="華康標楷體" pitchFamily="65" charset="-120"/>
                        </a:rPr>
                        <a:t>三年級</a:t>
                      </a:r>
                      <a:endParaRPr lang="zh-TW" sz="1050" b="1" kern="1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華康標楷體" pitchFamily="65" charset="-120"/>
                        <a:ea typeface="華康標楷體" pitchFamily="65" charset="-120"/>
                        <a:cs typeface="華康標楷體" pitchFamily="65" charset="-12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>
                    <a:lnL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88032">
                <a:tc gridSpan="3"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050" b="1" kern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華康標楷體" pitchFamily="65" charset="-120"/>
                          <a:ea typeface="華康標楷體" pitchFamily="65" charset="-120"/>
                          <a:cs typeface="華康標楷體" pitchFamily="65" charset="-120"/>
                        </a:rPr>
                        <a:t>上學期</a:t>
                      </a:r>
                      <a:endParaRPr lang="zh-TW" sz="1050" b="1" kern="1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華康標楷體" pitchFamily="65" charset="-120"/>
                        <a:ea typeface="華康標楷體" pitchFamily="65" charset="-120"/>
                        <a:cs typeface="華康標楷體" pitchFamily="65" charset="-12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050" b="1" kern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華康標楷體" pitchFamily="65" charset="-120"/>
                          <a:ea typeface="華康標楷體" pitchFamily="65" charset="-120"/>
                          <a:cs typeface="華康標楷體" pitchFamily="65" charset="-120"/>
                        </a:rPr>
                        <a:t>下學期</a:t>
                      </a:r>
                      <a:endParaRPr lang="zh-TW" sz="1050" b="1" kern="1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華康標楷體" pitchFamily="65" charset="-120"/>
                        <a:ea typeface="華康標楷體" pitchFamily="65" charset="-120"/>
                        <a:cs typeface="華康標楷體" pitchFamily="65" charset="-12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050" b="1" kern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華康標楷體" pitchFamily="65" charset="-120"/>
                          <a:ea typeface="華康標楷體" pitchFamily="65" charset="-120"/>
                          <a:cs typeface="華康標楷體" pitchFamily="65" charset="-120"/>
                        </a:rPr>
                        <a:t>上學期</a:t>
                      </a:r>
                      <a:endParaRPr lang="zh-TW" sz="1050" b="1" kern="1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華康標楷體" pitchFamily="65" charset="-120"/>
                        <a:ea typeface="華康標楷體" pitchFamily="65" charset="-120"/>
                        <a:cs typeface="華康標楷體" pitchFamily="65" charset="-12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050" b="1" kern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華康標楷體" pitchFamily="65" charset="-120"/>
                          <a:ea typeface="華康標楷體" pitchFamily="65" charset="-120"/>
                          <a:cs typeface="華康標楷體" pitchFamily="65" charset="-120"/>
                        </a:rPr>
                        <a:t>下學期</a:t>
                      </a:r>
                      <a:endParaRPr lang="zh-TW" sz="1050" b="1" kern="1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華康標楷體" pitchFamily="65" charset="-120"/>
                        <a:ea typeface="華康標楷體" pitchFamily="65" charset="-120"/>
                        <a:cs typeface="華康標楷體" pitchFamily="65" charset="-12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050" b="1" kern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華康標楷體" pitchFamily="65" charset="-120"/>
                          <a:ea typeface="華康標楷體" pitchFamily="65" charset="-120"/>
                          <a:cs typeface="華康標楷體" pitchFamily="65" charset="-120"/>
                        </a:rPr>
                        <a:t>上學期</a:t>
                      </a:r>
                      <a:endParaRPr lang="zh-TW" sz="1050" b="1" kern="1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華康標楷體" pitchFamily="65" charset="-120"/>
                        <a:ea typeface="華康標楷體" pitchFamily="65" charset="-120"/>
                        <a:cs typeface="華康標楷體" pitchFamily="65" charset="-12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050" b="1" kern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華康標楷體" pitchFamily="65" charset="-120"/>
                          <a:ea typeface="華康標楷體" pitchFamily="65" charset="-120"/>
                          <a:cs typeface="華康標楷體" pitchFamily="65" charset="-120"/>
                        </a:rPr>
                        <a:t>下學期</a:t>
                      </a:r>
                      <a:endParaRPr lang="zh-TW" sz="1050" b="1" kern="1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華康標楷體" pitchFamily="65" charset="-120"/>
                        <a:ea typeface="華康標楷體" pitchFamily="65" charset="-120"/>
                        <a:cs typeface="華康標楷體" pitchFamily="65" charset="-12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45496">
                <a:tc gridSpan="3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TW" altLang="en-US" sz="600" b="1" kern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華康標楷體" pitchFamily="65" charset="-120"/>
                        </a:rPr>
                        <a:t>部定</a:t>
                      </a:r>
                      <a:r>
                        <a:rPr lang="zh-TW" sz="600" b="1" kern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華康標楷體" pitchFamily="65" charset="-120"/>
                        </a:rPr>
                        <a:t>一般科目</a:t>
                      </a:r>
                      <a:endParaRPr lang="zh-TW" sz="600" kern="1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華康標楷體" pitchFamily="65" charset="-12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600" dirty="0">
                          <a:latin typeface="標楷體" pitchFamily="65" charset="-120"/>
                          <a:ea typeface="標楷體" pitchFamily="65" charset="-120"/>
                        </a:rPr>
                        <a:t>國語文</a:t>
                      </a:r>
                      <a:r>
                        <a:rPr lang="en-US" altLang="zh-TW" sz="600" dirty="0">
                          <a:latin typeface="標楷體" pitchFamily="65" charset="-120"/>
                          <a:ea typeface="標楷體" pitchFamily="65" charset="-120"/>
                        </a:rPr>
                        <a:t>(3)</a:t>
                      </a:r>
                    </a:p>
                    <a:p>
                      <a:r>
                        <a:rPr lang="zh-TW" altLang="en-US" sz="600" dirty="0">
                          <a:latin typeface="標楷體" pitchFamily="65" charset="-120"/>
                          <a:ea typeface="標楷體" pitchFamily="65" charset="-120"/>
                        </a:rPr>
                        <a:t>英語文</a:t>
                      </a:r>
                      <a:r>
                        <a:rPr lang="en-US" altLang="zh-TW" sz="600" dirty="0">
                          <a:latin typeface="標楷體" pitchFamily="65" charset="-120"/>
                          <a:ea typeface="標楷體" pitchFamily="65" charset="-120"/>
                        </a:rPr>
                        <a:t>(2)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600" dirty="0" smtClean="0">
                          <a:latin typeface="標楷體" pitchFamily="65" charset="-120"/>
                          <a:ea typeface="標楷體" pitchFamily="65" charset="-120"/>
                        </a:rPr>
                        <a:t>本土語言</a:t>
                      </a:r>
                      <a:r>
                        <a:rPr lang="en-US" altLang="zh-TW" sz="600" dirty="0" smtClean="0">
                          <a:latin typeface="標楷體" pitchFamily="65" charset="-120"/>
                          <a:ea typeface="標楷體" pitchFamily="65" charset="-120"/>
                        </a:rPr>
                        <a:t>/</a:t>
                      </a:r>
                      <a:r>
                        <a:rPr lang="zh-TW" altLang="en-US" sz="600" dirty="0" smtClean="0">
                          <a:latin typeface="標楷體" pitchFamily="65" charset="-120"/>
                          <a:ea typeface="標楷體" pitchFamily="65" charset="-120"/>
                        </a:rPr>
                        <a:t>臺灣手語</a:t>
                      </a:r>
                      <a:r>
                        <a:rPr lang="en-US" altLang="zh-TW" sz="600" dirty="0" smtClean="0">
                          <a:latin typeface="標楷體" pitchFamily="65" charset="-120"/>
                          <a:ea typeface="標楷體" pitchFamily="65" charset="-120"/>
                        </a:rPr>
                        <a:t>(1)</a:t>
                      </a:r>
                    </a:p>
                    <a:p>
                      <a:r>
                        <a:rPr lang="zh-TW" altLang="en-US" sz="600" dirty="0" smtClean="0">
                          <a:latin typeface="標楷體" pitchFamily="65" charset="-120"/>
                          <a:ea typeface="標楷體" pitchFamily="65" charset="-120"/>
                        </a:rPr>
                        <a:t>數學</a:t>
                      </a:r>
                      <a:r>
                        <a:rPr lang="en-US" altLang="zh-TW" sz="600" dirty="0">
                          <a:latin typeface="標楷體" pitchFamily="65" charset="-120"/>
                          <a:ea typeface="標楷體" pitchFamily="65" charset="-120"/>
                        </a:rPr>
                        <a:t>(1)</a:t>
                      </a:r>
                    </a:p>
                    <a:p>
                      <a:r>
                        <a:rPr lang="zh-TW" altLang="en-US" sz="600" dirty="0">
                          <a:latin typeface="標楷體" pitchFamily="65" charset="-120"/>
                          <a:ea typeface="標楷體" pitchFamily="65" charset="-120"/>
                        </a:rPr>
                        <a:t>歷史</a:t>
                      </a:r>
                      <a:r>
                        <a:rPr lang="en-US" altLang="zh-TW" sz="600" dirty="0">
                          <a:latin typeface="標楷體" pitchFamily="65" charset="-120"/>
                          <a:ea typeface="標楷體" pitchFamily="65" charset="-120"/>
                        </a:rPr>
                        <a:t>(2)</a:t>
                      </a:r>
                      <a:br>
                        <a:rPr lang="en-US" altLang="zh-TW" sz="600" dirty="0">
                          <a:latin typeface="標楷體" pitchFamily="65" charset="-120"/>
                          <a:ea typeface="標楷體" pitchFamily="65" charset="-120"/>
                        </a:rPr>
                      </a:br>
                      <a:r>
                        <a:rPr lang="zh-TW" altLang="en-US" sz="600" dirty="0">
                          <a:latin typeface="標楷體" pitchFamily="65" charset="-120"/>
                          <a:ea typeface="標楷體" pitchFamily="65" charset="-120"/>
                        </a:rPr>
                        <a:t>美術</a:t>
                      </a:r>
                      <a:r>
                        <a:rPr lang="en-US" altLang="zh-TW" sz="600" dirty="0">
                          <a:latin typeface="標楷體" pitchFamily="65" charset="-120"/>
                          <a:ea typeface="標楷體" pitchFamily="65" charset="-120"/>
                        </a:rPr>
                        <a:t>(2)</a:t>
                      </a:r>
                    </a:p>
                    <a:p>
                      <a:r>
                        <a:rPr lang="zh-TW" altLang="en-US" sz="600" dirty="0" smtClean="0">
                          <a:latin typeface="標楷體" pitchFamily="65" charset="-120"/>
                          <a:ea typeface="標楷體" pitchFamily="65" charset="-120"/>
                        </a:rPr>
                        <a:t>健康</a:t>
                      </a:r>
                      <a:r>
                        <a:rPr lang="zh-TW" altLang="en-US" sz="600" dirty="0">
                          <a:latin typeface="標楷體" pitchFamily="65" charset="-120"/>
                          <a:ea typeface="標楷體" pitchFamily="65" charset="-120"/>
                        </a:rPr>
                        <a:t>與護理</a:t>
                      </a:r>
                      <a:r>
                        <a:rPr lang="en-US" altLang="zh-TW" sz="600" dirty="0">
                          <a:latin typeface="標楷體" pitchFamily="65" charset="-120"/>
                          <a:ea typeface="標楷體" pitchFamily="65" charset="-120"/>
                        </a:rPr>
                        <a:t>(1)</a:t>
                      </a:r>
                    </a:p>
                    <a:p>
                      <a:r>
                        <a:rPr lang="zh-TW" altLang="en-US" sz="600" dirty="0">
                          <a:latin typeface="標楷體" pitchFamily="65" charset="-120"/>
                          <a:ea typeface="標楷體" pitchFamily="65" charset="-120"/>
                        </a:rPr>
                        <a:t>體育</a:t>
                      </a:r>
                      <a:r>
                        <a:rPr lang="en-US" altLang="zh-TW" sz="600" dirty="0">
                          <a:latin typeface="標楷體" pitchFamily="65" charset="-120"/>
                          <a:ea typeface="標楷體" pitchFamily="65" charset="-120"/>
                        </a:rPr>
                        <a:t>(2)</a:t>
                      </a:r>
                    </a:p>
                    <a:p>
                      <a:r>
                        <a:rPr lang="zh-TW" altLang="en-US" sz="600" dirty="0">
                          <a:latin typeface="標楷體" pitchFamily="65" charset="-120"/>
                          <a:ea typeface="標楷體" pitchFamily="65" charset="-120"/>
                        </a:rPr>
                        <a:t>全民國防教育</a:t>
                      </a:r>
                      <a:r>
                        <a:rPr lang="en-US" altLang="zh-TW" sz="600" dirty="0">
                          <a:latin typeface="標楷體" pitchFamily="65" charset="-120"/>
                          <a:ea typeface="標楷體" pitchFamily="65" charset="-120"/>
                        </a:rPr>
                        <a:t>(1)</a:t>
                      </a: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600" dirty="0">
                          <a:latin typeface="標楷體" pitchFamily="65" charset="-120"/>
                          <a:ea typeface="標楷體" pitchFamily="65" charset="-120"/>
                        </a:rPr>
                        <a:t>國語文</a:t>
                      </a:r>
                      <a:r>
                        <a:rPr lang="en-US" altLang="zh-TW" sz="600" dirty="0">
                          <a:latin typeface="標楷體" pitchFamily="65" charset="-120"/>
                          <a:ea typeface="標楷體" pitchFamily="65" charset="-120"/>
                        </a:rPr>
                        <a:t>(3)</a:t>
                      </a:r>
                    </a:p>
                    <a:p>
                      <a:r>
                        <a:rPr lang="zh-TW" altLang="en-US" sz="600" dirty="0">
                          <a:latin typeface="標楷體" pitchFamily="65" charset="-120"/>
                          <a:ea typeface="標楷體" pitchFamily="65" charset="-120"/>
                        </a:rPr>
                        <a:t>英語文</a:t>
                      </a:r>
                      <a:r>
                        <a:rPr lang="en-US" altLang="zh-TW" sz="600" dirty="0">
                          <a:latin typeface="標楷體" pitchFamily="65" charset="-120"/>
                          <a:ea typeface="標楷體" pitchFamily="65" charset="-120"/>
                        </a:rPr>
                        <a:t>(2)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600" dirty="0" smtClean="0">
                          <a:latin typeface="標楷體" pitchFamily="65" charset="-120"/>
                          <a:ea typeface="標楷體" pitchFamily="65" charset="-120"/>
                        </a:rPr>
                        <a:t>本土語言</a:t>
                      </a:r>
                      <a:r>
                        <a:rPr lang="en-US" altLang="zh-TW" sz="600" dirty="0" smtClean="0">
                          <a:latin typeface="標楷體" pitchFamily="65" charset="-120"/>
                          <a:ea typeface="標楷體" pitchFamily="65" charset="-120"/>
                        </a:rPr>
                        <a:t>/</a:t>
                      </a:r>
                      <a:r>
                        <a:rPr lang="zh-TW" altLang="en-US" sz="600" dirty="0" smtClean="0">
                          <a:latin typeface="標楷體" pitchFamily="65" charset="-120"/>
                          <a:ea typeface="標楷體" pitchFamily="65" charset="-120"/>
                        </a:rPr>
                        <a:t>臺灣手語</a:t>
                      </a:r>
                      <a:r>
                        <a:rPr lang="en-US" altLang="zh-TW" sz="600" dirty="0" smtClean="0">
                          <a:latin typeface="標楷體" pitchFamily="65" charset="-120"/>
                          <a:ea typeface="標楷體" pitchFamily="65" charset="-120"/>
                        </a:rPr>
                        <a:t>(1)</a:t>
                      </a:r>
                    </a:p>
                    <a:p>
                      <a:r>
                        <a:rPr lang="zh-TW" altLang="en-US" sz="600" dirty="0" smtClean="0">
                          <a:latin typeface="標楷體" pitchFamily="65" charset="-120"/>
                          <a:ea typeface="標楷體" pitchFamily="65" charset="-120"/>
                        </a:rPr>
                        <a:t>數學</a:t>
                      </a:r>
                      <a:r>
                        <a:rPr lang="en-US" altLang="zh-TW" sz="600" dirty="0">
                          <a:latin typeface="標楷體" pitchFamily="65" charset="-120"/>
                          <a:ea typeface="標楷體" pitchFamily="65" charset="-120"/>
                        </a:rPr>
                        <a:t>(1)</a:t>
                      </a:r>
                    </a:p>
                    <a:p>
                      <a:r>
                        <a:rPr lang="zh-TW" altLang="en-US" sz="600" dirty="0">
                          <a:latin typeface="標楷體" pitchFamily="65" charset="-120"/>
                          <a:ea typeface="標楷體" pitchFamily="65" charset="-120"/>
                        </a:rPr>
                        <a:t>地理</a:t>
                      </a:r>
                      <a:r>
                        <a:rPr lang="en-US" altLang="zh-TW" sz="600" dirty="0">
                          <a:latin typeface="標楷體" pitchFamily="65" charset="-120"/>
                          <a:ea typeface="標楷體" pitchFamily="65" charset="-120"/>
                        </a:rPr>
                        <a:t>(2)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600" dirty="0" smtClean="0">
                          <a:latin typeface="標楷體" pitchFamily="65" charset="-120"/>
                          <a:ea typeface="標楷體" pitchFamily="65" charset="-120"/>
                        </a:rPr>
                        <a:t>藝術與生活</a:t>
                      </a:r>
                      <a:r>
                        <a:rPr lang="en-US" altLang="zh-TW" sz="600" dirty="0" smtClean="0">
                          <a:latin typeface="標楷體" pitchFamily="65" charset="-120"/>
                          <a:ea typeface="標楷體" pitchFamily="65" charset="-120"/>
                        </a:rPr>
                        <a:t>(2)</a:t>
                      </a:r>
                    </a:p>
                    <a:p>
                      <a:r>
                        <a:rPr lang="zh-TW" altLang="en-US" sz="600" dirty="0" smtClean="0">
                          <a:latin typeface="標楷體" pitchFamily="65" charset="-120"/>
                          <a:ea typeface="標楷體" pitchFamily="65" charset="-120"/>
                        </a:rPr>
                        <a:t>健康</a:t>
                      </a:r>
                      <a:r>
                        <a:rPr lang="zh-TW" altLang="en-US" sz="600" dirty="0">
                          <a:latin typeface="標楷體" pitchFamily="65" charset="-120"/>
                          <a:ea typeface="標楷體" pitchFamily="65" charset="-120"/>
                        </a:rPr>
                        <a:t>與護理</a:t>
                      </a:r>
                      <a:r>
                        <a:rPr lang="en-US" altLang="zh-TW" sz="600" dirty="0">
                          <a:latin typeface="標楷體" pitchFamily="65" charset="-120"/>
                          <a:ea typeface="標楷體" pitchFamily="65" charset="-120"/>
                        </a:rPr>
                        <a:t>(1)</a:t>
                      </a:r>
                    </a:p>
                    <a:p>
                      <a:r>
                        <a:rPr lang="zh-TW" altLang="en-US" sz="600" dirty="0" smtClean="0">
                          <a:latin typeface="標楷體" pitchFamily="65" charset="-120"/>
                          <a:ea typeface="標楷體" pitchFamily="65" charset="-120"/>
                        </a:rPr>
                        <a:t>體育</a:t>
                      </a:r>
                      <a:r>
                        <a:rPr lang="en-US" altLang="zh-TW" sz="600" dirty="0">
                          <a:latin typeface="標楷體" pitchFamily="65" charset="-120"/>
                          <a:ea typeface="標楷體" pitchFamily="65" charset="-120"/>
                        </a:rPr>
                        <a:t>(2)</a:t>
                      </a:r>
                    </a:p>
                    <a:p>
                      <a:r>
                        <a:rPr lang="zh-TW" altLang="en-US" sz="600" dirty="0">
                          <a:latin typeface="標楷體" pitchFamily="65" charset="-120"/>
                          <a:ea typeface="標楷體" pitchFamily="65" charset="-120"/>
                        </a:rPr>
                        <a:t>全民國防教育</a:t>
                      </a:r>
                      <a:r>
                        <a:rPr lang="en-US" altLang="zh-TW" sz="600" dirty="0">
                          <a:latin typeface="標楷體" pitchFamily="65" charset="-120"/>
                          <a:ea typeface="標楷體" pitchFamily="65" charset="-120"/>
                        </a:rPr>
                        <a:t>(1)</a:t>
                      </a:r>
                      <a:endParaRPr lang="zh-TW" altLang="en-US" sz="600" dirty="0"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600" dirty="0">
                          <a:latin typeface="標楷體" pitchFamily="65" charset="-120"/>
                          <a:ea typeface="標楷體" pitchFamily="65" charset="-120"/>
                        </a:rPr>
                        <a:t>國語文</a:t>
                      </a:r>
                      <a:r>
                        <a:rPr lang="en-US" altLang="zh-TW" sz="600" dirty="0">
                          <a:latin typeface="標楷體" pitchFamily="65" charset="-120"/>
                          <a:ea typeface="標楷體" pitchFamily="65" charset="-120"/>
                        </a:rPr>
                        <a:t>(3)</a:t>
                      </a:r>
                    </a:p>
                    <a:p>
                      <a:r>
                        <a:rPr lang="zh-TW" altLang="en-US" sz="600" dirty="0">
                          <a:latin typeface="標楷體" pitchFamily="65" charset="-120"/>
                          <a:ea typeface="標楷體" pitchFamily="65" charset="-120"/>
                        </a:rPr>
                        <a:t>英語文</a:t>
                      </a:r>
                      <a:r>
                        <a:rPr lang="en-US" altLang="zh-TW" sz="600" dirty="0">
                          <a:latin typeface="標楷體" pitchFamily="65" charset="-120"/>
                          <a:ea typeface="標楷體" pitchFamily="65" charset="-120"/>
                        </a:rPr>
                        <a:t>(2)</a:t>
                      </a:r>
                    </a:p>
                    <a:p>
                      <a:r>
                        <a:rPr lang="zh-TW" altLang="en-US" sz="600" dirty="0">
                          <a:latin typeface="標楷體" pitchFamily="65" charset="-120"/>
                          <a:ea typeface="標楷體" pitchFamily="65" charset="-120"/>
                        </a:rPr>
                        <a:t>數學</a:t>
                      </a:r>
                      <a:r>
                        <a:rPr lang="en-US" altLang="zh-TW" sz="600" dirty="0">
                          <a:latin typeface="標楷體" pitchFamily="65" charset="-120"/>
                          <a:ea typeface="標楷體" pitchFamily="65" charset="-120"/>
                        </a:rPr>
                        <a:t>(1)</a:t>
                      </a:r>
                    </a:p>
                    <a:p>
                      <a:r>
                        <a:rPr lang="zh-TW" altLang="en-US" sz="600" dirty="0">
                          <a:latin typeface="標楷體" pitchFamily="65" charset="-120"/>
                          <a:ea typeface="標楷體" pitchFamily="65" charset="-120"/>
                        </a:rPr>
                        <a:t>公民與社會</a:t>
                      </a:r>
                      <a:r>
                        <a:rPr lang="en-US" altLang="zh-TW" sz="600" dirty="0">
                          <a:latin typeface="標楷體" pitchFamily="65" charset="-120"/>
                          <a:ea typeface="標楷體" pitchFamily="65" charset="-120"/>
                        </a:rPr>
                        <a:t>(2)</a:t>
                      </a:r>
                    </a:p>
                    <a:p>
                      <a:r>
                        <a:rPr lang="zh-TW" altLang="en-US" sz="600" dirty="0">
                          <a:latin typeface="標楷體" pitchFamily="65" charset="-120"/>
                          <a:ea typeface="標楷體" pitchFamily="65" charset="-120"/>
                        </a:rPr>
                        <a:t>體育</a:t>
                      </a:r>
                      <a:r>
                        <a:rPr lang="en-US" altLang="zh-TW" sz="600" dirty="0">
                          <a:latin typeface="標楷體" pitchFamily="65" charset="-120"/>
                          <a:ea typeface="標楷體" pitchFamily="65" charset="-120"/>
                        </a:rPr>
                        <a:t>(2)</a:t>
                      </a:r>
                    </a:p>
                    <a:p>
                      <a:endParaRPr lang="en-US" altLang="zh-TW" sz="600" dirty="0">
                        <a:latin typeface="標楷體" pitchFamily="65" charset="-120"/>
                        <a:ea typeface="標楷體" pitchFamily="65" charset="-120"/>
                      </a:endParaRPr>
                    </a:p>
                    <a:p>
                      <a:endParaRPr lang="zh-TW" altLang="en-US" sz="600" dirty="0"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600" dirty="0">
                          <a:latin typeface="標楷體" pitchFamily="65" charset="-120"/>
                          <a:ea typeface="標楷體" pitchFamily="65" charset="-120"/>
                        </a:rPr>
                        <a:t>國語文</a:t>
                      </a:r>
                      <a:r>
                        <a:rPr lang="en-US" altLang="zh-TW" sz="600" dirty="0">
                          <a:latin typeface="標楷體" pitchFamily="65" charset="-120"/>
                          <a:ea typeface="標楷體" pitchFamily="65" charset="-120"/>
                        </a:rPr>
                        <a:t>(3)</a:t>
                      </a:r>
                    </a:p>
                    <a:p>
                      <a:r>
                        <a:rPr lang="zh-TW" altLang="en-US" sz="600" dirty="0">
                          <a:latin typeface="標楷體" pitchFamily="65" charset="-120"/>
                          <a:ea typeface="標楷體" pitchFamily="65" charset="-120"/>
                        </a:rPr>
                        <a:t>英語文</a:t>
                      </a:r>
                      <a:r>
                        <a:rPr lang="en-US" altLang="zh-TW" sz="600" dirty="0">
                          <a:latin typeface="標楷體" pitchFamily="65" charset="-120"/>
                          <a:ea typeface="標楷體" pitchFamily="65" charset="-120"/>
                        </a:rPr>
                        <a:t>(2)</a:t>
                      </a:r>
                    </a:p>
                    <a:p>
                      <a:r>
                        <a:rPr lang="zh-TW" altLang="en-US" sz="600" dirty="0">
                          <a:latin typeface="標楷體" pitchFamily="65" charset="-120"/>
                          <a:ea typeface="標楷體" pitchFamily="65" charset="-120"/>
                        </a:rPr>
                        <a:t>數學</a:t>
                      </a:r>
                      <a:r>
                        <a:rPr lang="en-US" altLang="zh-TW" sz="600" dirty="0">
                          <a:latin typeface="標楷體" pitchFamily="65" charset="-120"/>
                          <a:ea typeface="標楷體" pitchFamily="65" charset="-120"/>
                        </a:rPr>
                        <a:t>(1)</a:t>
                      </a:r>
                    </a:p>
                    <a:p>
                      <a:r>
                        <a:rPr lang="zh-TW" altLang="en-US" sz="600" dirty="0">
                          <a:latin typeface="標楷體" pitchFamily="65" charset="-120"/>
                          <a:ea typeface="標楷體" pitchFamily="65" charset="-120"/>
                        </a:rPr>
                        <a:t>生物</a:t>
                      </a:r>
                      <a:r>
                        <a:rPr lang="en-US" altLang="zh-TW" sz="600" dirty="0">
                          <a:latin typeface="標楷體" pitchFamily="65" charset="-120"/>
                          <a:ea typeface="標楷體" pitchFamily="65" charset="-120"/>
                        </a:rPr>
                        <a:t>(2)</a:t>
                      </a:r>
                    </a:p>
                    <a:p>
                      <a:r>
                        <a:rPr lang="zh-TW" altLang="en-US" sz="600" dirty="0">
                          <a:latin typeface="標楷體" pitchFamily="65" charset="-120"/>
                          <a:ea typeface="標楷體" pitchFamily="65" charset="-120"/>
                        </a:rPr>
                        <a:t>生涯規劃</a:t>
                      </a:r>
                      <a:r>
                        <a:rPr lang="en-US" altLang="zh-TW" sz="600" dirty="0">
                          <a:latin typeface="標楷體" pitchFamily="65" charset="-120"/>
                          <a:ea typeface="標楷體" pitchFamily="65" charset="-120"/>
                        </a:rPr>
                        <a:t>(2)</a:t>
                      </a:r>
                    </a:p>
                    <a:p>
                      <a:r>
                        <a:rPr lang="zh-TW" altLang="en-US" sz="600" dirty="0">
                          <a:latin typeface="標楷體" pitchFamily="65" charset="-120"/>
                          <a:ea typeface="標楷體" pitchFamily="65" charset="-120"/>
                        </a:rPr>
                        <a:t>體育</a:t>
                      </a:r>
                      <a:r>
                        <a:rPr lang="en-US" altLang="zh-TW" sz="600" dirty="0">
                          <a:latin typeface="標楷體" pitchFamily="65" charset="-120"/>
                          <a:ea typeface="標楷體" pitchFamily="65" charset="-120"/>
                        </a:rPr>
                        <a:t>(2)</a:t>
                      </a: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600" dirty="0">
                          <a:latin typeface="標楷體" pitchFamily="65" charset="-120"/>
                          <a:ea typeface="標楷體" pitchFamily="65" charset="-120"/>
                        </a:rPr>
                        <a:t>國語文</a:t>
                      </a:r>
                      <a:r>
                        <a:rPr lang="en-US" altLang="zh-TW" sz="600" dirty="0">
                          <a:latin typeface="標楷體" pitchFamily="65" charset="-120"/>
                          <a:ea typeface="標楷體" pitchFamily="65" charset="-120"/>
                        </a:rPr>
                        <a:t>(2)</a:t>
                      </a:r>
                    </a:p>
                    <a:p>
                      <a:r>
                        <a:rPr lang="zh-TW" altLang="en-US" sz="600" dirty="0">
                          <a:latin typeface="標楷體" pitchFamily="65" charset="-120"/>
                          <a:ea typeface="標楷體" pitchFamily="65" charset="-120"/>
                        </a:rPr>
                        <a:t>英語文</a:t>
                      </a:r>
                      <a:r>
                        <a:rPr lang="en-US" altLang="zh-TW" sz="600" dirty="0">
                          <a:latin typeface="標楷體" pitchFamily="65" charset="-120"/>
                          <a:ea typeface="標楷體" pitchFamily="65" charset="-120"/>
                        </a:rPr>
                        <a:t>(2</a:t>
                      </a:r>
                      <a:r>
                        <a:rPr lang="en-US" altLang="zh-TW" sz="600" dirty="0" smtClean="0">
                          <a:latin typeface="標楷體" pitchFamily="65" charset="-120"/>
                          <a:ea typeface="標楷體" pitchFamily="65" charset="-120"/>
                        </a:rPr>
                        <a:t>)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600" dirty="0" smtClean="0">
                          <a:latin typeface="標楷體" pitchFamily="65" charset="-120"/>
                          <a:ea typeface="標楷體" pitchFamily="65" charset="-120"/>
                        </a:rPr>
                        <a:t>資訊科技</a:t>
                      </a:r>
                      <a:r>
                        <a:rPr lang="en-US" altLang="zh-TW" sz="600" dirty="0" smtClean="0">
                          <a:latin typeface="標楷體" pitchFamily="65" charset="-120"/>
                          <a:ea typeface="標楷體" pitchFamily="65" charset="-120"/>
                        </a:rPr>
                        <a:t>(2)</a:t>
                      </a:r>
                    </a:p>
                    <a:p>
                      <a:r>
                        <a:rPr lang="zh-TW" altLang="en-US" sz="600" dirty="0" smtClean="0">
                          <a:latin typeface="標楷體" pitchFamily="65" charset="-120"/>
                          <a:ea typeface="標楷體" pitchFamily="65" charset="-120"/>
                        </a:rPr>
                        <a:t>體育</a:t>
                      </a:r>
                      <a:r>
                        <a:rPr lang="en-US" altLang="zh-TW" sz="600" dirty="0">
                          <a:latin typeface="標楷體" pitchFamily="65" charset="-120"/>
                          <a:ea typeface="標楷體" pitchFamily="65" charset="-120"/>
                        </a:rPr>
                        <a:t>(2)</a:t>
                      </a:r>
                    </a:p>
                    <a:p>
                      <a:endParaRPr lang="zh-TW" altLang="en-US" sz="600" dirty="0"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600" dirty="0">
                          <a:latin typeface="標楷體" pitchFamily="65" charset="-120"/>
                          <a:ea typeface="標楷體" pitchFamily="65" charset="-120"/>
                        </a:rPr>
                        <a:t>國語文</a:t>
                      </a:r>
                      <a:r>
                        <a:rPr lang="en-US" altLang="zh-TW" sz="600" dirty="0">
                          <a:latin typeface="標楷體" pitchFamily="65" charset="-120"/>
                          <a:ea typeface="標楷體" pitchFamily="65" charset="-120"/>
                        </a:rPr>
                        <a:t>(2)</a:t>
                      </a:r>
                    </a:p>
                    <a:p>
                      <a:r>
                        <a:rPr lang="zh-TW" altLang="en-US" sz="600" dirty="0">
                          <a:latin typeface="標楷體" pitchFamily="65" charset="-120"/>
                          <a:ea typeface="標楷體" pitchFamily="65" charset="-120"/>
                        </a:rPr>
                        <a:t>英語文</a:t>
                      </a:r>
                      <a:r>
                        <a:rPr lang="en-US" altLang="zh-TW" sz="600" dirty="0">
                          <a:latin typeface="標楷體" pitchFamily="65" charset="-120"/>
                          <a:ea typeface="標楷體" pitchFamily="65" charset="-120"/>
                        </a:rPr>
                        <a:t>(2</a:t>
                      </a:r>
                      <a:r>
                        <a:rPr lang="en-US" altLang="zh-TW" sz="600" dirty="0" smtClean="0">
                          <a:latin typeface="標楷體" pitchFamily="65" charset="-120"/>
                          <a:ea typeface="標楷體" pitchFamily="65" charset="-120"/>
                        </a:rPr>
                        <a:t>)</a:t>
                      </a:r>
                      <a:endParaRPr lang="en-US" altLang="zh-TW" sz="600" dirty="0">
                        <a:latin typeface="標楷體" pitchFamily="65" charset="-120"/>
                        <a:ea typeface="標楷體" pitchFamily="65" charset="-12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600" dirty="0" smtClean="0">
                          <a:latin typeface="標楷體" pitchFamily="65" charset="-120"/>
                          <a:ea typeface="標楷體" pitchFamily="65" charset="-120"/>
                        </a:rPr>
                        <a:t>化學</a:t>
                      </a:r>
                      <a:r>
                        <a:rPr lang="en-US" altLang="zh-TW" sz="600" dirty="0" smtClean="0">
                          <a:latin typeface="標楷體" pitchFamily="65" charset="-120"/>
                          <a:ea typeface="標楷體" pitchFamily="65" charset="-120"/>
                        </a:rPr>
                        <a:t>(2)</a:t>
                      </a:r>
                    </a:p>
                    <a:p>
                      <a:r>
                        <a:rPr lang="zh-TW" altLang="en-US" sz="600" dirty="0" smtClean="0">
                          <a:latin typeface="標楷體" pitchFamily="65" charset="-120"/>
                          <a:ea typeface="標楷體" pitchFamily="65" charset="-120"/>
                        </a:rPr>
                        <a:t>體育</a:t>
                      </a:r>
                      <a:r>
                        <a:rPr lang="en-US" altLang="zh-TW" sz="600" dirty="0">
                          <a:latin typeface="標楷體" pitchFamily="65" charset="-120"/>
                          <a:ea typeface="標楷體" pitchFamily="65" charset="-120"/>
                        </a:rPr>
                        <a:t>(2)</a:t>
                      </a:r>
                    </a:p>
                    <a:p>
                      <a:endParaRPr lang="en-US" altLang="zh-TW" sz="600" dirty="0">
                        <a:latin typeface="標楷體" pitchFamily="65" charset="-120"/>
                        <a:ea typeface="標楷體" pitchFamily="65" charset="-120"/>
                      </a:endParaRPr>
                    </a:p>
                    <a:p>
                      <a:endParaRPr lang="en-US" altLang="zh-TW" sz="600" dirty="0">
                        <a:latin typeface="標楷體" pitchFamily="65" charset="-120"/>
                        <a:ea typeface="標楷體" pitchFamily="65" charset="-120"/>
                      </a:endParaRPr>
                    </a:p>
                    <a:p>
                      <a:endParaRPr lang="zh-TW" altLang="en-US" sz="600" dirty="0"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89035">
                <a:tc gridSpan="3"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600" b="1" kern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華康標楷體" pitchFamily="65" charset="-120"/>
                        </a:rPr>
                        <a:t>部定</a:t>
                      </a:r>
                      <a:r>
                        <a:rPr lang="zh-TW" sz="600" b="1" kern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華康標楷體" pitchFamily="65" charset="-120"/>
                        </a:rPr>
                        <a:t>專業科目</a:t>
                      </a:r>
                      <a:endParaRPr lang="zh-TW" sz="600" kern="1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華康標楷體" pitchFamily="65" charset="-12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600" dirty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家政概論</a:t>
                      </a:r>
                      <a:r>
                        <a:rPr lang="en-US" altLang="zh-TW" sz="600" dirty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(2)</a:t>
                      </a:r>
                    </a:p>
                    <a:p>
                      <a:r>
                        <a:rPr lang="zh-TW" altLang="en-US" sz="600" dirty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色彩概論</a:t>
                      </a:r>
                      <a:r>
                        <a:rPr lang="en-US" altLang="zh-TW" sz="600" dirty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(2)</a:t>
                      </a: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600" dirty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家政概論</a:t>
                      </a:r>
                      <a:r>
                        <a:rPr lang="en-US" altLang="zh-TW" sz="600" dirty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(2)</a:t>
                      </a:r>
                    </a:p>
                    <a:p>
                      <a:r>
                        <a:rPr lang="zh-TW" altLang="en-US" sz="600" dirty="0" smtClean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家政職業</a:t>
                      </a:r>
                      <a:r>
                        <a:rPr lang="zh-TW" altLang="en-US" sz="600" dirty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衛生與安全</a:t>
                      </a:r>
                      <a:r>
                        <a:rPr lang="en-US" altLang="zh-TW" sz="600" dirty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(2)</a:t>
                      </a:r>
                      <a:endParaRPr lang="zh-TW" altLang="en-US" sz="600" dirty="0">
                        <a:solidFill>
                          <a:schemeClr val="tx1"/>
                        </a:solidFill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600" dirty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家庭教育</a:t>
                      </a:r>
                      <a:r>
                        <a:rPr lang="en-US" altLang="zh-TW" sz="600" dirty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(2)</a:t>
                      </a:r>
                      <a:endParaRPr lang="zh-TW" altLang="en-US" sz="600" dirty="0">
                        <a:solidFill>
                          <a:schemeClr val="tx1"/>
                        </a:solidFill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600" dirty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家庭教育</a:t>
                      </a:r>
                      <a:r>
                        <a:rPr lang="en-US" altLang="zh-TW" sz="600" dirty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(2)</a:t>
                      </a:r>
                      <a:endParaRPr lang="zh-TW" altLang="en-US" sz="600" dirty="0">
                        <a:solidFill>
                          <a:schemeClr val="tx1"/>
                        </a:solidFill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600" dirty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行銷與服務</a:t>
                      </a:r>
                      <a:r>
                        <a:rPr lang="en-US" altLang="zh-TW" sz="600" dirty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(2)</a:t>
                      </a:r>
                    </a:p>
                    <a:p>
                      <a:r>
                        <a:rPr lang="zh-TW" altLang="en-US" sz="600" dirty="0" smtClean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家政美學</a:t>
                      </a:r>
                      <a:r>
                        <a:rPr lang="en-US" altLang="zh-TW" sz="600" dirty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(2)</a:t>
                      </a:r>
                      <a:endParaRPr lang="zh-TW" altLang="en-US" sz="600" dirty="0">
                        <a:solidFill>
                          <a:schemeClr val="tx1"/>
                        </a:solidFill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600" dirty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家政職業倫理</a:t>
                      </a:r>
                      <a:r>
                        <a:rPr lang="en-US" altLang="zh-TW" sz="600" dirty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(2)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600" dirty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行銷與服務</a:t>
                      </a:r>
                      <a:r>
                        <a:rPr lang="en-US" altLang="zh-TW" sz="600" dirty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(2)</a:t>
                      </a: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84376">
                <a:tc rowSpan="2" gridSpan="2"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600" b="1" kern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華康標楷體" pitchFamily="65" charset="-120"/>
                        </a:rPr>
                        <a:t>部定</a:t>
                      </a:r>
                      <a:endParaRPr lang="en-US" altLang="zh-TW" sz="600" b="1" kern="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華康標楷體" pitchFamily="65" charset="-120"/>
                      </a:endParaRP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sz="600" b="1" kern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華康標楷體" pitchFamily="65" charset="-120"/>
                        </a:rPr>
                        <a:t>實習科目</a:t>
                      </a:r>
                      <a:endParaRPr lang="zh-TW" sz="600" kern="1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華康標楷體" pitchFamily="65" charset="-12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600" kern="1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華康標楷體" pitchFamily="65" charset="-12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600" dirty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多媒材創作實務</a:t>
                      </a:r>
                      <a:r>
                        <a:rPr lang="en-US" altLang="zh-TW" sz="600" dirty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(3)</a:t>
                      </a:r>
                      <a:endParaRPr lang="zh-TW" altLang="en-US" sz="600" dirty="0">
                        <a:solidFill>
                          <a:schemeClr val="tx1"/>
                        </a:solidFill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600" dirty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多媒材創作實務</a:t>
                      </a:r>
                      <a:r>
                        <a:rPr lang="en-US" altLang="zh-TW" sz="600" dirty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(3)</a:t>
                      </a:r>
                      <a:endParaRPr lang="zh-TW" altLang="en-US" sz="600" dirty="0">
                        <a:solidFill>
                          <a:schemeClr val="tx1"/>
                        </a:solidFill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600" dirty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飾品設計與實務</a:t>
                      </a:r>
                      <a:r>
                        <a:rPr lang="en-US" altLang="zh-TW" sz="600" dirty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(2)</a:t>
                      </a:r>
                      <a:endParaRPr lang="zh-TW" altLang="en-US" sz="600" dirty="0">
                        <a:solidFill>
                          <a:schemeClr val="tx1"/>
                        </a:solidFill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600" dirty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飾品設計與實務</a:t>
                      </a:r>
                      <a:r>
                        <a:rPr lang="en-US" altLang="zh-TW" sz="600" dirty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(2)</a:t>
                      </a:r>
                      <a:endParaRPr lang="zh-TW" altLang="en-US" sz="600" dirty="0">
                        <a:solidFill>
                          <a:schemeClr val="tx1"/>
                        </a:solidFill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600" dirty="0">
                        <a:solidFill>
                          <a:schemeClr val="tx1"/>
                        </a:solidFill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600" dirty="0">
                        <a:solidFill>
                          <a:schemeClr val="tx1"/>
                        </a:solidFill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51460">
                <a:tc gridSpan="2"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TW" altLang="en-US" sz="500" b="1" kern="1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華康標楷體" pitchFamily="65" charset="-120"/>
                        </a:rPr>
                        <a:t>整體造型技能領域</a:t>
                      </a:r>
                      <a:endParaRPr lang="zh-TW" sz="500" b="1" kern="1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華康標楷體" pitchFamily="65" charset="-12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600" dirty="0" smtClean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美髮造型實務</a:t>
                      </a:r>
                      <a:r>
                        <a:rPr lang="en-US" altLang="zh-TW" sz="600" dirty="0" smtClean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(2)</a:t>
                      </a:r>
                      <a:endParaRPr lang="zh-TW" altLang="en-US" sz="600" dirty="0">
                        <a:solidFill>
                          <a:schemeClr val="tx1"/>
                        </a:solidFill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600" dirty="0" smtClean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美髮造型實務</a:t>
                      </a:r>
                      <a:r>
                        <a:rPr lang="en-US" altLang="zh-TW" sz="600" dirty="0" smtClean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(2)</a:t>
                      </a:r>
                      <a:endParaRPr lang="zh-TW" altLang="en-US" sz="600" dirty="0">
                        <a:solidFill>
                          <a:schemeClr val="tx1"/>
                        </a:solidFill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600" dirty="0" smtClean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美容美體實務</a:t>
                      </a:r>
                      <a:r>
                        <a:rPr lang="en-US" altLang="zh-TW" sz="600" dirty="0" smtClean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(3)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600" dirty="0" smtClean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舞台表演實務</a:t>
                      </a:r>
                      <a:r>
                        <a:rPr lang="en-US" altLang="zh-TW" sz="600" dirty="0" smtClean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(2)</a:t>
                      </a:r>
                      <a:endParaRPr lang="zh-TW" altLang="en-US" sz="600" dirty="0" smtClean="0">
                        <a:solidFill>
                          <a:schemeClr val="tx1"/>
                        </a:solidFill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600" dirty="0" smtClean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美容美體實務</a:t>
                      </a:r>
                      <a:r>
                        <a:rPr lang="en-US" altLang="zh-TW" sz="600" dirty="0" smtClean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(3)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600" dirty="0" smtClean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舞台</a:t>
                      </a:r>
                      <a:r>
                        <a:rPr lang="zh-TW" altLang="en-US" sz="600" dirty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表演實務</a:t>
                      </a:r>
                      <a:r>
                        <a:rPr lang="en-US" altLang="zh-TW" sz="600" dirty="0" smtClean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(2)</a:t>
                      </a:r>
                      <a:endParaRPr lang="zh-TW" altLang="en-US" sz="600" dirty="0">
                        <a:solidFill>
                          <a:schemeClr val="tx1"/>
                        </a:solidFill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600" dirty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整體造型設計與實務</a:t>
                      </a:r>
                      <a:r>
                        <a:rPr lang="en-US" altLang="zh-TW" sz="600" dirty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(2)</a:t>
                      </a:r>
                      <a:endParaRPr lang="zh-TW" altLang="en-US" sz="600" dirty="0">
                        <a:solidFill>
                          <a:schemeClr val="tx1"/>
                        </a:solidFill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600" dirty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整體造型設計與實務</a:t>
                      </a:r>
                      <a:r>
                        <a:rPr lang="en-US" altLang="zh-TW" sz="600" dirty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(2)</a:t>
                      </a:r>
                      <a:endParaRPr lang="zh-TW" altLang="en-US" sz="600" dirty="0">
                        <a:solidFill>
                          <a:schemeClr val="tx1"/>
                        </a:solidFill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0">
                <a:tc rowSpan="2" grid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TW" altLang="en-US" sz="600" b="1" kern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華康標楷體" pitchFamily="65" charset="-120"/>
                        </a:rPr>
                        <a:t>校訂</a:t>
                      </a:r>
                      <a:endParaRPr lang="en-US" altLang="zh-TW" sz="600" b="1" kern="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華康標楷體" pitchFamily="65" charset="-12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TW" sz="600" b="1" kern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華康標楷體" pitchFamily="65" charset="-120"/>
                        </a:rPr>
                        <a:t>一般科目</a:t>
                      </a:r>
                      <a:endParaRPr lang="zh-TW" sz="600" kern="1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華康標楷體" pitchFamily="65" charset="-12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600" b="1" kern="1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華康標楷體" pitchFamily="65" charset="-120"/>
                        </a:rPr>
                        <a:t>必</a:t>
                      </a:r>
                      <a:endParaRPr lang="zh-TW" sz="600" b="1" kern="1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華康標楷體" pitchFamily="65" charset="-12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600" dirty="0">
                        <a:solidFill>
                          <a:schemeClr val="tx1"/>
                        </a:solidFill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600" dirty="0">
                        <a:solidFill>
                          <a:schemeClr val="tx1"/>
                        </a:solidFill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600" dirty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國防通</a:t>
                      </a:r>
                      <a:r>
                        <a:rPr lang="zh-TW" altLang="en-US" sz="600" dirty="0" smtClean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識教育</a:t>
                      </a:r>
                      <a:r>
                        <a:rPr lang="en-US" altLang="zh-TW" sz="600" dirty="0" smtClean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(1</a:t>
                      </a:r>
                      <a:r>
                        <a:rPr lang="en-US" altLang="zh-TW" sz="600" dirty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)</a:t>
                      </a:r>
                      <a:endParaRPr lang="zh-TW" altLang="en-US" sz="600" dirty="0">
                        <a:solidFill>
                          <a:schemeClr val="tx1"/>
                        </a:solidFill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600" dirty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國防通</a:t>
                      </a:r>
                      <a:r>
                        <a:rPr lang="zh-TW" altLang="en-US" sz="600" dirty="0" smtClean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識教育</a:t>
                      </a:r>
                      <a:r>
                        <a:rPr lang="en-US" altLang="zh-TW" sz="600" dirty="0" smtClean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(</a:t>
                      </a:r>
                      <a:r>
                        <a:rPr lang="en-US" altLang="zh-TW" sz="600" dirty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1)</a:t>
                      </a:r>
                      <a:endParaRPr lang="zh-TW" altLang="en-US" sz="600" dirty="0">
                        <a:solidFill>
                          <a:schemeClr val="tx1"/>
                        </a:solidFill>
                        <a:latin typeface="標楷體" pitchFamily="65" charset="-120"/>
                        <a:ea typeface="標楷體" pitchFamily="65" charset="-120"/>
                      </a:endParaRPr>
                    </a:p>
                    <a:p>
                      <a:endParaRPr lang="zh-TW" altLang="en-US" sz="600" dirty="0">
                        <a:solidFill>
                          <a:schemeClr val="tx1"/>
                        </a:solidFill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600" dirty="0" smtClean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應用</a:t>
                      </a:r>
                      <a:r>
                        <a:rPr lang="zh-TW" altLang="en-US" sz="600" dirty="0" smtClean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數學</a:t>
                      </a:r>
                      <a:r>
                        <a:rPr lang="en-US" altLang="zh-TW" sz="600" dirty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(1</a:t>
                      </a:r>
                      <a:r>
                        <a:rPr lang="en-US" altLang="zh-TW" sz="600" dirty="0" smtClean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)</a:t>
                      </a: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600" dirty="0" smtClean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應用</a:t>
                      </a:r>
                      <a:r>
                        <a:rPr lang="zh-TW" altLang="en-US" sz="600" dirty="0" smtClean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數學</a:t>
                      </a:r>
                      <a:r>
                        <a:rPr lang="en-US" altLang="zh-TW" sz="600" dirty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(1)</a:t>
                      </a:r>
                      <a:endParaRPr lang="zh-TW" altLang="en-US" sz="600" dirty="0">
                        <a:solidFill>
                          <a:schemeClr val="tx1"/>
                        </a:solidFill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144059">
                <a:tc gridSpan="2" vMerge="1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zh-TW" sz="1100" kern="1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華康標楷體" pitchFamily="65" charset="-12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600" b="1" kern="1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華康標楷體" pitchFamily="65" charset="-120"/>
                        </a:rPr>
                        <a:t>選</a:t>
                      </a:r>
                      <a:endParaRPr lang="zh-TW" sz="600" b="1" kern="1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華康標楷體" pitchFamily="65" charset="-12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600" dirty="0">
                        <a:solidFill>
                          <a:schemeClr val="tx1"/>
                        </a:solidFill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600" dirty="0">
                        <a:solidFill>
                          <a:schemeClr val="tx1"/>
                        </a:solidFill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600" dirty="0">
                        <a:solidFill>
                          <a:schemeClr val="tx1"/>
                        </a:solidFill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600" dirty="0">
                        <a:solidFill>
                          <a:schemeClr val="tx1"/>
                        </a:solidFill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</a:pPr>
                      <a:r>
                        <a:rPr lang="zh-TW" altLang="en-US" sz="600" kern="1200" dirty="0" smtClean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原住民族語文</a:t>
                      </a:r>
                      <a:r>
                        <a:rPr lang="en-US" altLang="zh-TW" sz="600" kern="1200" dirty="0" smtClean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-</a:t>
                      </a:r>
                      <a:r>
                        <a:rPr lang="zh-TW" altLang="en-US" sz="600" kern="1200" dirty="0" smtClean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阿美語</a:t>
                      </a:r>
                      <a:r>
                        <a:rPr lang="en-US" altLang="zh-TW" sz="600" kern="1200" dirty="0" smtClean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(2)</a:t>
                      </a:r>
                    </a:p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</a:pPr>
                      <a:r>
                        <a:rPr lang="zh-TW" altLang="en-US" sz="600" kern="1200" dirty="0" smtClean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原住民族語文</a:t>
                      </a:r>
                      <a:r>
                        <a:rPr lang="en-US" altLang="zh-TW" sz="600" kern="1200" dirty="0" smtClean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-</a:t>
                      </a:r>
                      <a:r>
                        <a:rPr lang="zh-TW" altLang="en-US" sz="600" kern="1200" dirty="0" smtClean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泰雅語</a:t>
                      </a:r>
                      <a:r>
                        <a:rPr lang="en-US" altLang="zh-TW" sz="600" kern="1200" dirty="0" smtClean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(2)</a:t>
                      </a: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600" kern="1200" dirty="0" smtClean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原住民族語文</a:t>
                      </a:r>
                      <a:r>
                        <a:rPr lang="en-US" altLang="zh-TW" sz="600" kern="1200" dirty="0" smtClean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-</a:t>
                      </a:r>
                      <a:r>
                        <a:rPr lang="zh-TW" altLang="en-US" sz="600" kern="1200" dirty="0" smtClean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阿美語</a:t>
                      </a:r>
                      <a:r>
                        <a:rPr lang="en-US" altLang="zh-TW" sz="600" kern="1200" dirty="0" smtClean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(2)</a:t>
                      </a:r>
                    </a:p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</a:pPr>
                      <a:r>
                        <a:rPr lang="zh-TW" altLang="en-US" sz="600" kern="1200" dirty="0" smtClean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原住民族語文</a:t>
                      </a:r>
                      <a:r>
                        <a:rPr lang="en-US" altLang="zh-TW" sz="600" kern="1200" dirty="0" smtClean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-</a:t>
                      </a:r>
                      <a:r>
                        <a:rPr lang="zh-TW" altLang="en-US" sz="600" kern="1200" dirty="0" smtClean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泰雅語</a:t>
                      </a:r>
                      <a:r>
                        <a:rPr lang="en-US" altLang="zh-TW" sz="600" kern="1200" dirty="0" smtClean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(2)</a:t>
                      </a: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222748">
                <a:tc rowSpan="2" grid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TW" altLang="en-US" sz="600" b="1" kern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華康標楷體" pitchFamily="65" charset="-120"/>
                        </a:rPr>
                        <a:t>校訂</a:t>
                      </a:r>
                      <a:endParaRPr lang="en-US" altLang="zh-TW" sz="600" b="1" kern="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華康標楷體" pitchFamily="65" charset="-12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TW" sz="600" b="1" kern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華康標楷體" pitchFamily="65" charset="-120"/>
                        </a:rPr>
                        <a:t>專業科目</a:t>
                      </a:r>
                      <a:endParaRPr lang="zh-TW" sz="600" kern="1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華康標楷體" pitchFamily="65" charset="-12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600" b="1" kern="1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華康標楷體" pitchFamily="65" charset="-120"/>
                        </a:rPr>
                        <a:t>必</a:t>
                      </a:r>
                      <a:endParaRPr lang="zh-TW" sz="600" b="1" kern="1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華康標楷體" pitchFamily="65" charset="-12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600" dirty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美膚</a:t>
                      </a:r>
                      <a:r>
                        <a:rPr lang="en-US" altLang="zh-TW" sz="600" dirty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(3)</a:t>
                      </a:r>
                    </a:p>
                    <a:p>
                      <a:r>
                        <a:rPr lang="zh-TW" altLang="en-US" sz="600" dirty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美顏</a:t>
                      </a:r>
                      <a:r>
                        <a:rPr lang="en-US" altLang="zh-TW" sz="600" dirty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(2)</a:t>
                      </a:r>
                      <a:endParaRPr lang="zh-TW" altLang="en-US" sz="600" dirty="0">
                        <a:solidFill>
                          <a:schemeClr val="tx1"/>
                        </a:solidFill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600" dirty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美膚</a:t>
                      </a:r>
                      <a:r>
                        <a:rPr lang="en-US" altLang="zh-TW" sz="600" dirty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(3)</a:t>
                      </a:r>
                    </a:p>
                    <a:p>
                      <a:r>
                        <a:rPr lang="zh-TW" altLang="en-US" sz="600" dirty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美顏</a:t>
                      </a:r>
                      <a:r>
                        <a:rPr lang="en-US" altLang="zh-TW" sz="600" dirty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(2)</a:t>
                      </a:r>
                      <a:endParaRPr lang="zh-TW" altLang="en-US" sz="600" dirty="0">
                        <a:solidFill>
                          <a:schemeClr val="tx1"/>
                        </a:solidFill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600" dirty="0">
                        <a:solidFill>
                          <a:schemeClr val="tx1"/>
                        </a:solidFill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600" dirty="0">
                        <a:solidFill>
                          <a:schemeClr val="tx1"/>
                        </a:solidFill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en-US" sz="600" dirty="0">
                        <a:solidFill>
                          <a:schemeClr val="tx1"/>
                        </a:solidFill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altLang="zh-TW" sz="600" dirty="0">
                        <a:solidFill>
                          <a:schemeClr val="tx1"/>
                        </a:solidFill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154927">
                <a:tc gridSpan="2" vMerge="1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zh-TW" sz="1100" kern="1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華康標楷體" pitchFamily="65" charset="-12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600" b="1" kern="1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華康標楷體" pitchFamily="65" charset="-120"/>
                        </a:rPr>
                        <a:t>選</a:t>
                      </a:r>
                      <a:endParaRPr lang="zh-TW" sz="600" b="1" kern="1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華康標楷體" pitchFamily="65" charset="-12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600" dirty="0">
                        <a:solidFill>
                          <a:schemeClr val="tx1"/>
                        </a:solidFill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600" dirty="0">
                        <a:solidFill>
                          <a:schemeClr val="tx1"/>
                        </a:solidFill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600" dirty="0">
                        <a:solidFill>
                          <a:schemeClr val="tx1"/>
                        </a:solidFill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600" dirty="0">
                        <a:solidFill>
                          <a:schemeClr val="tx1"/>
                        </a:solidFill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600" dirty="0">
                        <a:solidFill>
                          <a:schemeClr val="tx1"/>
                        </a:solidFill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altLang="zh-TW" sz="600" dirty="0">
                        <a:solidFill>
                          <a:schemeClr val="tx1"/>
                        </a:solidFill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379123">
                <a:tc rowSpan="2" grid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TW" altLang="en-US" sz="600" b="1" kern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華康標楷體" pitchFamily="65" charset="-120"/>
                        </a:rPr>
                        <a:t>校訂</a:t>
                      </a:r>
                      <a:endParaRPr lang="en-US" altLang="zh-TW" sz="600" b="1" kern="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華康標楷體" pitchFamily="65" charset="-12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TW" sz="600" b="1" kern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華康標楷體" pitchFamily="65" charset="-120"/>
                        </a:rPr>
                        <a:t>實習科目</a:t>
                      </a:r>
                      <a:endParaRPr lang="zh-TW" sz="600" kern="1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華康標楷體" pitchFamily="65" charset="-12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600" b="1" kern="1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華康標楷體" pitchFamily="65" charset="-120"/>
                        </a:rPr>
                        <a:t>必</a:t>
                      </a:r>
                      <a:endParaRPr lang="zh-TW" sz="600" b="1" kern="1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華康標楷體" pitchFamily="65" charset="-12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600" dirty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彩妝與素描</a:t>
                      </a:r>
                      <a:r>
                        <a:rPr lang="en-US" altLang="zh-TW" sz="600" dirty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(2)</a:t>
                      </a:r>
                    </a:p>
                    <a:p>
                      <a:endParaRPr lang="zh-TW" altLang="en-US" sz="600" dirty="0">
                        <a:solidFill>
                          <a:schemeClr val="tx1"/>
                        </a:solidFill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600" dirty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彩妝與素描</a:t>
                      </a:r>
                      <a:r>
                        <a:rPr lang="en-US" altLang="zh-TW" sz="600" dirty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(2)</a:t>
                      </a:r>
                    </a:p>
                    <a:p>
                      <a:endParaRPr lang="zh-TW" altLang="en-US" sz="600" dirty="0">
                        <a:solidFill>
                          <a:schemeClr val="tx1"/>
                        </a:solidFill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600" dirty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化妝設計</a:t>
                      </a:r>
                      <a:r>
                        <a:rPr lang="en-US" altLang="zh-TW" sz="600" dirty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(3</a:t>
                      </a:r>
                      <a:r>
                        <a:rPr lang="en-US" altLang="zh-TW" sz="600" dirty="0" smtClean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)</a:t>
                      </a:r>
                    </a:p>
                    <a:p>
                      <a:r>
                        <a:rPr lang="zh-TW" altLang="en-US" sz="600" dirty="0" smtClean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美髮實作</a:t>
                      </a:r>
                      <a:r>
                        <a:rPr lang="en-US" altLang="zh-TW" sz="600" dirty="0" smtClean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(</a:t>
                      </a:r>
                      <a:r>
                        <a:rPr lang="en-US" altLang="zh-TW" sz="600" dirty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2)</a:t>
                      </a:r>
                    </a:p>
                    <a:p>
                      <a:r>
                        <a:rPr lang="zh-TW" altLang="en-US" sz="600" dirty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寵物基本美容</a:t>
                      </a:r>
                      <a:r>
                        <a:rPr lang="en-US" altLang="zh-TW" sz="600" dirty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(2</a:t>
                      </a:r>
                      <a:r>
                        <a:rPr lang="en-US" altLang="zh-TW" sz="600" dirty="0" smtClean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)</a:t>
                      </a:r>
                      <a:endParaRPr lang="en-US" altLang="zh-TW" sz="600" dirty="0">
                        <a:solidFill>
                          <a:schemeClr val="tx1"/>
                        </a:solidFill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600" dirty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化妝設計</a:t>
                      </a:r>
                      <a:r>
                        <a:rPr lang="en-US" altLang="zh-TW" sz="600" dirty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(3)</a:t>
                      </a:r>
                    </a:p>
                    <a:p>
                      <a:r>
                        <a:rPr lang="zh-TW" altLang="en-US" sz="600" dirty="0" smtClean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寵物</a:t>
                      </a:r>
                      <a:r>
                        <a:rPr lang="zh-TW" altLang="en-US" sz="600" dirty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照護</a:t>
                      </a:r>
                      <a:r>
                        <a:rPr lang="en-US" altLang="zh-TW" sz="600" dirty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(2</a:t>
                      </a:r>
                      <a:r>
                        <a:rPr lang="en-US" altLang="zh-TW" sz="600" dirty="0" smtClean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)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600" dirty="0" smtClean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專題實作</a:t>
                      </a:r>
                      <a:r>
                        <a:rPr lang="en-US" altLang="zh-TW" sz="600" dirty="0" smtClean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(2)</a:t>
                      </a:r>
                      <a:endParaRPr lang="zh-TW" altLang="en-US" sz="600" dirty="0" smtClean="0">
                        <a:solidFill>
                          <a:schemeClr val="tx1"/>
                        </a:solidFill>
                        <a:latin typeface="標楷體" pitchFamily="65" charset="-120"/>
                        <a:ea typeface="標楷體" pitchFamily="65" charset="-120"/>
                      </a:endParaRPr>
                    </a:p>
                    <a:p>
                      <a:endParaRPr lang="zh-TW" altLang="en-US" sz="600" dirty="0">
                        <a:solidFill>
                          <a:schemeClr val="tx1"/>
                        </a:solidFill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600" dirty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寵物行為</a:t>
                      </a:r>
                      <a:r>
                        <a:rPr lang="zh-TW" altLang="en-US" sz="600" dirty="0" smtClean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訓練</a:t>
                      </a:r>
                      <a:r>
                        <a:rPr lang="en-US" altLang="zh-TW" sz="600" dirty="0" smtClean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(</a:t>
                      </a:r>
                      <a:r>
                        <a:rPr lang="en-US" altLang="zh-TW" sz="600" dirty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2</a:t>
                      </a:r>
                      <a:r>
                        <a:rPr lang="en-US" altLang="zh-TW" sz="600" dirty="0" smtClean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)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600" dirty="0" smtClean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專題實作</a:t>
                      </a:r>
                      <a:r>
                        <a:rPr lang="en-US" altLang="zh-TW" sz="600" dirty="0" smtClean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(2)</a:t>
                      </a:r>
                      <a:endParaRPr lang="zh-TW" altLang="en-US" sz="600" dirty="0" smtClean="0">
                        <a:solidFill>
                          <a:schemeClr val="tx1"/>
                        </a:solidFill>
                        <a:latin typeface="標楷體" pitchFamily="65" charset="-120"/>
                        <a:ea typeface="標楷體" pitchFamily="65" charset="-120"/>
                      </a:endParaRPr>
                    </a:p>
                    <a:p>
                      <a:endParaRPr lang="zh-TW" altLang="en-US" sz="600" dirty="0">
                        <a:solidFill>
                          <a:schemeClr val="tx1"/>
                        </a:solidFill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600" dirty="0" smtClean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寵物行為訓練</a:t>
                      </a:r>
                      <a:r>
                        <a:rPr lang="en-US" altLang="zh-TW" sz="600" dirty="0" smtClean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(2)</a:t>
                      </a:r>
                      <a:endParaRPr lang="zh-TW" altLang="en-US" sz="600" dirty="0" smtClean="0">
                        <a:solidFill>
                          <a:schemeClr val="tx1"/>
                        </a:solidFill>
                        <a:latin typeface="標楷體" pitchFamily="65" charset="-120"/>
                        <a:ea typeface="標楷體" pitchFamily="65" charset="-120"/>
                      </a:endParaRPr>
                    </a:p>
                    <a:p>
                      <a:r>
                        <a:rPr lang="zh-TW" altLang="en-US" sz="600" dirty="0" smtClean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寵物</a:t>
                      </a:r>
                      <a:r>
                        <a:rPr lang="zh-TW" altLang="en-US" sz="600" dirty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美容造型</a:t>
                      </a:r>
                      <a:r>
                        <a:rPr lang="en-US" altLang="zh-TW" sz="600" dirty="0" smtClean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(4)</a:t>
                      </a:r>
                      <a:endParaRPr lang="en-US" altLang="zh-TW" sz="600" dirty="0">
                        <a:solidFill>
                          <a:schemeClr val="tx1"/>
                        </a:solidFill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287632">
                <a:tc gridSpan="2" vMerge="1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zh-TW" sz="1100" kern="1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華康標楷體" pitchFamily="65" charset="-12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600" b="1" kern="1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華康標楷體" pitchFamily="65" charset="-120"/>
                        </a:rPr>
                        <a:t>選</a:t>
                      </a:r>
                      <a:endParaRPr lang="zh-TW" sz="600" b="1" kern="1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華康標楷體" pitchFamily="65" charset="-12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500" dirty="0">
                        <a:solidFill>
                          <a:schemeClr val="tx1"/>
                        </a:solidFill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TW" sz="500" dirty="0">
                        <a:solidFill>
                          <a:schemeClr val="tx1"/>
                        </a:solidFill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500" dirty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指甲保養與</a:t>
                      </a:r>
                      <a:r>
                        <a:rPr lang="zh-TW" altLang="en-US" sz="500" dirty="0" smtClean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彩繪實習</a:t>
                      </a:r>
                      <a:r>
                        <a:rPr lang="en-US" altLang="zh-TW" sz="500" dirty="0" smtClean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(</a:t>
                      </a:r>
                      <a:r>
                        <a:rPr lang="en-US" altLang="zh-TW" sz="500" dirty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2)</a:t>
                      </a:r>
                    </a:p>
                    <a:p>
                      <a:r>
                        <a:rPr lang="zh-TW" altLang="en-US" sz="500" dirty="0" smtClean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髮片設計</a:t>
                      </a:r>
                      <a:r>
                        <a:rPr lang="en-US" altLang="zh-TW" sz="500" dirty="0" smtClean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(2)</a:t>
                      </a:r>
                      <a:endParaRPr lang="zh-TW" altLang="en-US" sz="500" dirty="0">
                        <a:solidFill>
                          <a:schemeClr val="tx1"/>
                        </a:solidFill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500" dirty="0" smtClean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指甲保養與彩繪實習</a:t>
                      </a:r>
                      <a:r>
                        <a:rPr lang="en-US" altLang="zh-TW" sz="500" dirty="0" smtClean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(2)</a:t>
                      </a:r>
                    </a:p>
                    <a:p>
                      <a:endParaRPr lang="zh-TW" altLang="en-US" sz="500" dirty="0">
                        <a:solidFill>
                          <a:schemeClr val="tx1"/>
                        </a:solidFill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500" dirty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彩繪</a:t>
                      </a:r>
                      <a:r>
                        <a:rPr lang="zh-TW" altLang="en-US" sz="500" dirty="0" smtClean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設計實習</a:t>
                      </a:r>
                      <a:r>
                        <a:rPr lang="en-US" altLang="zh-TW" sz="500" dirty="0" smtClean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(3)</a:t>
                      </a:r>
                      <a:endParaRPr lang="en-US" altLang="zh-TW" sz="500" dirty="0">
                        <a:solidFill>
                          <a:schemeClr val="tx1"/>
                        </a:solidFill>
                        <a:latin typeface="標楷體" pitchFamily="65" charset="-120"/>
                        <a:ea typeface="標楷體" pitchFamily="65" charset="-120"/>
                      </a:endParaRPr>
                    </a:p>
                    <a:p>
                      <a:r>
                        <a:rPr lang="zh-TW" altLang="en-US" sz="500" dirty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創意</a:t>
                      </a:r>
                      <a:r>
                        <a:rPr lang="zh-TW" altLang="en-US" sz="500" dirty="0" smtClean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彩妝實習</a:t>
                      </a:r>
                      <a:r>
                        <a:rPr lang="en-US" altLang="zh-TW" sz="500" dirty="0" smtClean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(</a:t>
                      </a:r>
                      <a:r>
                        <a:rPr lang="en-US" altLang="zh-TW" sz="500" dirty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3)</a:t>
                      </a:r>
                    </a:p>
                    <a:p>
                      <a:r>
                        <a:rPr lang="zh-TW" altLang="en-US" sz="500" dirty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美膚與保健與芳</a:t>
                      </a:r>
                      <a:r>
                        <a:rPr lang="zh-TW" altLang="en-US" sz="500" dirty="0" smtClean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療實習</a:t>
                      </a:r>
                      <a:r>
                        <a:rPr lang="en-US" altLang="zh-TW" sz="500" dirty="0" smtClean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(</a:t>
                      </a:r>
                      <a:r>
                        <a:rPr lang="en-US" altLang="zh-TW" sz="500" dirty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3)</a:t>
                      </a:r>
                      <a:endParaRPr lang="zh-TW" altLang="en-US" sz="500" dirty="0">
                        <a:solidFill>
                          <a:schemeClr val="tx1"/>
                        </a:solidFill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500" dirty="0" smtClean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彩繪</a:t>
                      </a:r>
                      <a:r>
                        <a:rPr lang="zh-TW" altLang="en-US" sz="500" dirty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設計實習</a:t>
                      </a:r>
                      <a:r>
                        <a:rPr lang="en-US" altLang="zh-TW" sz="500" dirty="0" smtClean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(3)</a:t>
                      </a:r>
                      <a:endParaRPr lang="en-US" altLang="zh-TW" sz="500" dirty="0">
                        <a:solidFill>
                          <a:schemeClr val="tx1"/>
                        </a:solidFill>
                        <a:latin typeface="標楷體" pitchFamily="65" charset="-120"/>
                        <a:ea typeface="標楷體" pitchFamily="65" charset="-120"/>
                      </a:endParaRPr>
                    </a:p>
                    <a:p>
                      <a:r>
                        <a:rPr lang="zh-TW" altLang="en-US" sz="500" dirty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創意</a:t>
                      </a:r>
                      <a:r>
                        <a:rPr lang="zh-TW" altLang="en-US" sz="500" dirty="0" smtClean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彩妝實習</a:t>
                      </a:r>
                      <a:r>
                        <a:rPr lang="en-US" altLang="zh-TW" sz="500" dirty="0" smtClean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(3)</a:t>
                      </a:r>
                      <a:endParaRPr lang="en-US" altLang="zh-TW" sz="500" dirty="0">
                        <a:solidFill>
                          <a:schemeClr val="tx1"/>
                        </a:solidFill>
                        <a:latin typeface="標楷體" pitchFamily="65" charset="-120"/>
                        <a:ea typeface="標楷體" pitchFamily="65" charset="-120"/>
                      </a:endParaRPr>
                    </a:p>
                    <a:p>
                      <a:r>
                        <a:rPr lang="zh-TW" altLang="en-US" sz="500" dirty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美膚與保健與芳</a:t>
                      </a:r>
                      <a:r>
                        <a:rPr lang="zh-TW" altLang="en-US" sz="500" dirty="0" smtClean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療實習</a:t>
                      </a:r>
                      <a:r>
                        <a:rPr lang="en-US" altLang="zh-TW" sz="500" dirty="0" smtClean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(</a:t>
                      </a:r>
                      <a:r>
                        <a:rPr lang="en-US" altLang="zh-TW" sz="500" dirty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3)</a:t>
                      </a:r>
                      <a:endParaRPr lang="zh-TW" altLang="en-US" sz="500" dirty="0">
                        <a:solidFill>
                          <a:schemeClr val="tx1"/>
                        </a:solidFill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183616"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600" b="1" kern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華康標楷體" pitchFamily="65" charset="-120"/>
                        </a:rPr>
                        <a:t>多元選修</a:t>
                      </a:r>
                      <a:endParaRPr lang="zh-TW" altLang="zh-TW" sz="600" b="1" kern="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華康標楷體" pitchFamily="65" charset="-12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500" b="1" kern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華康標楷體" pitchFamily="65" charset="-120"/>
                        </a:rPr>
                        <a:t>同科</a:t>
                      </a:r>
                      <a:endParaRPr lang="en-US" altLang="zh-TW" sz="500" b="1" kern="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華康標楷體" pitchFamily="65" charset="-12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500" b="1" kern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華康標楷體" pitchFamily="65" charset="-120"/>
                        </a:rPr>
                        <a:t>跨班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altLang="en-US" sz="800" b="1" kern="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華康標楷體" pitchFamily="65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 sz="400" dirty="0">
                        <a:solidFill>
                          <a:schemeClr val="tx1"/>
                        </a:solidFill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400" dirty="0">
                        <a:solidFill>
                          <a:schemeClr val="tx1"/>
                        </a:solidFill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400" dirty="0">
                        <a:solidFill>
                          <a:schemeClr val="tx1"/>
                        </a:solidFill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400" dirty="0">
                        <a:solidFill>
                          <a:schemeClr val="tx1"/>
                        </a:solidFill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400" dirty="0">
                        <a:solidFill>
                          <a:schemeClr val="tx1"/>
                        </a:solidFill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400" dirty="0">
                        <a:solidFill>
                          <a:schemeClr val="tx1"/>
                        </a:solidFill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341486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1F497D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標楷體" pitchFamily="65" charset="-120"/>
                          <a:ea typeface="標楷體" pitchFamily="65" charset="-120"/>
                          <a:cs typeface="華康標楷體" pitchFamily="65" charset="-120"/>
                        </a:rPr>
                        <a:t>同群</a:t>
                      </a:r>
                      <a:endParaRPr kumimoji="0" lang="en-US" altLang="zh-TW" sz="6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1F497D">
                            <a:lumMod val="75000"/>
                          </a:srgbClr>
                        </a:solidFill>
                        <a:effectLst/>
                        <a:uLnTx/>
                        <a:uFillTx/>
                        <a:latin typeface="標楷體" pitchFamily="65" charset="-120"/>
                        <a:ea typeface="標楷體" pitchFamily="65" charset="-120"/>
                        <a:cs typeface="華康標楷體" pitchFamily="65" charset="-12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1F497D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標楷體" pitchFamily="65" charset="-120"/>
                          <a:ea typeface="標楷體" pitchFamily="65" charset="-120"/>
                          <a:cs typeface="華康標楷體" pitchFamily="65" charset="-120"/>
                        </a:rPr>
                        <a:t>跨科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zh-TW" altLang="en-US" sz="8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1F497D">
                            <a:lumMod val="75000"/>
                          </a:srgbClr>
                        </a:solidFill>
                        <a:effectLst/>
                        <a:uLnTx/>
                        <a:uFillTx/>
                        <a:latin typeface="標楷體" pitchFamily="65" charset="-120"/>
                        <a:ea typeface="標楷體" pitchFamily="65" charset="-120"/>
                        <a:cs typeface="華康標楷體" pitchFamily="65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 sz="600" dirty="0">
                        <a:solidFill>
                          <a:schemeClr val="tx1"/>
                        </a:solidFill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600" dirty="0">
                        <a:solidFill>
                          <a:schemeClr val="tx1"/>
                        </a:solidFill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600" dirty="0">
                        <a:solidFill>
                          <a:schemeClr val="tx1"/>
                        </a:solidFill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600" dirty="0"/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600" dirty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創意玩手作</a:t>
                      </a:r>
                      <a:r>
                        <a:rPr lang="en-US" altLang="zh-TW" sz="600" dirty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(2)</a:t>
                      </a:r>
                    </a:p>
                    <a:p>
                      <a:r>
                        <a:rPr lang="zh-TW" altLang="en-US" sz="600" dirty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服裝造型</a:t>
                      </a:r>
                      <a:r>
                        <a:rPr lang="en-US" altLang="zh-TW" sz="600" dirty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(2)</a:t>
                      </a:r>
                    </a:p>
                    <a:p>
                      <a:r>
                        <a:rPr lang="zh-TW" altLang="en-US" sz="60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髮型設計</a:t>
                      </a:r>
                      <a:r>
                        <a:rPr lang="en-US" altLang="zh-TW" sz="60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(2)</a:t>
                      </a:r>
                    </a:p>
                    <a:p>
                      <a:r>
                        <a:rPr lang="zh-TW" altLang="en-US" sz="600" dirty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手作藝術</a:t>
                      </a:r>
                      <a:r>
                        <a:rPr lang="en-US" altLang="zh-TW" sz="600" dirty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(2)</a:t>
                      </a:r>
                    </a:p>
                    <a:p>
                      <a:r>
                        <a:rPr lang="zh-TW" altLang="en-US" sz="600" dirty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娃娃服縫紉</a:t>
                      </a:r>
                      <a:r>
                        <a:rPr lang="en-US" altLang="zh-TW" sz="600" dirty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(2)</a:t>
                      </a:r>
                    </a:p>
                    <a:p>
                      <a:r>
                        <a:rPr lang="zh-TW" altLang="en-US" sz="60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基礎編梳</a:t>
                      </a:r>
                      <a:r>
                        <a:rPr lang="en-US" altLang="zh-TW" sz="60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(2)</a:t>
                      </a:r>
                      <a:endParaRPr lang="zh-TW" altLang="en-US" sz="60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600" dirty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手作藝術</a:t>
                      </a:r>
                      <a:r>
                        <a:rPr lang="en-US" altLang="zh-TW" sz="600" dirty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(2)</a:t>
                      </a:r>
                    </a:p>
                    <a:p>
                      <a:r>
                        <a:rPr lang="zh-TW" altLang="en-US" sz="600" dirty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娃娃服縫紉</a:t>
                      </a:r>
                      <a:r>
                        <a:rPr lang="en-US" altLang="zh-TW" sz="600" dirty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(2)</a:t>
                      </a:r>
                    </a:p>
                    <a:p>
                      <a:r>
                        <a:rPr lang="zh-TW" altLang="en-US" sz="60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基礎編梳</a:t>
                      </a:r>
                      <a:r>
                        <a:rPr lang="en-US" altLang="zh-TW" sz="60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(2)</a:t>
                      </a:r>
                      <a:endParaRPr lang="zh-TW" altLang="en-US" sz="60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160819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5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1F497D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標楷體" pitchFamily="65" charset="-120"/>
                          <a:ea typeface="標楷體" pitchFamily="65" charset="-120"/>
                          <a:cs typeface="華康標楷體" pitchFamily="65" charset="-120"/>
                        </a:rPr>
                        <a:t>同校</a:t>
                      </a:r>
                      <a:endParaRPr kumimoji="0" lang="en-US" altLang="zh-TW" sz="5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1F497D">
                            <a:lumMod val="75000"/>
                          </a:srgbClr>
                        </a:solidFill>
                        <a:effectLst/>
                        <a:uLnTx/>
                        <a:uFillTx/>
                        <a:latin typeface="標楷體" pitchFamily="65" charset="-120"/>
                        <a:ea typeface="標楷體" pitchFamily="65" charset="-120"/>
                        <a:cs typeface="華康標楷體" pitchFamily="65" charset="-12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5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1F497D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標楷體" pitchFamily="65" charset="-120"/>
                          <a:ea typeface="標楷體" pitchFamily="65" charset="-120"/>
                          <a:cs typeface="華康標楷體" pitchFamily="65" charset="-120"/>
                        </a:rPr>
                        <a:t>跨群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zh-TW" altLang="en-US" sz="8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1F497D">
                            <a:lumMod val="75000"/>
                          </a:srgbClr>
                        </a:solidFill>
                        <a:effectLst/>
                        <a:uLnTx/>
                        <a:uFillTx/>
                        <a:latin typeface="標楷體" pitchFamily="65" charset="-120"/>
                        <a:ea typeface="標楷體" pitchFamily="65" charset="-120"/>
                        <a:cs typeface="華康標楷體" pitchFamily="65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 sz="400" dirty="0">
                        <a:solidFill>
                          <a:schemeClr val="tx1"/>
                        </a:solidFill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400" dirty="0">
                        <a:solidFill>
                          <a:schemeClr val="tx1"/>
                        </a:solidFill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400" dirty="0">
                        <a:solidFill>
                          <a:schemeClr val="tx1"/>
                        </a:solidFill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400" dirty="0">
                        <a:solidFill>
                          <a:schemeClr val="tx1"/>
                        </a:solidFill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400" dirty="0">
                        <a:solidFill>
                          <a:schemeClr val="tx1"/>
                        </a:solidFill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400" dirty="0">
                        <a:solidFill>
                          <a:schemeClr val="tx1"/>
                        </a:solidFill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4"/>
                  </a:ext>
                </a:extLst>
              </a:tr>
              <a:tr h="129540"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600" b="1" kern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華康標楷體" pitchFamily="65" charset="-120"/>
                        </a:rPr>
                        <a:t>彈性學習時間</a:t>
                      </a:r>
                      <a:endParaRPr lang="zh-TW" altLang="zh-TW" sz="600" b="1" kern="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華康標楷體" pitchFamily="65" charset="-12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zh-TW" altLang="en-US" sz="9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1F497D">
                            <a:lumMod val="75000"/>
                          </a:srgbClr>
                        </a:solidFill>
                        <a:effectLst/>
                        <a:uLnTx/>
                        <a:uFillTx/>
                        <a:latin typeface="標楷體" pitchFamily="65" charset="-120"/>
                        <a:ea typeface="標楷體" pitchFamily="65" charset="-120"/>
                        <a:cs typeface="華康標楷體" pitchFamily="65" charset="-12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600" dirty="0" smtClean="0">
                          <a:latin typeface="標楷體" pitchFamily="65" charset="-120"/>
                          <a:ea typeface="標楷體" pitchFamily="65" charset="-120"/>
                        </a:rPr>
                        <a:t>彈性學習時間</a:t>
                      </a:r>
                      <a:r>
                        <a:rPr lang="en-US" altLang="zh-TW" sz="600" dirty="0" smtClean="0">
                          <a:latin typeface="標楷體" pitchFamily="65" charset="-120"/>
                          <a:ea typeface="標楷體" pitchFamily="65" charset="-120"/>
                        </a:rPr>
                        <a:t>(1)</a:t>
                      </a:r>
                      <a:endParaRPr lang="zh-TW" altLang="en-US" sz="600" dirty="0"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600" dirty="0" smtClean="0">
                          <a:latin typeface="標楷體" pitchFamily="65" charset="-120"/>
                          <a:ea typeface="標楷體" pitchFamily="65" charset="-120"/>
                        </a:rPr>
                        <a:t>彈性學習時間</a:t>
                      </a:r>
                      <a:r>
                        <a:rPr lang="en-US" altLang="zh-TW" sz="600" dirty="0" smtClean="0">
                          <a:latin typeface="標楷體" pitchFamily="65" charset="-120"/>
                          <a:ea typeface="標楷體" pitchFamily="65" charset="-120"/>
                        </a:rPr>
                        <a:t>(1)</a:t>
                      </a:r>
                      <a:endParaRPr lang="zh-TW" altLang="en-US" sz="600" dirty="0" smtClean="0"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600" dirty="0">
                          <a:latin typeface="標楷體" pitchFamily="65" charset="-120"/>
                          <a:ea typeface="標楷體" pitchFamily="65" charset="-120"/>
                        </a:rPr>
                        <a:t>彈性學習時間</a:t>
                      </a:r>
                      <a:r>
                        <a:rPr lang="en-US" altLang="zh-TW" sz="600" dirty="0">
                          <a:latin typeface="標楷體" pitchFamily="65" charset="-120"/>
                          <a:ea typeface="標楷體" pitchFamily="65" charset="-120"/>
                        </a:rPr>
                        <a:t>(1)</a:t>
                      </a:r>
                      <a:endParaRPr lang="zh-TW" altLang="en-US" sz="600" dirty="0"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600" dirty="0">
                          <a:latin typeface="標楷體" pitchFamily="65" charset="-120"/>
                          <a:ea typeface="標楷體" pitchFamily="65" charset="-120"/>
                        </a:rPr>
                        <a:t>彈性學習時間</a:t>
                      </a:r>
                      <a:r>
                        <a:rPr lang="en-US" altLang="zh-TW" sz="600" dirty="0">
                          <a:latin typeface="標楷體" pitchFamily="65" charset="-120"/>
                          <a:ea typeface="標楷體" pitchFamily="65" charset="-120"/>
                        </a:rPr>
                        <a:t>(1)</a:t>
                      </a:r>
                      <a:endParaRPr lang="zh-TW" altLang="en-US" sz="600" dirty="0"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600" dirty="0">
                          <a:latin typeface="標楷體" pitchFamily="65" charset="-120"/>
                          <a:ea typeface="標楷體" pitchFamily="65" charset="-120"/>
                        </a:rPr>
                        <a:t>彈性學習時間</a:t>
                      </a:r>
                      <a:r>
                        <a:rPr lang="en-US" altLang="zh-TW" sz="600" dirty="0" smtClean="0">
                          <a:latin typeface="標楷體" pitchFamily="65" charset="-120"/>
                          <a:ea typeface="標楷體" pitchFamily="65" charset="-120"/>
                        </a:rPr>
                        <a:t>(0)</a:t>
                      </a:r>
                      <a:endParaRPr lang="zh-TW" altLang="en-US" sz="600" dirty="0"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600" dirty="0">
                          <a:latin typeface="標楷體" pitchFamily="65" charset="-120"/>
                          <a:ea typeface="標楷體" pitchFamily="65" charset="-120"/>
                        </a:rPr>
                        <a:t>彈性學習時間</a:t>
                      </a:r>
                      <a:r>
                        <a:rPr lang="en-US" altLang="zh-TW" sz="600" smtClean="0">
                          <a:latin typeface="標楷體" pitchFamily="65" charset="-120"/>
                          <a:ea typeface="標楷體" pitchFamily="65" charset="-120"/>
                        </a:rPr>
                        <a:t>(0)</a:t>
                      </a:r>
                      <a:endParaRPr lang="zh-TW" altLang="en-US" sz="600" dirty="0"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5"/>
                  </a:ext>
                </a:extLst>
              </a:tr>
              <a:tr h="129540"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600" b="1" kern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華康標楷體" pitchFamily="65" charset="-120"/>
                        </a:rPr>
                        <a:t>團體活動時間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zh-TW" altLang="en-US" sz="9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1F497D">
                            <a:lumMod val="75000"/>
                          </a:srgbClr>
                        </a:solidFill>
                        <a:effectLst/>
                        <a:uLnTx/>
                        <a:uFillTx/>
                        <a:latin typeface="標楷體" pitchFamily="65" charset="-120"/>
                        <a:ea typeface="標楷體" pitchFamily="65" charset="-120"/>
                        <a:cs typeface="華康標楷體" pitchFamily="65" charset="-12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600" dirty="0">
                          <a:latin typeface="標楷體" pitchFamily="65" charset="-120"/>
                          <a:ea typeface="標楷體" pitchFamily="65" charset="-120"/>
                        </a:rPr>
                        <a:t>團體活動時間</a:t>
                      </a:r>
                      <a:r>
                        <a:rPr lang="en-US" altLang="zh-TW" sz="600" dirty="0">
                          <a:latin typeface="標楷體" pitchFamily="65" charset="-120"/>
                          <a:ea typeface="標楷體" pitchFamily="65" charset="-120"/>
                        </a:rPr>
                        <a:t>(3)</a:t>
                      </a:r>
                      <a:endParaRPr lang="zh-TW" altLang="en-US" sz="600" dirty="0"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600" dirty="0">
                          <a:latin typeface="標楷體" pitchFamily="65" charset="-120"/>
                          <a:ea typeface="標楷體" pitchFamily="65" charset="-120"/>
                        </a:rPr>
                        <a:t>團體活動時間</a:t>
                      </a:r>
                      <a:r>
                        <a:rPr lang="en-US" altLang="zh-TW" sz="600" dirty="0">
                          <a:latin typeface="標楷體" pitchFamily="65" charset="-120"/>
                          <a:ea typeface="標楷體" pitchFamily="65" charset="-120"/>
                        </a:rPr>
                        <a:t>(3)</a:t>
                      </a:r>
                      <a:endParaRPr lang="zh-TW" altLang="en-US" sz="600" dirty="0"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600" dirty="0">
                          <a:latin typeface="標楷體" pitchFamily="65" charset="-120"/>
                          <a:ea typeface="標楷體" pitchFamily="65" charset="-120"/>
                        </a:rPr>
                        <a:t>團體活動時間</a:t>
                      </a:r>
                      <a:r>
                        <a:rPr lang="en-US" altLang="zh-TW" sz="600" dirty="0">
                          <a:latin typeface="標楷體" pitchFamily="65" charset="-120"/>
                          <a:ea typeface="標楷體" pitchFamily="65" charset="-120"/>
                        </a:rPr>
                        <a:t>(3)</a:t>
                      </a:r>
                      <a:endParaRPr lang="zh-TW" altLang="en-US" sz="600" dirty="0"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600" dirty="0">
                          <a:latin typeface="標楷體" pitchFamily="65" charset="-120"/>
                          <a:ea typeface="標楷體" pitchFamily="65" charset="-120"/>
                        </a:rPr>
                        <a:t>團體活動時間</a:t>
                      </a:r>
                      <a:r>
                        <a:rPr lang="en-US" altLang="zh-TW" sz="600" dirty="0">
                          <a:latin typeface="標楷體" pitchFamily="65" charset="-120"/>
                          <a:ea typeface="標楷體" pitchFamily="65" charset="-120"/>
                        </a:rPr>
                        <a:t>(3)</a:t>
                      </a:r>
                      <a:endParaRPr lang="zh-TW" altLang="en-US" sz="600" dirty="0"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600" dirty="0">
                          <a:latin typeface="標楷體" pitchFamily="65" charset="-120"/>
                          <a:ea typeface="標楷體" pitchFamily="65" charset="-120"/>
                        </a:rPr>
                        <a:t>團體活動時間</a:t>
                      </a:r>
                      <a:r>
                        <a:rPr lang="en-US" altLang="zh-TW" sz="600" dirty="0">
                          <a:latin typeface="標楷體" pitchFamily="65" charset="-120"/>
                          <a:ea typeface="標楷體" pitchFamily="65" charset="-120"/>
                        </a:rPr>
                        <a:t>(3)</a:t>
                      </a:r>
                      <a:endParaRPr lang="zh-TW" altLang="en-US" sz="600" dirty="0"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600" dirty="0">
                          <a:latin typeface="標楷體" pitchFamily="65" charset="-120"/>
                          <a:ea typeface="標楷體" pitchFamily="65" charset="-120"/>
                        </a:rPr>
                        <a:t>團體活動時間</a:t>
                      </a:r>
                      <a:r>
                        <a:rPr lang="en-US" altLang="zh-TW" sz="600" dirty="0">
                          <a:latin typeface="標楷體" pitchFamily="65" charset="-120"/>
                          <a:ea typeface="標楷體" pitchFamily="65" charset="-120"/>
                        </a:rPr>
                        <a:t>(3)</a:t>
                      </a:r>
                      <a:endParaRPr lang="zh-TW" altLang="en-US" sz="600" dirty="0"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6"/>
                  </a:ext>
                </a:extLst>
              </a:tr>
            </a:tbl>
          </a:graphicData>
        </a:graphic>
      </p:graphicFrame>
      <p:sp>
        <p:nvSpPr>
          <p:cNvPr id="4" name="剪去對角線角落矩形 3"/>
          <p:cNvSpPr/>
          <p:nvPr/>
        </p:nvSpPr>
        <p:spPr>
          <a:xfrm>
            <a:off x="260648" y="107504"/>
            <a:ext cx="6408712" cy="360040"/>
          </a:xfrm>
          <a:prstGeom prst="snip2Diag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b="1" dirty="0">
                <a:solidFill>
                  <a:schemeClr val="tx2">
                    <a:lumMod val="75000"/>
                  </a:schemeClr>
                </a:solidFill>
                <a:latin typeface="標楷體" pitchFamily="65" charset="-120"/>
                <a:ea typeface="標楷體" pitchFamily="65" charset="-120"/>
              </a:rPr>
              <a:t>新北市莊敬高職  美容美髮科  課程地圖 </a:t>
            </a:r>
            <a:r>
              <a:rPr lang="en-US" altLang="zh-TW" sz="1200" b="1" dirty="0">
                <a:solidFill>
                  <a:schemeClr val="tx2">
                    <a:lumMod val="75000"/>
                  </a:schemeClr>
                </a:solidFill>
                <a:latin typeface="標楷體" pitchFamily="65" charset="-120"/>
                <a:ea typeface="標楷體" pitchFamily="65" charset="-120"/>
              </a:rPr>
              <a:t>(</a:t>
            </a:r>
            <a:r>
              <a:rPr lang="en-US" altLang="zh-TW" sz="1200" b="1" dirty="0" smtClean="0">
                <a:solidFill>
                  <a:schemeClr val="tx2">
                    <a:lumMod val="75000"/>
                  </a:schemeClr>
                </a:solidFill>
                <a:latin typeface="標楷體" pitchFamily="65" charset="-120"/>
                <a:ea typeface="標楷體" pitchFamily="65" charset="-120"/>
              </a:rPr>
              <a:t>111</a:t>
            </a:r>
            <a:r>
              <a:rPr lang="zh-TW" altLang="en-US" sz="1200" b="1" dirty="0" smtClean="0">
                <a:solidFill>
                  <a:schemeClr val="tx2">
                    <a:lumMod val="75000"/>
                  </a:schemeClr>
                </a:solidFill>
                <a:latin typeface="標楷體" pitchFamily="65" charset="-120"/>
                <a:ea typeface="標楷體" pitchFamily="65" charset="-120"/>
              </a:rPr>
              <a:t>學年</a:t>
            </a:r>
            <a:r>
              <a:rPr lang="zh-TW" altLang="en-US" sz="1200" b="1" dirty="0">
                <a:solidFill>
                  <a:schemeClr val="tx2">
                    <a:lumMod val="75000"/>
                  </a:schemeClr>
                </a:solidFill>
                <a:latin typeface="標楷體" pitchFamily="65" charset="-120"/>
                <a:ea typeface="標楷體" pitchFamily="65" charset="-120"/>
              </a:rPr>
              <a:t>度新生適用</a:t>
            </a:r>
            <a:r>
              <a:rPr lang="en-US" altLang="zh-TW" sz="1200" b="1" dirty="0">
                <a:solidFill>
                  <a:schemeClr val="tx2">
                    <a:lumMod val="75000"/>
                  </a:schemeClr>
                </a:solidFill>
                <a:latin typeface="標楷體" pitchFamily="65" charset="-120"/>
                <a:ea typeface="標楷體" pitchFamily="65" charset="-120"/>
              </a:rPr>
              <a:t>)</a:t>
            </a:r>
            <a:endParaRPr lang="zh-TW" altLang="en-US" sz="1200" b="1" dirty="0">
              <a:solidFill>
                <a:schemeClr val="tx2">
                  <a:lumMod val="75000"/>
                </a:schemeClr>
              </a:solidFill>
              <a:latin typeface="標楷體" pitchFamily="65" charset="-120"/>
              <a:ea typeface="標楷體" pitchFamily="65" charset="-120"/>
            </a:endParaRPr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648" y="500361"/>
            <a:ext cx="6389882" cy="864096"/>
          </a:xfrm>
          <a:prstGeom prst="rect">
            <a:avLst/>
          </a:prstGeom>
        </p:spPr>
      </p:pic>
      <p:cxnSp>
        <p:nvCxnSpPr>
          <p:cNvPr id="27" name="直線接點 26"/>
          <p:cNvCxnSpPr/>
          <p:nvPr/>
        </p:nvCxnSpPr>
        <p:spPr>
          <a:xfrm>
            <a:off x="304298" y="1986503"/>
            <a:ext cx="892454" cy="569273"/>
          </a:xfrm>
          <a:prstGeom prst="line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文字方塊 27"/>
          <p:cNvSpPr txBox="1"/>
          <p:nvPr/>
        </p:nvSpPr>
        <p:spPr>
          <a:xfrm>
            <a:off x="277716" y="2155216"/>
            <a:ext cx="4411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1000" b="1" dirty="0">
                <a:solidFill>
                  <a:schemeClr val="tx2"/>
                </a:solidFill>
                <a:latin typeface="標楷體" pitchFamily="65" charset="-120"/>
                <a:ea typeface="標楷體" pitchFamily="65" charset="-120"/>
              </a:rPr>
              <a:t>課程</a:t>
            </a:r>
            <a:endParaRPr lang="en-US" altLang="zh-TW" sz="1000" b="1" dirty="0">
              <a:solidFill>
                <a:schemeClr val="tx2"/>
              </a:solidFill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1000" b="1" dirty="0">
                <a:solidFill>
                  <a:schemeClr val="tx2"/>
                </a:solidFill>
                <a:latin typeface="標楷體" pitchFamily="65" charset="-120"/>
                <a:ea typeface="標楷體" pitchFamily="65" charset="-120"/>
              </a:rPr>
              <a:t>類別</a:t>
            </a:r>
          </a:p>
        </p:txBody>
      </p:sp>
      <p:sp>
        <p:nvSpPr>
          <p:cNvPr id="29" name="文字方塊 28"/>
          <p:cNvSpPr txBox="1"/>
          <p:nvPr/>
        </p:nvSpPr>
        <p:spPr>
          <a:xfrm>
            <a:off x="792952" y="1986503"/>
            <a:ext cx="4411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1000" b="1" dirty="0">
                <a:solidFill>
                  <a:schemeClr val="tx2"/>
                </a:solidFill>
                <a:latin typeface="標楷體" pitchFamily="65" charset="-120"/>
                <a:ea typeface="標楷體" pitchFamily="65" charset="-120"/>
              </a:rPr>
              <a:t>授課</a:t>
            </a:r>
            <a:endParaRPr lang="en-US" altLang="zh-TW" sz="1000" b="1" dirty="0">
              <a:solidFill>
                <a:schemeClr val="tx2"/>
              </a:solidFill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1000" b="1" dirty="0">
                <a:solidFill>
                  <a:schemeClr val="tx2"/>
                </a:solidFill>
                <a:latin typeface="標楷體" pitchFamily="65" charset="-120"/>
                <a:ea typeface="標楷體" pitchFamily="65" charset="-120"/>
              </a:rPr>
              <a:t>年級</a:t>
            </a:r>
          </a:p>
        </p:txBody>
      </p:sp>
      <p:grpSp>
        <p:nvGrpSpPr>
          <p:cNvPr id="5" name="群組 4"/>
          <p:cNvGrpSpPr/>
          <p:nvPr/>
        </p:nvGrpSpPr>
        <p:grpSpPr>
          <a:xfrm>
            <a:off x="81863" y="7668341"/>
            <a:ext cx="6621844" cy="720081"/>
            <a:chOff x="60273" y="6695995"/>
            <a:chExt cx="6621844" cy="666705"/>
          </a:xfrm>
        </p:grpSpPr>
        <p:sp>
          <p:nvSpPr>
            <p:cNvPr id="2" name="圓角化同側角落矩形 1"/>
            <p:cNvSpPr/>
            <p:nvPr/>
          </p:nvSpPr>
          <p:spPr>
            <a:xfrm>
              <a:off x="383074" y="6869787"/>
              <a:ext cx="6299043" cy="485667"/>
            </a:xfrm>
            <a:prstGeom prst="round2Same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pic>
          <p:nvPicPr>
            <p:cNvPr id="10" name="圖片 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20535" y="6695995"/>
              <a:ext cx="186089" cy="292188"/>
            </a:xfrm>
            <a:prstGeom prst="rect">
              <a:avLst/>
            </a:prstGeom>
          </p:spPr>
        </p:pic>
        <p:pic>
          <p:nvPicPr>
            <p:cNvPr id="3" name="圖片 2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273" y="6869790"/>
              <a:ext cx="1417118" cy="492910"/>
            </a:xfrm>
            <a:prstGeom prst="rect">
              <a:avLst/>
            </a:prstGeom>
          </p:spPr>
        </p:pic>
      </p:grpSp>
      <p:sp>
        <p:nvSpPr>
          <p:cNvPr id="32" name="文字方塊 31"/>
          <p:cNvSpPr txBox="1"/>
          <p:nvPr/>
        </p:nvSpPr>
        <p:spPr>
          <a:xfrm>
            <a:off x="1412776" y="7814101"/>
            <a:ext cx="12222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900" dirty="0"/>
              <a:t>一</a:t>
            </a:r>
            <a:r>
              <a:rPr lang="en-US" altLang="zh-TW" sz="900" dirty="0"/>
              <a:t>.</a:t>
            </a:r>
            <a:r>
              <a:rPr lang="zh-TW" altLang="en-US" sz="900" dirty="0"/>
              <a:t>具備整體造型設計能力</a:t>
            </a:r>
          </a:p>
        </p:txBody>
      </p:sp>
      <p:sp>
        <p:nvSpPr>
          <p:cNvPr id="33" name="文字方塊 32"/>
          <p:cNvSpPr txBox="1"/>
          <p:nvPr/>
        </p:nvSpPr>
        <p:spPr>
          <a:xfrm>
            <a:off x="2615292" y="7819618"/>
            <a:ext cx="8872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900" dirty="0">
                <a:solidFill>
                  <a:srgbClr val="FF0000"/>
                </a:solidFill>
              </a:rPr>
              <a:t>二</a:t>
            </a:r>
            <a:r>
              <a:rPr lang="en-US" altLang="zh-TW" sz="900" dirty="0">
                <a:solidFill>
                  <a:srgbClr val="FF0000"/>
                </a:solidFill>
              </a:rPr>
              <a:t>.</a:t>
            </a:r>
            <a:r>
              <a:rPr lang="zh-TW" altLang="en-US" sz="900" dirty="0">
                <a:solidFill>
                  <a:srgbClr val="FF0000"/>
                </a:solidFill>
              </a:rPr>
              <a:t>具備美容美體設計能力</a:t>
            </a:r>
          </a:p>
        </p:txBody>
      </p:sp>
      <p:sp>
        <p:nvSpPr>
          <p:cNvPr id="34" name="文字方塊 33"/>
          <p:cNvSpPr txBox="1"/>
          <p:nvPr/>
        </p:nvSpPr>
        <p:spPr>
          <a:xfrm>
            <a:off x="3501008" y="7812360"/>
            <a:ext cx="864096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900" dirty="0">
                <a:solidFill>
                  <a:srgbClr val="0070C0"/>
                </a:solidFill>
              </a:rPr>
              <a:t>三</a:t>
            </a:r>
            <a:r>
              <a:rPr lang="en-US" altLang="zh-TW" sz="900" dirty="0">
                <a:solidFill>
                  <a:srgbClr val="0070C0"/>
                </a:solidFill>
              </a:rPr>
              <a:t>.</a:t>
            </a:r>
            <a:r>
              <a:rPr lang="zh-TW" altLang="en-US" sz="900" dirty="0">
                <a:solidFill>
                  <a:srgbClr val="0070C0"/>
                </a:solidFill>
              </a:rPr>
              <a:t>具備美髮造型設計能力</a:t>
            </a:r>
          </a:p>
        </p:txBody>
      </p:sp>
      <p:sp>
        <p:nvSpPr>
          <p:cNvPr id="35" name="文字方塊 34"/>
          <p:cNvSpPr txBox="1"/>
          <p:nvPr/>
        </p:nvSpPr>
        <p:spPr>
          <a:xfrm>
            <a:off x="4293096" y="7812360"/>
            <a:ext cx="864096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9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四</a:t>
            </a:r>
            <a:r>
              <a:rPr lang="en-US" altLang="zh-TW" sz="9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.</a:t>
            </a:r>
            <a:r>
              <a:rPr lang="zh-TW" altLang="en-US" sz="9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具備寵物美容造型設計能力</a:t>
            </a:r>
            <a:endParaRPr lang="en-US" altLang="zh-TW" sz="9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6" name="文字方塊 35"/>
          <p:cNvSpPr txBox="1"/>
          <p:nvPr/>
        </p:nvSpPr>
        <p:spPr>
          <a:xfrm>
            <a:off x="5745652" y="7801737"/>
            <a:ext cx="9833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900" dirty="0">
                <a:solidFill>
                  <a:srgbClr val="7030A0"/>
                </a:solidFill>
              </a:rPr>
              <a:t>六</a:t>
            </a:r>
            <a:r>
              <a:rPr lang="en-US" altLang="zh-TW" sz="900" dirty="0">
                <a:solidFill>
                  <a:srgbClr val="7030A0"/>
                </a:solidFill>
              </a:rPr>
              <a:t>.</a:t>
            </a:r>
            <a:r>
              <a:rPr lang="zh-TW" altLang="en-US" sz="900" dirty="0">
                <a:solidFill>
                  <a:srgbClr val="7030A0"/>
                </a:solidFill>
              </a:rPr>
              <a:t>具備勞動權益、職業道德、工作習慣、價值觀、敬業樂群、樂觀進取及專業</a:t>
            </a:r>
            <a:r>
              <a:rPr lang="zh-TW" altLang="en-US" sz="900" dirty="0"/>
              <a:t>精進的能力</a:t>
            </a:r>
            <a:endParaRPr lang="en-US" altLang="zh-TW" sz="900" dirty="0"/>
          </a:p>
        </p:txBody>
      </p:sp>
      <p:grpSp>
        <p:nvGrpSpPr>
          <p:cNvPr id="14" name="群組 13"/>
          <p:cNvGrpSpPr/>
          <p:nvPr/>
        </p:nvGrpSpPr>
        <p:grpSpPr>
          <a:xfrm>
            <a:off x="97580" y="8373851"/>
            <a:ext cx="6631732" cy="713229"/>
            <a:chOff x="7569" y="8096474"/>
            <a:chExt cx="6631732" cy="673194"/>
          </a:xfrm>
        </p:grpSpPr>
        <p:sp>
          <p:nvSpPr>
            <p:cNvPr id="8" name="圓角矩形 7"/>
            <p:cNvSpPr/>
            <p:nvPr/>
          </p:nvSpPr>
          <p:spPr>
            <a:xfrm>
              <a:off x="340258" y="8251414"/>
              <a:ext cx="6299043" cy="518254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pic>
          <p:nvPicPr>
            <p:cNvPr id="12" name="圖片 11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65578" y="8096474"/>
              <a:ext cx="167012" cy="198820"/>
            </a:xfrm>
            <a:prstGeom prst="rect">
              <a:avLst/>
            </a:prstGeom>
          </p:spPr>
        </p:pic>
        <p:pic>
          <p:nvPicPr>
            <p:cNvPr id="13" name="圖片 12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69" y="8285691"/>
              <a:ext cx="1387204" cy="449699"/>
            </a:xfrm>
            <a:prstGeom prst="rect">
              <a:avLst/>
            </a:prstGeom>
          </p:spPr>
        </p:pic>
      </p:grpSp>
      <p:sp>
        <p:nvSpPr>
          <p:cNvPr id="38" name="文字方塊 37"/>
          <p:cNvSpPr txBox="1"/>
          <p:nvPr/>
        </p:nvSpPr>
        <p:spPr>
          <a:xfrm>
            <a:off x="1383045" y="8473683"/>
            <a:ext cx="36443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700" dirty="0"/>
              <a:t>一</a:t>
            </a:r>
            <a:r>
              <a:rPr lang="en-US" altLang="zh-TW" sz="700" dirty="0"/>
              <a:t>.</a:t>
            </a:r>
            <a:r>
              <a:rPr lang="zh-TW" altLang="zh-TW" sz="700" dirty="0"/>
              <a:t>整體造型設計人員</a:t>
            </a:r>
            <a:endParaRPr lang="en-US" altLang="zh-TW" sz="700" dirty="0"/>
          </a:p>
        </p:txBody>
      </p:sp>
      <p:sp>
        <p:nvSpPr>
          <p:cNvPr id="39" name="文字方塊 38"/>
          <p:cNvSpPr txBox="1"/>
          <p:nvPr/>
        </p:nvSpPr>
        <p:spPr>
          <a:xfrm>
            <a:off x="1628800" y="8532440"/>
            <a:ext cx="4062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700" dirty="0"/>
              <a:t>二</a:t>
            </a:r>
            <a:r>
              <a:rPr lang="en-US" altLang="zh-TW" sz="700" dirty="0"/>
              <a:t>.</a:t>
            </a:r>
            <a:r>
              <a:rPr lang="zh-TW" altLang="zh-TW" sz="700" dirty="0"/>
              <a:t>新娘秘書人員</a:t>
            </a:r>
            <a:endParaRPr lang="en-US" altLang="zh-TW" sz="700" dirty="0"/>
          </a:p>
        </p:txBody>
      </p:sp>
      <p:sp>
        <p:nvSpPr>
          <p:cNvPr id="40" name="文字方塊 39"/>
          <p:cNvSpPr txBox="1"/>
          <p:nvPr/>
        </p:nvSpPr>
        <p:spPr>
          <a:xfrm>
            <a:off x="1917365" y="8532440"/>
            <a:ext cx="431515" cy="648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700" dirty="0"/>
              <a:t>三</a:t>
            </a:r>
            <a:r>
              <a:rPr lang="en-US" altLang="zh-TW" sz="700" dirty="0"/>
              <a:t>.</a:t>
            </a:r>
            <a:r>
              <a:rPr lang="zh-TW" altLang="zh-TW" sz="700" dirty="0"/>
              <a:t>電影電視彩妝人員</a:t>
            </a:r>
            <a:endParaRPr lang="en-US" altLang="zh-TW" sz="700" dirty="0"/>
          </a:p>
        </p:txBody>
      </p:sp>
      <p:sp>
        <p:nvSpPr>
          <p:cNvPr id="41" name="文字方塊 40"/>
          <p:cNvSpPr txBox="1"/>
          <p:nvPr/>
        </p:nvSpPr>
        <p:spPr>
          <a:xfrm>
            <a:off x="2204864" y="8532440"/>
            <a:ext cx="43012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700" dirty="0"/>
              <a:t>四</a:t>
            </a:r>
            <a:r>
              <a:rPr lang="en-US" altLang="zh-TW" sz="700" dirty="0"/>
              <a:t>.</a:t>
            </a:r>
            <a:r>
              <a:rPr lang="zh-TW" altLang="zh-TW" sz="700" dirty="0"/>
              <a:t>電影特效彩妝人員</a:t>
            </a:r>
            <a:endParaRPr lang="en-US" altLang="zh-TW" sz="900" dirty="0"/>
          </a:p>
        </p:txBody>
      </p:sp>
      <p:sp>
        <p:nvSpPr>
          <p:cNvPr id="42" name="文字方塊 41"/>
          <p:cNvSpPr txBox="1"/>
          <p:nvPr/>
        </p:nvSpPr>
        <p:spPr>
          <a:xfrm>
            <a:off x="2492896" y="8532440"/>
            <a:ext cx="3761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700" dirty="0"/>
              <a:t>五</a:t>
            </a:r>
            <a:r>
              <a:rPr lang="en-US" altLang="zh-TW" sz="700" dirty="0"/>
              <a:t>.</a:t>
            </a:r>
            <a:r>
              <a:rPr lang="zh-TW" altLang="zh-TW" sz="700" dirty="0"/>
              <a:t>人體彩繪人員</a:t>
            </a:r>
            <a:endParaRPr lang="en-US" altLang="zh-TW" sz="700" dirty="0"/>
          </a:p>
        </p:txBody>
      </p:sp>
      <p:grpSp>
        <p:nvGrpSpPr>
          <p:cNvPr id="15" name="群組 14"/>
          <p:cNvGrpSpPr/>
          <p:nvPr/>
        </p:nvGrpSpPr>
        <p:grpSpPr>
          <a:xfrm>
            <a:off x="78840" y="1363645"/>
            <a:ext cx="6650472" cy="792014"/>
            <a:chOff x="78840" y="1363644"/>
            <a:chExt cx="6577899" cy="1003095"/>
          </a:xfrm>
        </p:grpSpPr>
        <p:sp>
          <p:nvSpPr>
            <p:cNvPr id="7" name="圓角化同側角落矩形 6"/>
            <p:cNvSpPr/>
            <p:nvPr/>
          </p:nvSpPr>
          <p:spPr>
            <a:xfrm>
              <a:off x="285688" y="1363644"/>
              <a:ext cx="6371051" cy="651202"/>
            </a:xfrm>
            <a:prstGeom prst="round2Same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TW" altLang="en-US" dirty="0"/>
            </a:p>
          </p:txBody>
        </p:sp>
        <p:pic>
          <p:nvPicPr>
            <p:cNvPr id="9" name="圖片 8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840" y="1496945"/>
              <a:ext cx="1358335" cy="447633"/>
            </a:xfrm>
            <a:prstGeom prst="rect">
              <a:avLst/>
            </a:prstGeom>
          </p:spPr>
        </p:pic>
        <p:pic>
          <p:nvPicPr>
            <p:cNvPr id="24" name="圖片 23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60342" y="1944578"/>
              <a:ext cx="221741" cy="422161"/>
            </a:xfrm>
            <a:prstGeom prst="rect">
              <a:avLst/>
            </a:prstGeom>
          </p:spPr>
        </p:pic>
      </p:grpSp>
      <p:sp>
        <p:nvSpPr>
          <p:cNvPr id="11" name="文字方塊 10"/>
          <p:cNvSpPr txBox="1"/>
          <p:nvPr/>
        </p:nvSpPr>
        <p:spPr>
          <a:xfrm>
            <a:off x="1484784" y="1368514"/>
            <a:ext cx="11131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900" dirty="0"/>
              <a:t>一</a:t>
            </a:r>
            <a:r>
              <a:rPr lang="en-US" altLang="zh-TW" sz="900" dirty="0"/>
              <a:t>.</a:t>
            </a:r>
            <a:r>
              <a:rPr lang="zh-TW" altLang="en-US" sz="900" dirty="0"/>
              <a:t>培養流行產業技術人員</a:t>
            </a:r>
          </a:p>
        </p:txBody>
      </p:sp>
      <p:sp>
        <p:nvSpPr>
          <p:cNvPr id="17" name="文字方塊 16"/>
          <p:cNvSpPr txBox="1"/>
          <p:nvPr/>
        </p:nvSpPr>
        <p:spPr>
          <a:xfrm>
            <a:off x="2617866" y="1368514"/>
            <a:ext cx="811134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900" dirty="0">
                <a:solidFill>
                  <a:srgbClr val="FF0000"/>
                </a:solidFill>
              </a:rPr>
              <a:t>二</a:t>
            </a:r>
            <a:r>
              <a:rPr lang="en-US" altLang="zh-TW" sz="900" dirty="0">
                <a:solidFill>
                  <a:srgbClr val="FF0000"/>
                </a:solidFill>
              </a:rPr>
              <a:t>.</a:t>
            </a:r>
            <a:r>
              <a:rPr lang="zh-TW" altLang="en-US" sz="900" dirty="0">
                <a:solidFill>
                  <a:srgbClr val="FF0000"/>
                </a:solidFill>
              </a:rPr>
              <a:t>培養美容美髮產業技術人才</a:t>
            </a:r>
            <a:endParaRPr lang="en-US" altLang="zh-TW" sz="900" dirty="0">
              <a:solidFill>
                <a:srgbClr val="FF0000"/>
              </a:solidFill>
            </a:endParaRPr>
          </a:p>
        </p:txBody>
      </p:sp>
      <p:sp>
        <p:nvSpPr>
          <p:cNvPr id="18" name="文字方塊 17"/>
          <p:cNvSpPr txBox="1"/>
          <p:nvPr/>
        </p:nvSpPr>
        <p:spPr>
          <a:xfrm>
            <a:off x="3479387" y="1368514"/>
            <a:ext cx="6696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900" dirty="0">
                <a:solidFill>
                  <a:srgbClr val="0070C0"/>
                </a:solidFill>
              </a:rPr>
              <a:t>三</a:t>
            </a:r>
            <a:r>
              <a:rPr lang="en-US" altLang="zh-TW" sz="900" dirty="0">
                <a:solidFill>
                  <a:srgbClr val="0070C0"/>
                </a:solidFill>
              </a:rPr>
              <a:t>.</a:t>
            </a:r>
            <a:r>
              <a:rPr lang="zh-TW" altLang="en-US" sz="900" dirty="0">
                <a:solidFill>
                  <a:srgbClr val="0070C0"/>
                </a:solidFill>
              </a:rPr>
              <a:t>培養寵物美容產業技術人才</a:t>
            </a:r>
            <a:endParaRPr lang="en-US" altLang="zh-TW" sz="900" dirty="0">
              <a:solidFill>
                <a:srgbClr val="0070C0"/>
              </a:solidFill>
            </a:endParaRPr>
          </a:p>
        </p:txBody>
      </p:sp>
      <p:sp>
        <p:nvSpPr>
          <p:cNvPr id="19" name="文字方塊 18"/>
          <p:cNvSpPr txBox="1"/>
          <p:nvPr/>
        </p:nvSpPr>
        <p:spPr>
          <a:xfrm>
            <a:off x="4271475" y="1368514"/>
            <a:ext cx="6696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900" dirty="0">
                <a:solidFill>
                  <a:srgbClr val="00B050"/>
                </a:solidFill>
              </a:rPr>
              <a:t>四</a:t>
            </a:r>
            <a:r>
              <a:rPr lang="en-US" altLang="zh-TW" sz="900" dirty="0">
                <a:solidFill>
                  <a:srgbClr val="00B050"/>
                </a:solidFill>
              </a:rPr>
              <a:t>.</a:t>
            </a:r>
            <a:r>
              <a:rPr lang="zh-TW" altLang="en-US" sz="900" dirty="0">
                <a:solidFill>
                  <a:srgbClr val="00B050"/>
                </a:solidFill>
              </a:rPr>
              <a:t>培養美容造型產業技術人才</a:t>
            </a:r>
          </a:p>
        </p:txBody>
      </p:sp>
      <p:sp>
        <p:nvSpPr>
          <p:cNvPr id="20" name="文字方塊 19"/>
          <p:cNvSpPr txBox="1"/>
          <p:nvPr/>
        </p:nvSpPr>
        <p:spPr>
          <a:xfrm>
            <a:off x="5157192" y="1368514"/>
            <a:ext cx="7200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900" dirty="0">
                <a:solidFill>
                  <a:srgbClr val="FFC000"/>
                </a:solidFill>
              </a:rPr>
              <a:t>五</a:t>
            </a:r>
            <a:r>
              <a:rPr lang="en-US" altLang="zh-TW" sz="900" dirty="0">
                <a:solidFill>
                  <a:srgbClr val="FFC000"/>
                </a:solidFill>
              </a:rPr>
              <a:t>.</a:t>
            </a:r>
            <a:r>
              <a:rPr lang="zh-TW" altLang="en-US" sz="900" dirty="0">
                <a:solidFill>
                  <a:srgbClr val="FFC000"/>
                </a:solidFill>
              </a:rPr>
              <a:t>培養特效化妝產業技術人才</a:t>
            </a:r>
            <a:endParaRPr lang="en-US" altLang="zh-TW" sz="900" dirty="0">
              <a:solidFill>
                <a:srgbClr val="FFC000"/>
              </a:solidFill>
            </a:endParaRPr>
          </a:p>
        </p:txBody>
      </p:sp>
      <p:sp>
        <p:nvSpPr>
          <p:cNvPr id="44" name="文字方塊 43"/>
          <p:cNvSpPr txBox="1"/>
          <p:nvPr/>
        </p:nvSpPr>
        <p:spPr>
          <a:xfrm>
            <a:off x="3068960" y="8532440"/>
            <a:ext cx="414421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700" dirty="0"/>
              <a:t>七</a:t>
            </a:r>
            <a:r>
              <a:rPr lang="en-US" altLang="zh-TW" sz="700" dirty="0"/>
              <a:t>.</a:t>
            </a:r>
            <a:r>
              <a:rPr lang="zh-TW" altLang="en-US" sz="700" dirty="0"/>
              <a:t>銷售人員</a:t>
            </a:r>
            <a:endParaRPr lang="en-US" altLang="zh-TW" sz="700" dirty="0"/>
          </a:p>
        </p:txBody>
      </p:sp>
      <p:sp>
        <p:nvSpPr>
          <p:cNvPr id="45" name="文字方塊 44"/>
          <p:cNvSpPr txBox="1"/>
          <p:nvPr/>
        </p:nvSpPr>
        <p:spPr>
          <a:xfrm>
            <a:off x="2723440" y="8532440"/>
            <a:ext cx="4865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700" dirty="0"/>
              <a:t>六</a:t>
            </a:r>
            <a:r>
              <a:rPr lang="en-US" altLang="zh-TW" sz="700" dirty="0"/>
              <a:t>.</a:t>
            </a:r>
            <a:r>
              <a:rPr lang="zh-TW" altLang="zh-TW" sz="700" dirty="0"/>
              <a:t>化妝品講師及銷售人員</a:t>
            </a:r>
            <a:endParaRPr lang="en-US" altLang="zh-TW" sz="700" dirty="0"/>
          </a:p>
        </p:txBody>
      </p:sp>
      <p:sp>
        <p:nvSpPr>
          <p:cNvPr id="46" name="文字方塊 45"/>
          <p:cNvSpPr txBox="1"/>
          <p:nvPr/>
        </p:nvSpPr>
        <p:spPr>
          <a:xfrm>
            <a:off x="4035088" y="8527544"/>
            <a:ext cx="4320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700" dirty="0"/>
              <a:t>十</a:t>
            </a:r>
            <a:r>
              <a:rPr lang="en-US" altLang="zh-TW" sz="700" dirty="0"/>
              <a:t>.</a:t>
            </a:r>
            <a:r>
              <a:rPr lang="zh-TW" altLang="zh-TW" sz="700" dirty="0"/>
              <a:t>塑身體雕人員</a:t>
            </a:r>
            <a:endParaRPr lang="en-US" altLang="zh-TW" sz="700" dirty="0"/>
          </a:p>
        </p:txBody>
      </p:sp>
      <p:sp>
        <p:nvSpPr>
          <p:cNvPr id="47" name="文字方塊 46"/>
          <p:cNvSpPr txBox="1"/>
          <p:nvPr/>
        </p:nvSpPr>
        <p:spPr>
          <a:xfrm>
            <a:off x="4601714" y="8551772"/>
            <a:ext cx="432048" cy="66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700" dirty="0"/>
              <a:t>十二</a:t>
            </a:r>
            <a:r>
              <a:rPr lang="en-US" altLang="zh-TW" sz="700" dirty="0"/>
              <a:t>.</a:t>
            </a:r>
            <a:r>
              <a:rPr lang="zh-TW" altLang="zh-TW" sz="700" dirty="0"/>
              <a:t>頭皮養護人員</a:t>
            </a:r>
            <a:endParaRPr lang="zh-TW" altLang="zh-TW" sz="900" dirty="0"/>
          </a:p>
          <a:p>
            <a:pPr lvl="0"/>
            <a:endParaRPr lang="en-US" altLang="zh-TW" sz="900" dirty="0"/>
          </a:p>
        </p:txBody>
      </p:sp>
      <p:sp>
        <p:nvSpPr>
          <p:cNvPr id="48" name="文字方塊 47"/>
          <p:cNvSpPr txBox="1"/>
          <p:nvPr/>
        </p:nvSpPr>
        <p:spPr>
          <a:xfrm>
            <a:off x="4323119" y="8527544"/>
            <a:ext cx="4320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TW" altLang="en-US" sz="700" dirty="0"/>
              <a:t>十一</a:t>
            </a:r>
            <a:r>
              <a:rPr lang="en-US" altLang="zh-TW" sz="700" dirty="0"/>
              <a:t>.</a:t>
            </a:r>
            <a:r>
              <a:rPr lang="zh-TW" altLang="zh-TW" sz="700" dirty="0"/>
              <a:t>美髮造型人員</a:t>
            </a:r>
          </a:p>
        </p:txBody>
      </p:sp>
      <p:sp>
        <p:nvSpPr>
          <p:cNvPr id="49" name="文字方塊 48"/>
          <p:cNvSpPr txBox="1"/>
          <p:nvPr/>
        </p:nvSpPr>
        <p:spPr>
          <a:xfrm>
            <a:off x="3676527" y="8525221"/>
            <a:ext cx="4290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700" dirty="0"/>
              <a:t>九</a:t>
            </a:r>
            <a:r>
              <a:rPr lang="en-US" altLang="zh-TW" sz="700" dirty="0"/>
              <a:t>.</a:t>
            </a:r>
            <a:r>
              <a:rPr lang="zh-TW" altLang="zh-TW" sz="700" dirty="0"/>
              <a:t>醫學美容人員</a:t>
            </a:r>
            <a:endParaRPr lang="en-US" altLang="zh-TW" sz="700" dirty="0"/>
          </a:p>
        </p:txBody>
      </p:sp>
      <p:sp>
        <p:nvSpPr>
          <p:cNvPr id="50" name="文字方塊 49"/>
          <p:cNvSpPr txBox="1"/>
          <p:nvPr/>
        </p:nvSpPr>
        <p:spPr>
          <a:xfrm>
            <a:off x="5115207" y="8527544"/>
            <a:ext cx="36147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700" dirty="0"/>
              <a:t>十四</a:t>
            </a:r>
            <a:r>
              <a:rPr lang="en-US" altLang="zh-TW" sz="700" dirty="0"/>
              <a:t>.</a:t>
            </a:r>
            <a:r>
              <a:rPr lang="zh-TW" altLang="zh-TW" sz="700" dirty="0"/>
              <a:t>寵物行為訓練人員</a:t>
            </a:r>
            <a:endParaRPr lang="en-US" altLang="zh-TW" sz="700" dirty="0"/>
          </a:p>
        </p:txBody>
      </p:sp>
      <p:sp>
        <p:nvSpPr>
          <p:cNvPr id="51" name="文字方塊 50"/>
          <p:cNvSpPr txBox="1"/>
          <p:nvPr/>
        </p:nvSpPr>
        <p:spPr>
          <a:xfrm>
            <a:off x="4852507" y="8551772"/>
            <a:ext cx="397279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700" dirty="0"/>
              <a:t>十三</a:t>
            </a:r>
            <a:r>
              <a:rPr lang="en-US" altLang="zh-TW" sz="700" dirty="0"/>
              <a:t>.</a:t>
            </a:r>
            <a:r>
              <a:rPr lang="zh-TW" altLang="zh-TW" sz="700" dirty="0"/>
              <a:t>美甲人員</a:t>
            </a:r>
            <a:endParaRPr lang="en-US" altLang="zh-TW" sz="700" dirty="0"/>
          </a:p>
        </p:txBody>
      </p:sp>
      <p:sp>
        <p:nvSpPr>
          <p:cNvPr id="52" name="文字方塊 51"/>
          <p:cNvSpPr txBox="1"/>
          <p:nvPr/>
        </p:nvSpPr>
        <p:spPr>
          <a:xfrm>
            <a:off x="5403239" y="8527544"/>
            <a:ext cx="397701" cy="538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700" dirty="0"/>
              <a:t>十五</a:t>
            </a:r>
            <a:r>
              <a:rPr lang="en-US" altLang="zh-TW" sz="700" dirty="0"/>
              <a:t>.</a:t>
            </a:r>
            <a:r>
              <a:rPr lang="zh-TW" altLang="zh-TW" sz="700" dirty="0"/>
              <a:t>寵物美容人員</a:t>
            </a:r>
            <a:endParaRPr lang="en-US" altLang="zh-TW" sz="700" dirty="0"/>
          </a:p>
        </p:txBody>
      </p:sp>
      <p:sp>
        <p:nvSpPr>
          <p:cNvPr id="54" name="文字方塊 53"/>
          <p:cNvSpPr txBox="1"/>
          <p:nvPr/>
        </p:nvSpPr>
        <p:spPr>
          <a:xfrm>
            <a:off x="5725816" y="8527544"/>
            <a:ext cx="39770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700"/>
              <a:t>十六</a:t>
            </a:r>
            <a:r>
              <a:rPr lang="en-US" altLang="zh-TW" sz="700"/>
              <a:t>.</a:t>
            </a:r>
            <a:r>
              <a:rPr lang="zh-TW" altLang="en-US" sz="700" dirty="0"/>
              <a:t>創意手作藝術</a:t>
            </a:r>
            <a:r>
              <a:rPr lang="zh-TW" altLang="zh-TW" sz="700" dirty="0"/>
              <a:t>人員</a:t>
            </a:r>
            <a:endParaRPr lang="en-US" altLang="zh-TW" sz="700" dirty="0"/>
          </a:p>
        </p:txBody>
      </p:sp>
      <p:sp>
        <p:nvSpPr>
          <p:cNvPr id="55" name="文字方塊 54">
            <a:extLst>
              <a:ext uri="{FF2B5EF4-FFF2-40B4-BE49-F238E27FC236}">
                <a16:creationId xmlns="" xmlns:a16="http://schemas.microsoft.com/office/drawing/2014/main" id="{062B32BD-E9FC-4BE8-92B3-6E134BE1687D}"/>
              </a:ext>
            </a:extLst>
          </p:cNvPr>
          <p:cNvSpPr txBox="1"/>
          <p:nvPr/>
        </p:nvSpPr>
        <p:spPr>
          <a:xfrm>
            <a:off x="5903861" y="1345431"/>
            <a:ext cx="72008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900" dirty="0">
                <a:solidFill>
                  <a:srgbClr val="7030A0"/>
                </a:solidFill>
              </a:rPr>
              <a:t>六</a:t>
            </a:r>
            <a:r>
              <a:rPr lang="en-US" altLang="zh-TW" sz="900" dirty="0">
                <a:solidFill>
                  <a:srgbClr val="7030A0"/>
                </a:solidFill>
              </a:rPr>
              <a:t>.</a:t>
            </a:r>
            <a:r>
              <a:rPr lang="zh-TW" altLang="en-US" sz="900" dirty="0">
                <a:solidFill>
                  <a:srgbClr val="7030A0"/>
                </a:solidFill>
              </a:rPr>
              <a:t>培養美容相關專業領域繼續進修人才</a:t>
            </a:r>
            <a:endParaRPr lang="en-US" altLang="zh-TW" sz="900" dirty="0">
              <a:solidFill>
                <a:srgbClr val="7030A0"/>
              </a:solidFill>
            </a:endParaRPr>
          </a:p>
        </p:txBody>
      </p:sp>
      <p:sp>
        <p:nvSpPr>
          <p:cNvPr id="56" name="文字方塊 55">
            <a:extLst>
              <a:ext uri="{FF2B5EF4-FFF2-40B4-BE49-F238E27FC236}">
                <a16:creationId xmlns="" xmlns:a16="http://schemas.microsoft.com/office/drawing/2014/main" id="{0AEE6906-9983-455A-8131-733EB64E2936}"/>
              </a:ext>
            </a:extLst>
          </p:cNvPr>
          <p:cNvSpPr txBox="1"/>
          <p:nvPr/>
        </p:nvSpPr>
        <p:spPr>
          <a:xfrm>
            <a:off x="5013176" y="7804534"/>
            <a:ext cx="864096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900" dirty="0">
                <a:solidFill>
                  <a:srgbClr val="FFC000"/>
                </a:solidFill>
              </a:rPr>
              <a:t>五</a:t>
            </a:r>
            <a:r>
              <a:rPr lang="en-US" altLang="zh-TW" sz="900" dirty="0">
                <a:solidFill>
                  <a:srgbClr val="FFC000"/>
                </a:solidFill>
              </a:rPr>
              <a:t>.</a:t>
            </a:r>
            <a:r>
              <a:rPr lang="zh-TW" altLang="en-US" sz="900" dirty="0">
                <a:solidFill>
                  <a:srgbClr val="FFC000"/>
                </a:solidFill>
              </a:rPr>
              <a:t>具備特效化妝造型設計能力</a:t>
            </a:r>
            <a:endParaRPr lang="en-US" altLang="zh-TW" sz="900" dirty="0">
              <a:solidFill>
                <a:srgbClr val="FFC000"/>
              </a:solidFill>
            </a:endParaRPr>
          </a:p>
        </p:txBody>
      </p:sp>
      <p:sp>
        <p:nvSpPr>
          <p:cNvPr id="57" name="文字方塊 56">
            <a:extLst>
              <a:ext uri="{FF2B5EF4-FFF2-40B4-BE49-F238E27FC236}">
                <a16:creationId xmlns="" xmlns:a16="http://schemas.microsoft.com/office/drawing/2014/main" id="{4188CEEB-030A-4E4F-A468-5FCAF81BFFA8}"/>
              </a:ext>
            </a:extLst>
          </p:cNvPr>
          <p:cNvSpPr txBox="1"/>
          <p:nvPr/>
        </p:nvSpPr>
        <p:spPr>
          <a:xfrm>
            <a:off x="3344618" y="8532440"/>
            <a:ext cx="4144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700" dirty="0"/>
              <a:t>八</a:t>
            </a:r>
            <a:r>
              <a:rPr lang="en-US" altLang="zh-TW" sz="700" dirty="0"/>
              <a:t>.</a:t>
            </a:r>
            <a:r>
              <a:rPr lang="zh-TW" altLang="en-US" sz="700" dirty="0"/>
              <a:t>芳療紓壓人員</a:t>
            </a:r>
            <a:endParaRPr lang="en-US" altLang="zh-TW" sz="700" dirty="0"/>
          </a:p>
        </p:txBody>
      </p:sp>
    </p:spTree>
    <p:extLst>
      <p:ext uri="{BB962C8B-B14F-4D97-AF65-F5344CB8AC3E}">
        <p14:creationId xmlns:p14="http://schemas.microsoft.com/office/powerpoint/2010/main" val="30690534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773</TotalTime>
  <Words>934</Words>
  <Application>Microsoft Office PowerPoint</Application>
  <PresentationFormat>如螢幕大小 (4:3)</PresentationFormat>
  <Paragraphs>181</Paragraphs>
  <Slides>1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2" baseType="lpstr">
      <vt:lpstr>Office 佈景主題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jjvs</dc:creator>
  <cp:lastModifiedBy>教學組幹事-01</cp:lastModifiedBy>
  <cp:revision>71</cp:revision>
  <dcterms:created xsi:type="dcterms:W3CDTF">2018-12-19T06:22:46Z</dcterms:created>
  <dcterms:modified xsi:type="dcterms:W3CDTF">2022-11-21T01:11:38Z</dcterms:modified>
</cp:coreProperties>
</file>