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1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89686" y="2191524"/>
            <a:ext cx="898525" cy="576580"/>
          </a:xfrm>
          <a:custGeom>
            <a:avLst/>
            <a:gdLst/>
            <a:ahLst/>
            <a:cxnLst/>
            <a:rect l="l" t="t" r="r" b="b"/>
            <a:pathLst>
              <a:path w="898525" h="576580">
                <a:moveTo>
                  <a:pt x="0" y="576059"/>
                </a:moveTo>
                <a:lnTo>
                  <a:pt x="898448" y="576059"/>
                </a:lnTo>
                <a:lnTo>
                  <a:pt x="898448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08883" y="2191511"/>
            <a:ext cx="1821180" cy="288290"/>
          </a:xfrm>
          <a:custGeom>
            <a:avLst/>
            <a:gdLst/>
            <a:ahLst/>
            <a:cxnLst/>
            <a:rect l="l" t="t" r="r" b="b"/>
            <a:pathLst>
              <a:path w="1821179" h="288289">
                <a:moveTo>
                  <a:pt x="0" y="288035"/>
                </a:moveTo>
                <a:lnTo>
                  <a:pt x="1820798" y="288035"/>
                </a:lnTo>
                <a:lnTo>
                  <a:pt x="1820798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22499" y="89738"/>
            <a:ext cx="6480056" cy="4316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6531" y="59423"/>
            <a:ext cx="5986272" cy="560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60604" y="108204"/>
            <a:ext cx="6408420" cy="3596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60604" y="108204"/>
            <a:ext cx="6408420" cy="360045"/>
          </a:xfrm>
          <a:custGeom>
            <a:avLst/>
            <a:gdLst/>
            <a:ahLst/>
            <a:cxnLst/>
            <a:rect l="l" t="t" r="r" b="b"/>
            <a:pathLst>
              <a:path w="6408420" h="360045">
                <a:moveTo>
                  <a:pt x="0" y="0"/>
                </a:moveTo>
                <a:lnTo>
                  <a:pt x="6348476" y="0"/>
                </a:lnTo>
                <a:lnTo>
                  <a:pt x="6408420" y="59944"/>
                </a:lnTo>
                <a:lnTo>
                  <a:pt x="6408420" y="359664"/>
                </a:lnTo>
                <a:lnTo>
                  <a:pt x="59943" y="359664"/>
                </a:lnTo>
                <a:lnTo>
                  <a:pt x="0" y="29972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4273" y="128778"/>
            <a:ext cx="1625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新北市莊敬高職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3352" y="128778"/>
            <a:ext cx="116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電影電視科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5334" y="128778"/>
            <a:ext cx="2502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7375E"/>
                </a:solidFill>
                <a:latin typeface="Microsoft JhengHei"/>
                <a:cs typeface="Microsoft JhengHei"/>
              </a:rPr>
              <a:t>課程地圖</a:t>
            </a:r>
            <a:r>
              <a:rPr sz="1800" b="1" spc="375" dirty="0">
                <a:solidFill>
                  <a:srgbClr val="17375E"/>
                </a:solidFill>
                <a:latin typeface="Microsoft JhengHei"/>
                <a:cs typeface="Microsoft JhengHei"/>
              </a:rPr>
              <a:t> </a:t>
            </a:r>
            <a:r>
              <a:rPr sz="1200" b="1" spc="-45">
                <a:solidFill>
                  <a:srgbClr val="17375E"/>
                </a:solidFill>
                <a:latin typeface="Microsoft JhengHei"/>
                <a:cs typeface="Microsoft JhengHei"/>
              </a:rPr>
              <a:t>(</a:t>
            </a:r>
            <a:r>
              <a:rPr sz="1200" b="1" spc="-45" smtClean="0">
                <a:solidFill>
                  <a:srgbClr val="17375E"/>
                </a:solidFill>
                <a:latin typeface="Microsoft JhengHei"/>
                <a:cs typeface="Microsoft JhengHei"/>
              </a:rPr>
              <a:t>1</a:t>
            </a:r>
            <a:r>
              <a:rPr lang="en-US" sz="1200" b="1" spc="-45" smtClean="0">
                <a:solidFill>
                  <a:srgbClr val="17375E"/>
                </a:solidFill>
                <a:latin typeface="Microsoft JhengHei"/>
                <a:cs typeface="Microsoft JhengHei"/>
              </a:rPr>
              <a:t>10</a:t>
            </a:r>
            <a:r>
              <a:rPr sz="1200" b="1" smtClean="0">
                <a:solidFill>
                  <a:srgbClr val="17375E"/>
                </a:solidFill>
                <a:latin typeface="Microsoft JhengHei"/>
                <a:cs typeface="Microsoft JhengHei"/>
              </a:rPr>
              <a:t>學年度新生適用</a:t>
            </a:r>
            <a:r>
              <a:rPr sz="1200" b="1" spc="175" dirty="0">
                <a:solidFill>
                  <a:srgbClr val="17375E"/>
                </a:solidFill>
                <a:latin typeface="Microsoft JhengHei"/>
                <a:cs typeface="Microsoft JhengHei"/>
              </a:rPr>
              <a:t>)</a:t>
            </a:r>
            <a:endParaRPr sz="1200" dirty="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604" y="499872"/>
            <a:ext cx="6390132" cy="8641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2202179"/>
            <a:ext cx="892810" cy="569595"/>
          </a:xfrm>
          <a:custGeom>
            <a:avLst/>
            <a:gdLst/>
            <a:ahLst/>
            <a:cxnLst/>
            <a:rect l="l" t="t" r="r" b="b"/>
            <a:pathLst>
              <a:path w="892810" h="569594">
                <a:moveTo>
                  <a:pt x="0" y="0"/>
                </a:moveTo>
                <a:lnTo>
                  <a:pt x="892454" y="569214"/>
                </a:lnTo>
              </a:path>
            </a:pathLst>
          </a:custGeom>
          <a:ln w="9144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418191"/>
              </p:ext>
            </p:extLst>
          </p:nvPr>
        </p:nvGraphicFramePr>
        <p:xfrm>
          <a:off x="270636" y="2172461"/>
          <a:ext cx="6357614" cy="4825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4335"/>
                <a:gridCol w="152399"/>
                <a:gridCol w="351154"/>
                <a:gridCol w="909955"/>
                <a:gridCol w="909955"/>
                <a:gridCol w="909954"/>
                <a:gridCol w="909954"/>
                <a:gridCol w="909954"/>
                <a:gridCol w="909954"/>
              </a:tblGrid>
              <a:tr h="288036">
                <a:tc rowSpan="2" gridSpan="3"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b="1" spc="10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授課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tabLst>
                          <a:tab pos="557530" algn="l"/>
                        </a:tabLst>
                      </a:pPr>
                      <a:r>
                        <a:rPr sz="1500" b="1" spc="15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課</a:t>
                      </a:r>
                      <a:r>
                        <a:rPr sz="1500" b="1" baseline="-22222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程	</a:t>
                      </a:r>
                      <a:r>
                        <a:rPr sz="1000" b="1" spc="10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年級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5" dirty="0">
                          <a:solidFill>
                            <a:srgbClr val="1F487C"/>
                          </a:solidFill>
                          <a:latin typeface="Microsoft JhengHei"/>
                          <a:cs typeface="Microsoft JhengHei"/>
                        </a:rPr>
                        <a:t>類別</a:t>
                      </a:r>
                      <a:endParaRPr sz="100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52069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二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 dirty="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三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年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級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8036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2069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3810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上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下</a:t>
                      </a:r>
                      <a:r>
                        <a:rPr sz="1050" b="1" spc="-1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學</a:t>
                      </a:r>
                      <a:r>
                        <a:rPr sz="1050" b="1" spc="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期</a:t>
                      </a:r>
                      <a:endParaRPr sz="1050">
                        <a:latin typeface="Microsoft JhengHei"/>
                        <a:cs typeface="Microsoft JhengHei"/>
                      </a:endParaRPr>
                    </a:p>
                  </a:txBody>
                  <a:tcPr marL="0" marR="0" marT="60325" marB="0">
                    <a:lnL w="6350">
                      <a:solidFill>
                        <a:srgbClr val="375F92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375F92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64007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部定一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般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國語文(3)英語文(2)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數學(2)物理(2)歷史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(2)音樂(2)健康與護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理(1)體育(2)生涯規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劃(2)全民國防(1)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國語文(3)英語文(2)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數學(2)化學(2)公民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與社會(2)美術(2)健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 marR="863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康與護理(1)體育(2)  資訊科技(2)全民國防  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生物(2)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地理(2)</a:t>
                      </a: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國語文(3)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數學(1)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英語文(2)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體育(2)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375F92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300227">
                <a:tc grid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部定專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業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專業藝術概論(2)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專業藝術概論(2)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49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藝術欣賞(2)  藝術與科技(2)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55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藝術欣賞(2)  藝術與科技(2)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18440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535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部定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展演實務(3)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127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50800" algn="just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500" b="1" spc="80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電影電 視技能 </a:t>
                      </a: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領域</a:t>
                      </a:r>
                      <a:endParaRPr sz="500">
                        <a:latin typeface="Microsoft JhengHei"/>
                        <a:cs typeface="Microsoft JhengHei"/>
                      </a:endParaRPr>
                    </a:p>
                  </a:txBody>
                  <a:tcPr marL="0" marR="0" marT="2095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31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數位攝錄影實務(2) 多媒材實務(2)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25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數位攝錄影實務(2) 多媒材實務(2）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影音剪輯實作(2)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劇場技術基礎實作(2)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影音剪輯實作(2)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劇場技術基礎實作(2)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22758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一般科目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381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英語會話(1)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40918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558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國防通識(1)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國防通識(1)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國防通識(1</a:t>
                      </a:r>
                      <a:r>
                        <a:rPr sz="600" dirty="0" smtClean="0">
                          <a:latin typeface="MingLiU"/>
                          <a:cs typeface="MingLiU"/>
                        </a:rPr>
                        <a:t>)</a:t>
                      </a:r>
                      <a:endParaRPr lang="en-US" sz="600" dirty="0" smtClean="0">
                        <a:latin typeface="MingLiU"/>
                        <a:cs typeface="MingLiU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zh-TW" altLang="en-US" sz="600" dirty="0" smtClean="0">
                          <a:latin typeface="MingLiU"/>
                          <a:cs typeface="MingLiU"/>
                        </a:rPr>
                        <a:t>國防通識</a:t>
                      </a:r>
                      <a:r>
                        <a:rPr lang="en-US" altLang="zh-TW" sz="600" dirty="0" smtClean="0">
                          <a:latin typeface="MingLiU"/>
                          <a:cs typeface="MingLiU"/>
                        </a:rPr>
                        <a:t>(1)</a:t>
                      </a:r>
                      <a:endParaRPr lang="zh-TW" altLang="en-US" sz="600" dirty="0" smtClean="0">
                        <a:latin typeface="MingLiU"/>
                        <a:cs typeface="MingLiU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阿美語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原住民族語文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-</a:t>
                      </a:r>
                      <a:r>
                        <a:rPr lang="zh-TW" altLang="en-US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泰雅語</a:t>
                      </a:r>
                      <a:r>
                        <a:rPr lang="en-US" altLang="zh-TW" sz="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/>
                        </a:rPr>
                        <a:t>(3)</a:t>
                      </a:r>
                      <a:endParaRPr lang="en-US" altLang="zh-TW" sz="600" dirty="0" smtClean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</a:tr>
              <a:tr h="222758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專業科目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影音製作(2)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影音製作(2)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36576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16839" algn="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190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D9959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劇本導讀(2)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劇本導讀(2)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色彩學(2)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色彩學(2)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19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影視配音與配樂(3) 大眾傳播(3)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影像概論(3)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619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影視配音與配樂(3) 大眾傳播(3)</a:t>
                      </a:r>
                      <a:endParaRPr sz="600">
                        <a:latin typeface="MingLiU"/>
                        <a:cs typeface="MingLiU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影像概論(3)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222758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校定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實習科目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635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必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照相術(2)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照相術(2)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基礎剪輯實作(2)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基礎剪輯實作(2)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專題實作(2)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專題實作(2)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選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7302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31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非線性剪輯實作(2) 基礎攝影實作(2)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917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表演訓練(3) 畢業製作(2)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905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latin typeface="MingLiU"/>
                          <a:cs typeface="MingLiU"/>
                        </a:rPr>
                        <a:t>表演訓練(3) 畢業製作(2)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94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5885" marR="8572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多元 選修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同科</a:t>
                      </a:r>
                      <a:endParaRPr sz="500">
                        <a:latin typeface="Microsoft JhengHei"/>
                        <a:cs typeface="Microsoft JhengHe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跨（單</a:t>
                      </a:r>
                      <a:r>
                        <a:rPr sz="5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）</a:t>
                      </a: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班</a:t>
                      </a:r>
                      <a:endParaRPr sz="50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燈光音響實作(3)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電視導播實務(3)</a:t>
                      </a:r>
                      <a:endParaRPr sz="600" dirty="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381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FFC000"/>
                          </a:solidFill>
                          <a:latin typeface="MingLiU"/>
                          <a:cs typeface="MingLiU"/>
                        </a:rPr>
                        <a:t>燈光音響實作(3) </a:t>
                      </a:r>
                      <a:r>
                        <a:rPr sz="600" dirty="0">
                          <a:solidFill>
                            <a:srgbClr val="009900"/>
                          </a:solidFill>
                          <a:latin typeface="MingLiU"/>
                          <a:cs typeface="MingLiU"/>
                        </a:rPr>
                        <a:t>電視導播實務(3)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74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960" marR="1803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同群 跨科</a:t>
                      </a:r>
                      <a:endParaRPr sz="50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55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375F92"/>
                          </a:solidFill>
                          <a:latin typeface="MingLiU"/>
                          <a:cs typeface="MingLiU"/>
                        </a:rPr>
                        <a:t>多媒體製作(2) </a:t>
                      </a:r>
                      <a:r>
                        <a:rPr sz="600" dirty="0">
                          <a:solidFill>
                            <a:srgbClr val="CC0099"/>
                          </a:solidFill>
                          <a:latin typeface="MingLiU"/>
                          <a:cs typeface="MingLiU"/>
                        </a:rPr>
                        <a:t>影片剪輯(2)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143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375F92"/>
                          </a:solidFill>
                          <a:latin typeface="MingLiU"/>
                          <a:cs typeface="MingLiU"/>
                        </a:rPr>
                        <a:t>多媒體製作(2) </a:t>
                      </a:r>
                      <a:r>
                        <a:rPr sz="600" dirty="0">
                          <a:solidFill>
                            <a:srgbClr val="CC0099"/>
                          </a:solidFill>
                          <a:latin typeface="MingLiU"/>
                          <a:cs typeface="MingLiU"/>
                        </a:rPr>
                        <a:t>影片剪輯(2)</a:t>
                      </a:r>
                      <a:endParaRPr sz="600">
                        <a:latin typeface="MingLiU"/>
                        <a:cs typeface="MingLiU"/>
                      </a:endParaRPr>
                    </a:p>
                  </a:txBody>
                  <a:tcPr marL="0" marR="0" marT="4318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635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43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127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960" marR="1803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同校 跨群</a:t>
                      </a:r>
                      <a:endParaRPr sz="500">
                        <a:latin typeface="Microsoft JhengHei"/>
                        <a:cs typeface="Microsoft JhengHe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635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  <a:tr h="213359">
                <a:tc gridSpan="3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彈性學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習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(1)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(1)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(2)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彈性學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習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(2)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12700">
                      <a:solidFill>
                        <a:srgbClr val="17375E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  <a:tr h="213360">
                <a:tc gridSpan="3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團體活</a:t>
                      </a:r>
                      <a:r>
                        <a:rPr sz="800" b="1" spc="-15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動</a:t>
                      </a:r>
                      <a:r>
                        <a:rPr sz="800" b="1" dirty="0">
                          <a:solidFill>
                            <a:srgbClr val="17375E"/>
                          </a:solidFill>
                          <a:latin typeface="Microsoft JhengHei"/>
                          <a:cs typeface="Microsoft JhengHei"/>
                        </a:rPr>
                        <a:t>時間</a:t>
                      </a:r>
                      <a:endParaRPr sz="8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38100">
                      <a:solidFill>
                        <a:srgbClr val="375F92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92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6350">
                      <a:solidFill>
                        <a:srgbClr val="17375E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MingLiU"/>
                          <a:cs typeface="MingLiU"/>
                        </a:rPr>
                        <a:t>團體活</a:t>
                      </a:r>
                      <a:r>
                        <a:rPr sz="800" spc="-15" dirty="0">
                          <a:latin typeface="MingLiU"/>
                          <a:cs typeface="MingLiU"/>
                        </a:rPr>
                        <a:t>動</a:t>
                      </a:r>
                      <a:r>
                        <a:rPr sz="800" dirty="0">
                          <a:latin typeface="MingLiU"/>
                          <a:cs typeface="MingLiU"/>
                        </a:rPr>
                        <a:t>時間</a:t>
                      </a:r>
                      <a:r>
                        <a:rPr sz="800" spc="-10" dirty="0">
                          <a:latin typeface="MingLiU"/>
                          <a:cs typeface="MingLiU"/>
                        </a:rPr>
                        <a:t>(3)</a:t>
                      </a:r>
                      <a:endParaRPr sz="800" dirty="0">
                        <a:latin typeface="MingLiU"/>
                        <a:cs typeface="MingLiU"/>
                      </a:endParaRPr>
                    </a:p>
                  </a:txBody>
                  <a:tcPr marL="0" marR="0" marT="42545" marB="0">
                    <a:lnL w="6350">
                      <a:solidFill>
                        <a:srgbClr val="17375E"/>
                      </a:solidFill>
                      <a:prstDash val="solid"/>
                    </a:lnL>
                    <a:lnR w="38100">
                      <a:solidFill>
                        <a:srgbClr val="375F92"/>
                      </a:solidFill>
                      <a:prstDash val="solid"/>
                    </a:lnR>
                    <a:lnT w="12700">
                      <a:solidFill>
                        <a:srgbClr val="17375E"/>
                      </a:solidFill>
                      <a:prstDash val="solid"/>
                    </a:lnT>
                    <a:lnB w="38100">
                      <a:solidFill>
                        <a:srgbClr val="375F92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41373" y="7249565"/>
            <a:ext cx="6371848" cy="6509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475" y="7267956"/>
            <a:ext cx="6300216" cy="579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9475" y="7267956"/>
            <a:ext cx="6300470" cy="579120"/>
          </a:xfrm>
          <a:custGeom>
            <a:avLst/>
            <a:gdLst/>
            <a:ahLst/>
            <a:cxnLst/>
            <a:rect l="l" t="t" r="r" b="b"/>
            <a:pathLst>
              <a:path w="6300470" h="579120">
                <a:moveTo>
                  <a:pt x="96519" y="0"/>
                </a:moveTo>
                <a:lnTo>
                  <a:pt x="6203696" y="0"/>
                </a:lnTo>
                <a:lnTo>
                  <a:pt x="6241280" y="7580"/>
                </a:lnTo>
                <a:lnTo>
                  <a:pt x="6271958" y="28257"/>
                </a:lnTo>
                <a:lnTo>
                  <a:pt x="6292635" y="58935"/>
                </a:lnTo>
                <a:lnTo>
                  <a:pt x="6300216" y="96520"/>
                </a:lnTo>
                <a:lnTo>
                  <a:pt x="6300216" y="579120"/>
                </a:lnTo>
                <a:lnTo>
                  <a:pt x="0" y="579120"/>
                </a:lnTo>
                <a:lnTo>
                  <a:pt x="0" y="96520"/>
                </a:lnTo>
                <a:lnTo>
                  <a:pt x="7585" y="58935"/>
                </a:lnTo>
                <a:lnTo>
                  <a:pt x="28271" y="28257"/>
                </a:lnTo>
                <a:lnTo>
                  <a:pt x="58952" y="7580"/>
                </a:lnTo>
                <a:lnTo>
                  <a:pt x="96519" y="0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5952" y="6955535"/>
            <a:ext cx="220979" cy="3916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060" y="7260335"/>
            <a:ext cx="1417320" cy="4831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61897" y="7287006"/>
            <a:ext cx="469265" cy="556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0"/>
              </a:spcBef>
            </a:pPr>
            <a:r>
              <a:rPr sz="700" spc="-5" dirty="0">
                <a:latin typeface="MingLiU"/>
                <a:cs typeface="MingLiU"/>
              </a:rPr>
              <a:t>一具備</a:t>
            </a:r>
            <a:r>
              <a:rPr sz="700" spc="5" dirty="0">
                <a:latin typeface="MingLiU"/>
                <a:cs typeface="MingLiU"/>
              </a:rPr>
              <a:t>電</a:t>
            </a:r>
            <a:r>
              <a:rPr sz="700" spc="-5" dirty="0">
                <a:latin typeface="MingLiU"/>
                <a:cs typeface="MingLiU"/>
              </a:rPr>
              <a:t>影 電視企</a:t>
            </a:r>
            <a:r>
              <a:rPr sz="700" spc="5" dirty="0">
                <a:latin typeface="MingLiU"/>
                <a:cs typeface="MingLiU"/>
              </a:rPr>
              <a:t>劃</a:t>
            </a:r>
            <a:r>
              <a:rPr sz="700" spc="-5" dirty="0">
                <a:latin typeface="MingLiU"/>
                <a:cs typeface="MingLiU"/>
              </a:rPr>
              <a:t>、 影視產</a:t>
            </a:r>
            <a:r>
              <a:rPr sz="700" spc="5" dirty="0">
                <a:latin typeface="MingLiU"/>
                <a:cs typeface="MingLiU"/>
              </a:rPr>
              <a:t>業</a:t>
            </a:r>
            <a:r>
              <a:rPr sz="700" spc="-5" dirty="0">
                <a:latin typeface="MingLiU"/>
                <a:cs typeface="MingLiU"/>
              </a:rPr>
              <a:t>行 銷及傳</a:t>
            </a:r>
            <a:r>
              <a:rPr sz="700" spc="5" dirty="0">
                <a:latin typeface="MingLiU"/>
                <a:cs typeface="MingLiU"/>
              </a:rPr>
              <a:t>播</a:t>
            </a:r>
            <a:r>
              <a:rPr sz="700" spc="-5" dirty="0">
                <a:latin typeface="MingLiU"/>
                <a:cs typeface="MingLiU"/>
              </a:rPr>
              <a:t>之 基礎能力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00198" y="7287006"/>
            <a:ext cx="557530" cy="556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00"/>
              </a:spcBef>
            </a:pP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二.具備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影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像 攝錄、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剪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接後 製及廣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告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幕前 幕後製</a:t>
            </a:r>
            <a:r>
              <a:rPr sz="700" spc="5" dirty="0">
                <a:solidFill>
                  <a:srgbClr val="CC0099"/>
                </a:solidFill>
                <a:latin typeface="MingLiU"/>
                <a:cs typeface="MingLiU"/>
              </a:rPr>
              <a:t>作</a:t>
            </a:r>
            <a:r>
              <a:rPr sz="700" spc="-5" dirty="0">
                <a:solidFill>
                  <a:srgbClr val="CC0099"/>
                </a:solidFill>
                <a:latin typeface="MingLiU"/>
                <a:cs typeface="MingLiU"/>
              </a:rPr>
              <a:t>之專 業能力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6661" y="7398766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音響操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作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之專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業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能 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31261" y="7292085"/>
            <a:ext cx="22434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三.具備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影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視燈</a:t>
            </a:r>
            <a:r>
              <a:rPr sz="700" spc="5" dirty="0">
                <a:solidFill>
                  <a:srgbClr val="E36C09"/>
                </a:solidFill>
                <a:latin typeface="MingLiU"/>
                <a:cs typeface="MingLiU"/>
              </a:rPr>
              <a:t>光</a:t>
            </a:r>
            <a:r>
              <a:rPr sz="700" spc="-5" dirty="0">
                <a:solidFill>
                  <a:srgbClr val="E36C09"/>
                </a:solidFill>
                <a:latin typeface="MingLiU"/>
                <a:cs typeface="MingLiU"/>
              </a:rPr>
              <a:t>、</a:t>
            </a:r>
            <a:r>
              <a:rPr sz="700" spc="10" dirty="0">
                <a:solidFill>
                  <a:srgbClr val="E36C09"/>
                </a:solidFill>
                <a:latin typeface="MingLiU"/>
                <a:cs typeface="MingLiU"/>
              </a:rPr>
              <a:t> 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四.具備</a:t>
            </a:r>
            <a:r>
              <a:rPr sz="1050" spc="7" baseline="11904" dirty="0">
                <a:solidFill>
                  <a:srgbClr val="009900"/>
                </a:solidFill>
                <a:latin typeface="MingLiU"/>
                <a:cs typeface="MingLiU"/>
              </a:rPr>
              <a:t>影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視編</a:t>
            </a:r>
            <a:r>
              <a:rPr sz="1050" spc="7" baseline="11904" dirty="0">
                <a:solidFill>
                  <a:srgbClr val="009900"/>
                </a:solidFill>
                <a:latin typeface="MingLiU"/>
                <a:cs typeface="MingLiU"/>
              </a:rPr>
              <a:t>劇</a:t>
            </a:r>
            <a:r>
              <a:rPr sz="1050" spc="-7" baseline="11904" dirty="0">
                <a:solidFill>
                  <a:srgbClr val="009900"/>
                </a:solidFill>
                <a:latin typeface="MingLiU"/>
                <a:cs typeface="MingLiU"/>
              </a:rPr>
              <a:t>、</a:t>
            </a:r>
            <a:r>
              <a:rPr sz="1050" spc="-187" baseline="11904" dirty="0">
                <a:solidFill>
                  <a:srgbClr val="009900"/>
                </a:solidFill>
                <a:latin typeface="MingLiU"/>
                <a:cs typeface="MingLiU"/>
              </a:rPr>
              <a:t> </a:t>
            </a:r>
            <a:r>
              <a:rPr sz="1050" spc="-7" baseline="3968" dirty="0">
                <a:solidFill>
                  <a:srgbClr val="375F92"/>
                </a:solidFill>
                <a:latin typeface="MingLiU"/>
                <a:cs typeface="MingLiU"/>
              </a:rPr>
              <a:t>五.具備</a:t>
            </a:r>
            <a:r>
              <a:rPr sz="1050" spc="7" baseline="3968" dirty="0">
                <a:solidFill>
                  <a:srgbClr val="375F92"/>
                </a:solidFill>
                <a:latin typeface="MingLiU"/>
                <a:cs typeface="MingLiU"/>
              </a:rPr>
              <a:t>多</a:t>
            </a:r>
            <a:r>
              <a:rPr sz="1050" spc="-7" baseline="3968" dirty="0">
                <a:solidFill>
                  <a:srgbClr val="375F92"/>
                </a:solidFill>
                <a:latin typeface="MingLiU"/>
                <a:cs typeface="MingLiU"/>
              </a:rPr>
              <a:t>媒體</a:t>
            </a:r>
            <a:endParaRPr sz="1050" baseline="3968">
              <a:latin typeface="MingLiU"/>
              <a:cs typeface="MingLiU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35426" y="7377176"/>
            <a:ext cx="1483360" cy="23685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 marR="30480">
              <a:lnSpc>
                <a:spcPts val="830"/>
              </a:lnSpc>
              <a:spcBef>
                <a:spcPts val="130"/>
              </a:spcBef>
            </a:pP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導演、</a:t>
            </a:r>
            <a:r>
              <a:rPr sz="700" spc="5" dirty="0">
                <a:solidFill>
                  <a:srgbClr val="009900"/>
                </a:solidFill>
                <a:latin typeface="MingLiU"/>
                <a:cs typeface="MingLiU"/>
              </a:rPr>
              <a:t>配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音之</a:t>
            </a:r>
            <a:r>
              <a:rPr sz="700" spc="5" dirty="0">
                <a:solidFill>
                  <a:srgbClr val="009900"/>
                </a:solidFill>
                <a:latin typeface="MingLiU"/>
                <a:cs typeface="MingLiU"/>
              </a:rPr>
              <a:t>專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業</a:t>
            </a:r>
            <a:r>
              <a:rPr sz="700" spc="170" dirty="0">
                <a:solidFill>
                  <a:srgbClr val="009900"/>
                </a:solidFill>
                <a:latin typeface="MingLiU"/>
                <a:cs typeface="MingLiU"/>
              </a:rPr>
              <a:t> </a:t>
            </a:r>
            <a:r>
              <a:rPr sz="1050" spc="-7" baseline="-7936" dirty="0">
                <a:solidFill>
                  <a:srgbClr val="375F92"/>
                </a:solidFill>
                <a:latin typeface="MingLiU"/>
                <a:cs typeface="MingLiU"/>
              </a:rPr>
              <a:t>製作之</a:t>
            </a:r>
            <a:r>
              <a:rPr sz="1050" spc="7" baseline="-7936" dirty="0">
                <a:solidFill>
                  <a:srgbClr val="375F92"/>
                </a:solidFill>
                <a:latin typeface="MingLiU"/>
                <a:cs typeface="MingLiU"/>
              </a:rPr>
              <a:t>專</a:t>
            </a:r>
            <a:r>
              <a:rPr sz="1050" spc="-7" baseline="-7936" dirty="0">
                <a:solidFill>
                  <a:srgbClr val="375F92"/>
                </a:solidFill>
                <a:latin typeface="MingLiU"/>
                <a:cs typeface="MingLiU"/>
              </a:rPr>
              <a:t>業能力 </a:t>
            </a:r>
            <a:r>
              <a:rPr sz="700" spc="-5" dirty="0">
                <a:solidFill>
                  <a:srgbClr val="009900"/>
                </a:solidFill>
                <a:latin typeface="MingLiU"/>
                <a:cs typeface="MingLiU"/>
              </a:rPr>
              <a:t>能力</a:t>
            </a:r>
            <a:endParaRPr sz="700" dirty="0">
              <a:latin typeface="MingLiU"/>
              <a:cs typeface="MingLiU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80415" y="7853171"/>
            <a:ext cx="6438900" cy="7224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7659" y="7880604"/>
            <a:ext cx="6348984" cy="6324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7659" y="7880604"/>
            <a:ext cx="6349365" cy="632460"/>
          </a:xfrm>
          <a:custGeom>
            <a:avLst/>
            <a:gdLst/>
            <a:ahLst/>
            <a:cxnLst/>
            <a:rect l="l" t="t" r="r" b="b"/>
            <a:pathLst>
              <a:path w="6349365" h="632459">
                <a:moveTo>
                  <a:pt x="0" y="105410"/>
                </a:moveTo>
                <a:lnTo>
                  <a:pt x="8283" y="64379"/>
                </a:lnTo>
                <a:lnTo>
                  <a:pt x="30873" y="30873"/>
                </a:lnTo>
                <a:lnTo>
                  <a:pt x="64379" y="8283"/>
                </a:lnTo>
                <a:lnTo>
                  <a:pt x="105410" y="0"/>
                </a:lnTo>
                <a:lnTo>
                  <a:pt x="6243573" y="0"/>
                </a:lnTo>
                <a:lnTo>
                  <a:pt x="6284583" y="8283"/>
                </a:lnTo>
                <a:lnTo>
                  <a:pt x="6318091" y="30873"/>
                </a:lnTo>
                <a:lnTo>
                  <a:pt x="6340693" y="64379"/>
                </a:lnTo>
                <a:lnTo>
                  <a:pt x="6348984" y="105410"/>
                </a:lnTo>
                <a:lnTo>
                  <a:pt x="6348984" y="527050"/>
                </a:lnTo>
                <a:lnTo>
                  <a:pt x="6340693" y="568080"/>
                </a:lnTo>
                <a:lnTo>
                  <a:pt x="6318091" y="601586"/>
                </a:lnTo>
                <a:lnTo>
                  <a:pt x="6284583" y="624176"/>
                </a:lnTo>
                <a:lnTo>
                  <a:pt x="6243573" y="632460"/>
                </a:lnTo>
                <a:lnTo>
                  <a:pt x="105410" y="632460"/>
                </a:lnTo>
                <a:lnTo>
                  <a:pt x="64379" y="624176"/>
                </a:lnTo>
                <a:lnTo>
                  <a:pt x="30873" y="601586"/>
                </a:lnTo>
                <a:lnTo>
                  <a:pt x="8283" y="568080"/>
                </a:lnTo>
                <a:lnTo>
                  <a:pt x="0" y="527050"/>
                </a:lnTo>
                <a:lnTo>
                  <a:pt x="0" y="105410"/>
                </a:lnTo>
                <a:close/>
              </a:path>
            </a:pathLst>
          </a:custGeom>
          <a:ln w="9143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44240" y="7591043"/>
            <a:ext cx="202691" cy="4312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060" y="7923276"/>
            <a:ext cx="1388364" cy="5471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53945" y="7956905"/>
            <a:ext cx="485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MingLiU"/>
                <a:cs typeface="MingLiU"/>
              </a:rPr>
              <a:t>一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影視、 劇場及傳 媒人員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8354" y="7956905"/>
            <a:ext cx="434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MingLiU"/>
                <a:cs typeface="MingLiU"/>
              </a:rPr>
              <a:t>二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影視 及傳媒企 畫人員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1829" y="7944408"/>
            <a:ext cx="4851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C0099"/>
                </a:solidFill>
                <a:latin typeface="MingLiU"/>
                <a:cs typeface="MingLiU"/>
              </a:rPr>
              <a:t>三</a:t>
            </a:r>
            <a:r>
              <a:rPr sz="800" spc="-10" dirty="0">
                <a:solidFill>
                  <a:srgbClr val="CC0099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CC0099"/>
                </a:solidFill>
                <a:latin typeface="MingLiU"/>
                <a:cs typeface="MingLiU"/>
              </a:rPr>
              <a:t>攝錄影 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15588" y="7928254"/>
            <a:ext cx="636905" cy="390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四</a:t>
            </a:r>
            <a:r>
              <a:rPr sz="800" spc="-10" dirty="0">
                <a:solidFill>
                  <a:srgbClr val="009900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電影電 視編導</a:t>
            </a:r>
            <a:r>
              <a:rPr sz="800" spc="-15" dirty="0">
                <a:solidFill>
                  <a:srgbClr val="009900"/>
                </a:solidFill>
                <a:latin typeface="MingLiU"/>
                <a:cs typeface="MingLiU"/>
              </a:rPr>
              <a:t>製</a:t>
            </a:r>
            <a:r>
              <a:rPr sz="800" dirty="0">
                <a:solidFill>
                  <a:srgbClr val="009900"/>
                </a:solidFill>
                <a:latin typeface="MingLiU"/>
                <a:cs typeface="MingLiU"/>
              </a:rPr>
              <a:t>作、 配音人員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21200" y="7941970"/>
            <a:ext cx="586740" cy="390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800" dirty="0">
                <a:latin typeface="MingLiU"/>
                <a:cs typeface="MingLiU"/>
              </a:rPr>
              <a:t>五</a:t>
            </a:r>
            <a:r>
              <a:rPr sz="800" spc="-10" dirty="0">
                <a:latin typeface="MingLiU"/>
                <a:cs typeface="MingLiU"/>
              </a:rPr>
              <a:t>.</a:t>
            </a:r>
            <a:r>
              <a:rPr sz="800" dirty="0">
                <a:latin typeface="MingLiU"/>
                <a:cs typeface="MingLiU"/>
              </a:rPr>
              <a:t>電影電視 傳播行</a:t>
            </a:r>
            <a:r>
              <a:rPr sz="800" spc="-15" dirty="0">
                <a:latin typeface="MingLiU"/>
                <a:cs typeface="MingLiU"/>
              </a:rPr>
              <a:t>銷</a:t>
            </a:r>
            <a:r>
              <a:rPr sz="800" dirty="0">
                <a:latin typeface="MingLiU"/>
                <a:cs typeface="MingLiU"/>
              </a:rPr>
              <a:t>人 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37743" y="1336522"/>
            <a:ext cx="6461759" cy="7406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4988" y="1363980"/>
            <a:ext cx="6371844" cy="6507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4988" y="1363980"/>
            <a:ext cx="6372225" cy="650875"/>
          </a:xfrm>
          <a:custGeom>
            <a:avLst/>
            <a:gdLst/>
            <a:ahLst/>
            <a:cxnLst/>
            <a:rect l="l" t="t" r="r" b="b"/>
            <a:pathLst>
              <a:path w="6372225" h="650875">
                <a:moveTo>
                  <a:pt x="108457" y="0"/>
                </a:moveTo>
                <a:lnTo>
                  <a:pt x="6263386" y="0"/>
                </a:lnTo>
                <a:lnTo>
                  <a:pt x="6305621" y="8516"/>
                </a:lnTo>
                <a:lnTo>
                  <a:pt x="6340094" y="31750"/>
                </a:lnTo>
                <a:lnTo>
                  <a:pt x="6363327" y="66222"/>
                </a:lnTo>
                <a:lnTo>
                  <a:pt x="6371844" y="108458"/>
                </a:lnTo>
                <a:lnTo>
                  <a:pt x="6371844" y="650748"/>
                </a:lnTo>
                <a:lnTo>
                  <a:pt x="0" y="650748"/>
                </a:lnTo>
                <a:lnTo>
                  <a:pt x="0" y="108458"/>
                </a:lnTo>
                <a:lnTo>
                  <a:pt x="8524" y="66222"/>
                </a:lnTo>
                <a:lnTo>
                  <a:pt x="31769" y="31750"/>
                </a:lnTo>
                <a:lnTo>
                  <a:pt x="66243" y="8516"/>
                </a:lnTo>
                <a:lnTo>
                  <a:pt x="108457" y="0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9247" y="1496567"/>
            <a:ext cx="1357884" cy="4480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60420" y="1944623"/>
            <a:ext cx="220979" cy="4221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15566" y="1399159"/>
            <a:ext cx="6629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一.培養電影電 視企劃、影視 產業之基礎人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72257" y="1397253"/>
            <a:ext cx="4584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CC0099"/>
                </a:solidFill>
                <a:latin typeface="PMingLiU"/>
                <a:cs typeface="PMingLiU"/>
              </a:rPr>
              <a:t>二.培養影 像攝錄、 剪接及廣 告製作之 專業人才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602" y="1397253"/>
            <a:ext cx="458470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800" dirty="0">
                <a:solidFill>
                  <a:srgbClr val="F79546"/>
                </a:solidFill>
                <a:latin typeface="PMingLiU"/>
                <a:cs typeface="PMingLiU"/>
              </a:rPr>
              <a:t>三.培養影 視燈光、 音響操作 之專業人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12819" y="1397253"/>
            <a:ext cx="4584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9900"/>
                </a:solidFill>
                <a:latin typeface="PMingLiU"/>
                <a:cs typeface="PMingLiU"/>
              </a:rPr>
              <a:t>四.培養影 視編劇及 導演之專 業人才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33035" y="1397253"/>
            <a:ext cx="458470" cy="512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800" dirty="0">
                <a:solidFill>
                  <a:srgbClr val="375F92"/>
                </a:solidFill>
                <a:latin typeface="PMingLiU"/>
                <a:cs typeface="PMingLiU"/>
              </a:rPr>
              <a:t>五.培養多 媒體製作 之專業人 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3253" y="1395730"/>
            <a:ext cx="664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PMingLiU"/>
                <a:cs typeface="PMingLiU"/>
              </a:rPr>
              <a:t>六</a:t>
            </a:r>
            <a:r>
              <a:rPr sz="800" dirty="0">
                <a:latin typeface="Calibri"/>
                <a:cs typeface="Calibri"/>
              </a:rPr>
              <a:t>.</a:t>
            </a:r>
            <a:r>
              <a:rPr sz="800" dirty="0">
                <a:latin typeface="PMingLiU"/>
                <a:cs typeface="PMingLiU"/>
              </a:rPr>
              <a:t>培養電影電 視相關領域繼 續進修之人才</a:t>
            </a:r>
            <a:endParaRPr sz="800">
              <a:latin typeface="PMingLiU"/>
              <a:cs typeface="PMingLiU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61330" y="7286625"/>
            <a:ext cx="1092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MingLiU"/>
                <a:cs typeface="MingLiU"/>
              </a:rPr>
              <a:t>六.具備</a:t>
            </a:r>
            <a:r>
              <a:rPr sz="700" spc="5" dirty="0">
                <a:latin typeface="MingLiU"/>
                <a:cs typeface="MingLiU"/>
              </a:rPr>
              <a:t>勞</a:t>
            </a:r>
            <a:r>
              <a:rPr sz="700" spc="-5" dirty="0">
                <a:latin typeface="MingLiU"/>
                <a:cs typeface="MingLiU"/>
              </a:rPr>
              <a:t>動權</a:t>
            </a:r>
            <a:r>
              <a:rPr sz="700" spc="5" dirty="0">
                <a:latin typeface="MingLiU"/>
                <a:cs typeface="MingLiU"/>
              </a:rPr>
              <a:t>益</a:t>
            </a:r>
            <a:r>
              <a:rPr sz="700" spc="-5" dirty="0">
                <a:latin typeface="MingLiU"/>
                <a:cs typeface="MingLiU"/>
              </a:rPr>
              <a:t>、職業</a:t>
            </a:r>
            <a:endParaRPr sz="700">
              <a:latin typeface="MingLiU"/>
              <a:cs typeface="MingLiU"/>
            </a:endParaRPr>
          </a:p>
          <a:p>
            <a:pPr marL="12700" marR="5080">
              <a:lnSpc>
                <a:spcPct val="100000"/>
              </a:lnSpc>
            </a:pPr>
            <a:r>
              <a:rPr sz="700" spc="-5" dirty="0">
                <a:latin typeface="MingLiU"/>
                <a:cs typeface="MingLiU"/>
              </a:rPr>
              <a:t>道德、</a:t>
            </a:r>
            <a:r>
              <a:rPr sz="700" spc="5" dirty="0">
                <a:latin typeface="MingLiU"/>
                <a:cs typeface="MingLiU"/>
              </a:rPr>
              <a:t>工</a:t>
            </a:r>
            <a:r>
              <a:rPr sz="700" spc="-5" dirty="0">
                <a:latin typeface="MingLiU"/>
                <a:cs typeface="MingLiU"/>
              </a:rPr>
              <a:t>作習</a:t>
            </a:r>
            <a:r>
              <a:rPr sz="700" spc="5" dirty="0">
                <a:latin typeface="MingLiU"/>
                <a:cs typeface="MingLiU"/>
              </a:rPr>
              <a:t>慣</a:t>
            </a:r>
            <a:r>
              <a:rPr sz="700" spc="-5" dirty="0">
                <a:latin typeface="MingLiU"/>
                <a:cs typeface="MingLiU"/>
              </a:rPr>
              <a:t>、價</a:t>
            </a:r>
            <a:r>
              <a:rPr sz="700" spc="5" dirty="0">
                <a:latin typeface="MingLiU"/>
                <a:cs typeface="MingLiU"/>
              </a:rPr>
              <a:t>值</a:t>
            </a:r>
            <a:r>
              <a:rPr sz="700" spc="-5" dirty="0">
                <a:latin typeface="MingLiU"/>
                <a:cs typeface="MingLiU"/>
              </a:rPr>
              <a:t>觀、 敬業樂</a:t>
            </a:r>
            <a:r>
              <a:rPr sz="700" spc="5" dirty="0">
                <a:latin typeface="MingLiU"/>
                <a:cs typeface="MingLiU"/>
              </a:rPr>
              <a:t>群</a:t>
            </a:r>
            <a:r>
              <a:rPr sz="700" spc="-5" dirty="0">
                <a:latin typeface="MingLiU"/>
                <a:cs typeface="MingLiU"/>
              </a:rPr>
              <a:t>、樂</a:t>
            </a:r>
            <a:r>
              <a:rPr sz="700" spc="5" dirty="0">
                <a:latin typeface="MingLiU"/>
                <a:cs typeface="MingLiU"/>
              </a:rPr>
              <a:t>觀</a:t>
            </a:r>
            <a:r>
              <a:rPr sz="700" spc="-5" dirty="0">
                <a:latin typeface="MingLiU"/>
                <a:cs typeface="MingLiU"/>
              </a:rPr>
              <a:t>進取</a:t>
            </a:r>
            <a:r>
              <a:rPr sz="700" spc="5" dirty="0">
                <a:latin typeface="MingLiU"/>
                <a:cs typeface="MingLiU"/>
              </a:rPr>
              <a:t>及</a:t>
            </a:r>
            <a:r>
              <a:rPr sz="700" spc="-5" dirty="0">
                <a:latin typeface="MingLiU"/>
                <a:cs typeface="MingLiU"/>
              </a:rPr>
              <a:t>專 業精進</a:t>
            </a:r>
            <a:r>
              <a:rPr sz="700" spc="5" dirty="0">
                <a:latin typeface="MingLiU"/>
                <a:cs typeface="MingLiU"/>
              </a:rPr>
              <a:t>之</a:t>
            </a:r>
            <a:r>
              <a:rPr sz="700" spc="-5" dirty="0">
                <a:latin typeface="MingLiU"/>
                <a:cs typeface="MingLiU"/>
              </a:rPr>
              <a:t>能力</a:t>
            </a:r>
            <a:endParaRPr sz="700">
              <a:latin typeface="MingLiU"/>
              <a:cs typeface="MingLiU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22494" y="7931607"/>
            <a:ext cx="534670" cy="2686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950"/>
              </a:lnSpc>
              <a:spcBef>
                <a:spcPts val="140"/>
              </a:spcBef>
            </a:pP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六</a:t>
            </a:r>
            <a:r>
              <a:rPr sz="800" spc="-10" dirty="0">
                <a:solidFill>
                  <a:srgbClr val="E36C09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燈光音 響操控</a:t>
            </a:r>
            <a:r>
              <a:rPr sz="800" spc="-15" dirty="0">
                <a:solidFill>
                  <a:srgbClr val="E36C09"/>
                </a:solidFill>
                <a:latin typeface="MingLiU"/>
                <a:cs typeface="MingLiU"/>
              </a:rPr>
              <a:t>人</a:t>
            </a:r>
            <a:r>
              <a:rPr sz="800" dirty="0">
                <a:solidFill>
                  <a:srgbClr val="E36C09"/>
                </a:solidFill>
                <a:latin typeface="MingLiU"/>
                <a:cs typeface="MingLiU"/>
              </a:rPr>
              <a:t>員</a:t>
            </a:r>
            <a:endParaRPr sz="800">
              <a:latin typeface="MingLiU"/>
              <a:cs typeface="MingLiU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85434" y="7931607"/>
            <a:ext cx="586740" cy="2686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950"/>
              </a:lnSpc>
              <a:spcBef>
                <a:spcPts val="140"/>
              </a:spcBef>
            </a:pP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七</a:t>
            </a:r>
            <a:r>
              <a:rPr sz="800" spc="-10" dirty="0">
                <a:solidFill>
                  <a:srgbClr val="375F92"/>
                </a:solidFill>
                <a:latin typeface="MingLiU"/>
                <a:cs typeface="MingLiU"/>
              </a:rPr>
              <a:t>.</a:t>
            </a: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多媒體製 作從業</a:t>
            </a:r>
            <a:r>
              <a:rPr sz="800" spc="-15" dirty="0">
                <a:solidFill>
                  <a:srgbClr val="375F92"/>
                </a:solidFill>
                <a:latin typeface="MingLiU"/>
                <a:cs typeface="MingLiU"/>
              </a:rPr>
              <a:t>人</a:t>
            </a:r>
            <a:r>
              <a:rPr sz="800" dirty="0">
                <a:solidFill>
                  <a:srgbClr val="375F92"/>
                </a:solidFill>
                <a:latin typeface="MingLiU"/>
                <a:cs typeface="MingLiU"/>
              </a:rPr>
              <a:t>員</a:t>
            </a:r>
            <a:endParaRPr sz="800">
              <a:latin typeface="MingLiU"/>
              <a:cs typeface="MingLi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651</Words>
  <Application>Microsoft Office PowerPoint</Application>
  <PresentationFormat>如螢幕大小 (4:3)</PresentationFormat>
  <Paragraphs>156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Theme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jjvs</dc:creator>
  <cp:lastModifiedBy>教學組幹事-01</cp:lastModifiedBy>
  <cp:revision>3</cp:revision>
  <dcterms:created xsi:type="dcterms:W3CDTF">2019-11-28T07:20:51Z</dcterms:created>
  <dcterms:modified xsi:type="dcterms:W3CDTF">2021-01-14T12:18:18Z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2019-11-28T00:00:00Z</vt:filetime>
  </property>
</Properties>
</file>