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45300" cy="9004300"/>
  <p:notesSz cx="6845300" cy="90043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8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3397" y="2791333"/>
            <a:ext cx="5818505" cy="18909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6795" y="5042408"/>
            <a:ext cx="4791710" cy="225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375E"/>
                </a:solidFill>
                <a:latin typeface="Yu Gothic"/>
                <a:cs typeface="Yu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375E"/>
                </a:solidFill>
                <a:latin typeface="Yu Gothic"/>
                <a:cs typeface="Yu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265" y="2070989"/>
            <a:ext cx="297770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25329" y="2070989"/>
            <a:ext cx="297770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375E"/>
                </a:solidFill>
                <a:latin typeface="Yu Gothic"/>
                <a:cs typeface="Yu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988182" y="2205405"/>
            <a:ext cx="1944370" cy="294005"/>
          </a:xfrm>
          <a:custGeom>
            <a:avLst/>
            <a:gdLst/>
            <a:ahLst/>
            <a:cxnLst/>
            <a:rect l="l" t="t" r="r" b="b"/>
            <a:pathLst>
              <a:path w="1944370" h="294005">
                <a:moveTo>
                  <a:pt x="0" y="293827"/>
                </a:moveTo>
                <a:lnTo>
                  <a:pt x="1944243" y="293827"/>
                </a:lnTo>
                <a:lnTo>
                  <a:pt x="1944243" y="0"/>
                </a:lnTo>
                <a:lnTo>
                  <a:pt x="0" y="0"/>
                </a:lnTo>
                <a:lnTo>
                  <a:pt x="0" y="293827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07259" y="130834"/>
            <a:ext cx="6608072" cy="4393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62940" y="99059"/>
            <a:ext cx="5647944" cy="571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45363" y="149351"/>
            <a:ext cx="6536435" cy="367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45363" y="149351"/>
            <a:ext cx="6536690" cy="367665"/>
          </a:xfrm>
          <a:custGeom>
            <a:avLst/>
            <a:gdLst/>
            <a:ahLst/>
            <a:cxnLst/>
            <a:rect l="l" t="t" r="r" b="b"/>
            <a:pathLst>
              <a:path w="6536690" h="367665">
                <a:moveTo>
                  <a:pt x="0" y="0"/>
                </a:moveTo>
                <a:lnTo>
                  <a:pt x="6475221" y="0"/>
                </a:lnTo>
                <a:lnTo>
                  <a:pt x="6536435" y="61214"/>
                </a:lnTo>
                <a:lnTo>
                  <a:pt x="6536435" y="367284"/>
                </a:lnTo>
                <a:lnTo>
                  <a:pt x="61214" y="367284"/>
                </a:lnTo>
                <a:lnTo>
                  <a:pt x="0" y="30607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1205" y="171449"/>
            <a:ext cx="5542889" cy="305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375E"/>
                </a:solidFill>
                <a:latin typeface="Yu Gothic"/>
                <a:cs typeface="Yu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265" y="2070989"/>
            <a:ext cx="6160770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27402" y="8373999"/>
            <a:ext cx="2190496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265" y="8373999"/>
            <a:ext cx="157441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28616" y="8373999"/>
            <a:ext cx="157441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135"/>
              </a:spcBef>
              <a:tabLst>
                <a:tab pos="2063114" algn="l"/>
                <a:tab pos="2999105" algn="l"/>
              </a:tabLst>
            </a:pPr>
            <a:r>
              <a:rPr spc="35" dirty="0"/>
              <a:t>新北市</a:t>
            </a:r>
            <a:r>
              <a:rPr spc="45" dirty="0"/>
              <a:t>莊</a:t>
            </a:r>
            <a:r>
              <a:rPr spc="35" dirty="0"/>
              <a:t>敬高職	</a:t>
            </a:r>
            <a:r>
              <a:rPr spc="45" dirty="0"/>
              <a:t>資</a:t>
            </a:r>
            <a:r>
              <a:rPr spc="35" dirty="0"/>
              <a:t>訊科	</a:t>
            </a:r>
            <a:r>
              <a:rPr spc="35" dirty="0" err="1"/>
              <a:t>課程地圖</a:t>
            </a:r>
            <a:r>
              <a:rPr spc="360" dirty="0"/>
              <a:t> </a:t>
            </a:r>
            <a:r>
              <a:rPr sz="1200" spc="-25" dirty="0" smtClean="0"/>
              <a:t>(</a:t>
            </a:r>
            <a:r>
              <a:rPr lang="en-US" sz="1200" spc="-25" dirty="0" smtClean="0"/>
              <a:t>111</a:t>
            </a:r>
            <a:r>
              <a:rPr sz="1200" spc="20" dirty="0" smtClean="0"/>
              <a:t>學年度新生適</a:t>
            </a:r>
            <a:r>
              <a:rPr sz="1200" spc="30" dirty="0" smtClean="0"/>
              <a:t>用</a:t>
            </a:r>
            <a:r>
              <a:rPr sz="1200" spc="125" dirty="0"/>
              <a:t>)</a:t>
            </a:r>
            <a:endParaRPr sz="1200" dirty="0"/>
          </a:p>
        </p:txBody>
      </p:sp>
      <p:sp>
        <p:nvSpPr>
          <p:cNvPr id="3" name="object 3"/>
          <p:cNvSpPr/>
          <p:nvPr/>
        </p:nvSpPr>
        <p:spPr>
          <a:xfrm>
            <a:off x="245363" y="550163"/>
            <a:ext cx="6518148" cy="880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747" y="2226563"/>
            <a:ext cx="948055" cy="424815"/>
          </a:xfrm>
          <a:custGeom>
            <a:avLst/>
            <a:gdLst/>
            <a:ahLst/>
            <a:cxnLst/>
            <a:rect l="l" t="t" r="r" b="b"/>
            <a:pathLst>
              <a:path w="948055" h="424814">
                <a:moveTo>
                  <a:pt x="0" y="0"/>
                </a:moveTo>
                <a:lnTo>
                  <a:pt x="947496" y="424306"/>
                </a:lnTo>
              </a:path>
            </a:pathLst>
          </a:custGeom>
          <a:ln w="9144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801800"/>
              </p:ext>
            </p:extLst>
          </p:nvPr>
        </p:nvGraphicFramePr>
        <p:xfrm>
          <a:off x="231643" y="2186304"/>
          <a:ext cx="6514772" cy="61180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066"/>
                <a:gridCol w="513686"/>
                <a:gridCol w="935599"/>
                <a:gridCol w="871866"/>
                <a:gridCol w="867404"/>
                <a:gridCol w="1084096"/>
                <a:gridCol w="905644"/>
                <a:gridCol w="932411"/>
              </a:tblGrid>
              <a:tr h="289015">
                <a:tc rowSpan="2" gridSpan="2">
                  <a:txBody>
                    <a:bodyPr/>
                    <a:lstStyle/>
                    <a:p>
                      <a:pPr marL="475615">
                        <a:lnSpc>
                          <a:spcPts val="819"/>
                        </a:lnSpc>
                        <a:spcBef>
                          <a:spcPts val="560"/>
                        </a:spcBef>
                      </a:pPr>
                      <a:r>
                        <a:rPr sz="700" b="1" spc="5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授課年級</a:t>
                      </a:r>
                      <a:endParaRPr sz="700" dirty="0">
                        <a:latin typeface="Microsoft JhengHei"/>
                        <a:cs typeface="Microsoft JhengHei"/>
                      </a:endParaRPr>
                    </a:p>
                    <a:p>
                      <a:pPr marL="79375" marR="646430">
                        <a:lnSpc>
                          <a:spcPts val="850"/>
                        </a:lnSpc>
                      </a:pPr>
                      <a:r>
                        <a:rPr sz="700" b="1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課程 類別</a:t>
                      </a:r>
                      <a:endParaRPr sz="7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7112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一年級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二年級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三年級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4513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9161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55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部</a:t>
                      </a:r>
                      <a:r>
                        <a:rPr lang="zh-TW" altLang="en-US" sz="55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定</a:t>
                      </a:r>
                      <a:r>
                        <a:rPr sz="55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一般科目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  <a:endParaRPr lang="en-US" sz="550" dirty="0" smtClean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本土語言</a:t>
                      </a:r>
                      <a:r>
                        <a:rPr lang="en-US" altLang="zh-TW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/</a:t>
                      </a:r>
                      <a:r>
                        <a:rPr lang="zh-TW" altLang="en-US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臺灣手語</a:t>
                      </a:r>
                      <a:r>
                        <a:rPr lang="en-US" altLang="zh-TW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  <a:endParaRPr lang="zh-TW" altLang="en-US" sz="55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歷史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1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物理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  <a:endParaRPr lang="en-US" sz="550" spc="-5" dirty="0" smtClean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lang="zh-TW" altLang="en-US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音樂</a:t>
                      </a:r>
                      <a:r>
                        <a:rPr lang="en-US" altLang="zh-TW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藝術生活</a:t>
                      </a:r>
                      <a:r>
                        <a:rPr lang="en-US" altLang="zh-TW"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 marR="401955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健康與護理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 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全民國防教育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  <a:endParaRPr lang="en-US" sz="550" dirty="0" smtClean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本土語言</a:t>
                      </a:r>
                      <a:r>
                        <a:rPr lang="en-US" altLang="zh-TW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/</a:t>
                      </a:r>
                      <a:r>
                        <a:rPr lang="zh-TW" altLang="en-US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臺灣手語</a:t>
                      </a:r>
                      <a:r>
                        <a:rPr lang="en-US" altLang="zh-TW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  <a:endParaRPr lang="zh-TW" altLang="en-US" sz="55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地理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1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物理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1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lang="zh-TW" altLang="en-US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音樂</a:t>
                      </a:r>
                      <a:r>
                        <a:rPr lang="en-US" altLang="zh-TW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lang="zh-TW" altLang="en-US" sz="550" dirty="0" smtClean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藝術生活</a:t>
                      </a:r>
                      <a:r>
                        <a:rPr lang="en-US" altLang="zh-TW"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lang="zh-TW" altLang="en-US" sz="550" dirty="0" smtClean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 marR="33845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健康與護理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 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全民國防教育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(1)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 marR="334010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公民與社會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1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 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化學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(2)</a:t>
                      </a:r>
                      <a:endParaRPr sz="5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3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5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550" spc="-1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2</a:t>
                      </a:r>
                      <a:r>
                        <a:rPr sz="550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國語文(2)</a:t>
                      </a: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英語文(2</a:t>
                      </a:r>
                      <a:r>
                        <a:rPr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)</a:t>
                      </a:r>
                      <a:endParaRPr lang="en-US" sz="55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9461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資訊科技</a:t>
                      </a:r>
                      <a:r>
                        <a:rPr lang="en-US" altLang="zh-TW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(2) </a:t>
                      </a:r>
                      <a:endParaRPr lang="en-US" altLang="zh-TW" sz="55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55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(2</a:t>
                      </a:r>
                      <a:r>
                        <a:rPr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)</a:t>
                      </a:r>
                      <a:endParaRPr lang="en-US" sz="55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國語文(2)</a:t>
                      </a: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英語文(2)</a:t>
                      </a:r>
                    </a:p>
                    <a:p>
                      <a:pPr marL="9461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法律與生活</a:t>
                      </a:r>
                      <a:r>
                        <a:rPr lang="en-US" altLang="zh-TW" sz="550" spc="-5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(2</a:t>
                      </a:r>
                      <a:r>
                        <a:rPr lang="en-US" altLang="zh-TW" sz="550" dirty="0" smtClean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 </a:t>
                      </a:r>
                      <a:endParaRPr lang="zh-TW" altLang="en-US" sz="55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lang="zh-TW" altLang="en-US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lang="en-US" altLang="zh-TW" sz="55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035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55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</a:t>
                      </a:r>
                      <a:r>
                        <a:rPr lang="zh-TW" altLang="en-US" sz="55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定</a:t>
                      </a:r>
                      <a:r>
                        <a:rPr sz="55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專業科目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基本電學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基本電學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電子學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數位邏輯設計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61976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 子 學 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  </a:t>
                      </a: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微處理機</a:t>
                      </a:r>
                      <a:r>
                        <a:rPr sz="5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5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8385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基本電學實習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電子學實習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電子學實習</a:t>
                      </a:r>
                      <a:r>
                        <a:rPr lang="en-US" altLang="zh-TW" sz="550" spc="-5" smtClean="0">
                          <a:solidFill>
                            <a:srgbClr val="001F5F"/>
                          </a:solidFill>
                          <a:latin typeface="+mn-lt"/>
                          <a:cs typeface="Calibri"/>
                        </a:rPr>
                        <a:t>(3)</a:t>
                      </a:r>
                      <a:endParaRPr lang="zh-TW" altLang="en-US" sz="550" dirty="0">
                        <a:latin typeface="+mn-lt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74232">
                <a:tc rowSpan="2">
                  <a:txBody>
                    <a:bodyPr/>
                    <a:lstStyle/>
                    <a:p>
                      <a:pPr marL="69850">
                        <a:lnSpc>
                          <a:spcPts val="640"/>
                        </a:lnSpc>
                      </a:pPr>
                      <a:r>
                        <a:rPr sz="55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</a:t>
                      </a:r>
                      <a:r>
                        <a:rPr lang="zh-TW" altLang="en-US" sz="55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定</a:t>
                      </a:r>
                      <a:r>
                        <a:rPr sz="550" b="1" spc="65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</a:t>
                      </a:r>
                      <a:r>
                        <a:rPr sz="550" b="1" spc="-30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550" b="1" spc="6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習</a:t>
                      </a:r>
                      <a:r>
                        <a:rPr sz="550" b="1" spc="-2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 目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晶片設計技 能領域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25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程式設計實習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可程式邏輯設計實習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單晶片微處理機實習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687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825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微電腦應用 技能領域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行動裝置應用實習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16129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微電腦應用實習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  </a:t>
                      </a: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介面電路控制實習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</a:t>
                      </a:r>
                      <a:r>
                        <a:rPr sz="5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74233">
                <a:tc rowSpan="2">
                  <a:txBody>
                    <a:bodyPr/>
                    <a:lstStyle/>
                    <a:p>
                      <a:pPr marL="95885" marR="8763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校訂 一般科 目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539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應用數學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應用數學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4155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國防通識教育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550" spc="-5" dirty="0" smtClean="0">
                        <a:solidFill>
                          <a:srgbClr val="001F5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國防通識教育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原住民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族語文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550" dirty="0" smtClean="0">
                        <a:solidFill>
                          <a:srgbClr val="001F5F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原住民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族語文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泰雅語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原住民族語文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-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阿美語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(2)</a:t>
                      </a:r>
                      <a:endParaRPr lang="zh-TW" altLang="en-US" sz="550" dirty="0" smtClean="0">
                        <a:solidFill>
                          <a:srgbClr val="001F5F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12887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95885" marR="876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校訂 專業科 目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985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職場英文 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(1)</a:t>
                      </a:r>
                      <a:endParaRPr lang="zh-TW" altLang="en-US" sz="550" dirty="0" smtClean="0">
                        <a:solidFill>
                          <a:srgbClr val="001F5F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職場英文 </a:t>
                      </a:r>
                      <a:r>
                        <a:rPr lang="en-US" altLang="zh-TW" sz="550" dirty="0" smtClean="0">
                          <a:solidFill>
                            <a:srgbClr val="001F5F"/>
                          </a:solidFill>
                          <a:latin typeface="PMingLiU"/>
                          <a:ea typeface="+mn-ea"/>
                          <a:cs typeface="PMingLiU"/>
                        </a:rPr>
                        <a:t>(1)</a:t>
                      </a:r>
                      <a:endParaRPr lang="zh-TW" altLang="en-US" sz="550" dirty="0" smtClean="0">
                        <a:solidFill>
                          <a:srgbClr val="001F5F"/>
                        </a:solidFill>
                        <a:latin typeface="PMingLiU"/>
                        <a:ea typeface="+mn-ea"/>
                        <a:cs typeface="P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電子電路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電子電路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340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58419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通訊概論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通訊概論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資訊安全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電子學進階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電子學進階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7410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5885" marR="8763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校訂 實習科 目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硬體裝修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實習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硬體裝修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PMingLiU"/>
                          <a:cs typeface="PMingLiU"/>
                        </a:rPr>
                        <a:t>實習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專題實作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專題實作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0316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1272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電腦應用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電腦應用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網頁設計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實習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電子儀表量測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實習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電子儀表量測</a:t>
                      </a:r>
                      <a:r>
                        <a:rPr lang="zh-TW" altLang="en-US" sz="550" dirty="0" smtClean="0">
                          <a:solidFill>
                            <a:srgbClr val="001F5F"/>
                          </a:solidFill>
                          <a:latin typeface="Microsoft JhengHei"/>
                          <a:cs typeface="Microsoft JhengHei"/>
                        </a:rPr>
                        <a:t>實習</a:t>
                      </a:r>
                      <a:r>
                        <a:rPr sz="550" spc="-5" dirty="0" smtClean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311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電子電路實習</a:t>
                      </a:r>
                      <a:r>
                        <a:rPr sz="550" spc="-5" dirty="0" smtClean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endParaRPr lang="en-US" sz="550" dirty="0" smtClean="0">
                        <a:solidFill>
                          <a:srgbClr val="006FC0"/>
                        </a:solidFill>
                        <a:latin typeface="Calibri"/>
                        <a:cs typeface="Calibri"/>
                      </a:endParaRPr>
                    </a:p>
                    <a:p>
                      <a:pPr marL="93980" marR="2311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6F2F9F"/>
                          </a:solidFill>
                          <a:latin typeface="Microsoft JhengHei"/>
                          <a:cs typeface="Microsoft JhengHei"/>
                        </a:rPr>
                        <a:t>電腦網路實習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動畫遊戲設計</a:t>
                      </a:r>
                      <a:r>
                        <a:rPr lang="zh-TW" altLang="en-US" sz="550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55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93980" marR="16129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dirty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機器人控制應用</a:t>
                      </a:r>
                      <a:r>
                        <a:rPr sz="55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智慧載具應用</a:t>
                      </a:r>
                      <a:r>
                        <a:rPr sz="55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550" spc="-5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5" dirty="0" smtClean="0">
                          <a:latin typeface="Calibri"/>
                          <a:cs typeface="Calibri"/>
                        </a:rPr>
                        <a:t>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578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電子電路實習</a:t>
                      </a:r>
                      <a:r>
                        <a:rPr sz="550" spc="-5" dirty="0" smtClean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endParaRPr lang="en-US" sz="550" dirty="0" smtClean="0">
                        <a:solidFill>
                          <a:srgbClr val="006FC0"/>
                        </a:solidFill>
                        <a:latin typeface="Calibri"/>
                        <a:cs typeface="Calibri"/>
                      </a:endParaRPr>
                    </a:p>
                    <a:p>
                      <a:pPr marL="94615" marR="2578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6F2F9F"/>
                          </a:solidFill>
                          <a:latin typeface="Microsoft JhengHei"/>
                          <a:cs typeface="Microsoft JhengHei"/>
                        </a:rPr>
                        <a:t>電腦網路實習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Microsoft JhengHei"/>
                          <a:cs typeface="Microsoft JhengHei"/>
                        </a:rPr>
                        <a:t>基本電學應用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(3)  </a:t>
                      </a:r>
                      <a:r>
                        <a:rPr sz="550" dirty="0">
                          <a:latin typeface="Microsoft JhengHei"/>
                          <a:cs typeface="Microsoft JhengHei"/>
                        </a:rPr>
                        <a:t>微電腦實習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(3)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94615" marR="25781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6F2F9F"/>
                          </a:solidFill>
                          <a:latin typeface="Microsoft JhengHei"/>
                          <a:cs typeface="Microsoft JhengHei"/>
                        </a:rPr>
                        <a:t>微電腦週邊實習</a:t>
                      </a:r>
                      <a:r>
                        <a:rPr sz="550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550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電子儀表實習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(3) 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spc="-5" dirty="0" err="1" smtClean="0">
                          <a:latin typeface="Microsoft JhengHei"/>
                          <a:cs typeface="Microsoft JhengHei"/>
                        </a:rPr>
                        <a:t>動畫遊戲設計</a:t>
                      </a:r>
                      <a:r>
                        <a:rPr lang="zh-TW" altLang="en-US" sz="550" spc="-5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55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2)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94615" marR="18796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sz="55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5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dirty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機器人控制應用</a:t>
                      </a:r>
                      <a:r>
                        <a:rPr sz="550" spc="-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智慧載具應用</a:t>
                      </a:r>
                      <a:r>
                        <a:rPr sz="550" spc="-5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550" spc="-5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5" smtClean="0">
                          <a:latin typeface="Calibri"/>
                          <a:cs typeface="Calibri"/>
                        </a:rPr>
                        <a:t>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65696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65100" marR="88265" indent="-704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多元選 修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5420" marR="17780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同科 單班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L="93980" marR="231140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電子電路實習</a:t>
                      </a:r>
                      <a:r>
                        <a:rPr sz="550" spc="-5" dirty="0" smtClean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endParaRPr lang="en-US" sz="550" dirty="0" smtClean="0">
                        <a:solidFill>
                          <a:srgbClr val="006FC0"/>
                        </a:solidFill>
                        <a:latin typeface="Calibri"/>
                        <a:cs typeface="Calibri"/>
                      </a:endParaRPr>
                    </a:p>
                    <a:p>
                      <a:pPr marL="93980" marR="231140">
                        <a:lnSpc>
                          <a:spcPct val="100000"/>
                        </a:lnSpc>
                      </a:pPr>
                      <a:r>
                        <a:rPr sz="550" dirty="0" err="1" smtClean="0">
                          <a:solidFill>
                            <a:srgbClr val="6F2F9F"/>
                          </a:solidFill>
                          <a:latin typeface="Microsoft JhengHei"/>
                          <a:cs typeface="Microsoft JhengHei"/>
                        </a:rPr>
                        <a:t>電腦網路實習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(2</a:t>
                      </a:r>
                      <a:r>
                        <a:rPr sz="550" spc="-5" dirty="0" smtClean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550" spc="-5" dirty="0" smtClean="0">
                        <a:solidFill>
                          <a:srgbClr val="6F2F9F"/>
                        </a:solidFill>
                        <a:latin typeface="Calibri"/>
                        <a:cs typeface="Calibri"/>
                      </a:endParaRPr>
                    </a:p>
                    <a:p>
                      <a:pPr marL="93980" marR="23114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lang="en-US" altLang="zh-TW" sz="55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) </a:t>
                      </a:r>
                      <a:r>
                        <a:rPr lang="zh-TW" altLang="en-US" sz="550" dirty="0" smtClean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動畫遊戲設計實習</a:t>
                      </a:r>
                      <a:r>
                        <a:rPr lang="en-US" altLang="zh-TW" sz="55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550" dirty="0" smtClean="0">
                        <a:latin typeface="+mn-lt"/>
                        <a:cs typeface="Calibri"/>
                      </a:endParaRPr>
                    </a:p>
                    <a:p>
                      <a:pPr marL="93980" marR="23114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lang="en-US" altLang="zh-TW" sz="55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) </a:t>
                      </a:r>
                      <a:r>
                        <a:rPr lang="zh-TW" altLang="en-US" sz="550" dirty="0" smtClean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機器人控制應用</a:t>
                      </a:r>
                      <a:r>
                        <a:rPr lang="en-US" altLang="zh-TW" sz="55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550" dirty="0" smtClean="0">
                        <a:latin typeface="+mn-lt"/>
                        <a:cs typeface="Calibri"/>
                      </a:endParaRPr>
                    </a:p>
                    <a:p>
                      <a:pPr marL="93980" marR="231140">
                        <a:lnSpc>
                          <a:spcPct val="100000"/>
                        </a:lnSpc>
                      </a:pP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578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電子電路實習</a:t>
                      </a:r>
                      <a:r>
                        <a:rPr sz="550" spc="-5" dirty="0" smtClean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 </a:t>
                      </a:r>
                      <a:endParaRPr lang="en-US" sz="550" dirty="0" smtClean="0">
                        <a:solidFill>
                          <a:srgbClr val="006FC0"/>
                        </a:solidFill>
                        <a:latin typeface="Calibri"/>
                        <a:cs typeface="Calibri"/>
                      </a:endParaRPr>
                    </a:p>
                    <a:p>
                      <a:pPr marL="94615" marR="2578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 err="1" smtClean="0">
                          <a:solidFill>
                            <a:srgbClr val="6F2F9F"/>
                          </a:solidFill>
                          <a:latin typeface="Microsoft JhengHei"/>
                          <a:cs typeface="Microsoft JhengHei"/>
                        </a:rPr>
                        <a:t>電腦網路實習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(2)  </a:t>
                      </a:r>
                      <a:r>
                        <a:rPr sz="55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微電腦應用實習</a:t>
                      </a:r>
                      <a:r>
                        <a:rPr sz="550" spc="-5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(3</a:t>
                      </a:r>
                      <a:r>
                        <a:rPr sz="550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550" dirty="0">
                          <a:solidFill>
                            <a:srgbClr val="006FC0"/>
                          </a:solidFill>
                          <a:latin typeface="Microsoft JhengHei"/>
                          <a:cs typeface="Microsoft JhengHei"/>
                        </a:rPr>
                        <a:t>電子儀表實習</a:t>
                      </a:r>
                      <a:r>
                        <a:rPr sz="550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(3</a:t>
                      </a:r>
                      <a:r>
                        <a:rPr sz="550" spc="-5" dirty="0" smtClean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550" spc="-5" dirty="0" smtClean="0">
                        <a:solidFill>
                          <a:srgbClr val="006FC0"/>
                        </a:solidFill>
                        <a:latin typeface="Calibri"/>
                        <a:cs typeface="Calibri"/>
                      </a:endParaRPr>
                    </a:p>
                    <a:p>
                      <a:pPr marL="94615" marR="25781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lang="en-US" altLang="zh-TW" sz="55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) </a:t>
                      </a:r>
                      <a:r>
                        <a:rPr lang="zh-TW" altLang="en-US" sz="550" dirty="0" smtClean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動畫遊戲設計實習</a:t>
                      </a:r>
                      <a:r>
                        <a:rPr lang="en-US" altLang="zh-TW" sz="55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</a:p>
                    <a:p>
                      <a:pPr marL="94615" marR="25781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lang="en-US" altLang="zh-TW" sz="550" spc="-5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(2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) </a:t>
                      </a:r>
                      <a:r>
                        <a:rPr lang="zh-TW" altLang="en-US" sz="550" dirty="0" smtClean="0">
                          <a:solidFill>
                            <a:srgbClr val="00AF50"/>
                          </a:solidFill>
                          <a:latin typeface="Microsoft JhengHei"/>
                          <a:cs typeface="Microsoft JhengHei"/>
                        </a:rPr>
                        <a:t>機器人控制應用</a:t>
                      </a:r>
                      <a:r>
                        <a:rPr lang="en-US" altLang="zh-TW" sz="550" spc="-5" dirty="0" smtClean="0">
                          <a:solidFill>
                            <a:srgbClr val="00AF50"/>
                          </a:solidFill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550" dirty="0" smtClean="0">
                        <a:latin typeface="+mn-lt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411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5420" marR="17780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同群 跨科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348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5420" marR="177800" algn="ctr">
                        <a:lnSpc>
                          <a:spcPct val="100000"/>
                        </a:lnSpc>
                      </a:pPr>
                      <a:r>
                        <a:rPr sz="55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同校</a:t>
                      </a:r>
                      <a:r>
                        <a:rPr sz="55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跨群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161290">
                        <a:lnSpc>
                          <a:spcPct val="100000"/>
                        </a:lnSpc>
                      </a:pP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87960">
                        <a:lnSpc>
                          <a:spcPct val="100000"/>
                        </a:lnSpc>
                      </a:pP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84349">
                <a:tc gridSpan="2"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彈性學習時間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016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550" dirty="0" smtClean="0">
                          <a:latin typeface="Microsoft JhengHei"/>
                          <a:cs typeface="Microsoft JhengHei"/>
                        </a:rPr>
                        <a:t>1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550" dirty="0" smtClean="0">
                          <a:latin typeface="Microsoft JhengHei"/>
                          <a:cs typeface="Microsoft JhengHei"/>
                        </a:rPr>
                        <a:t>1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彈性學習時間(1)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彈性學習時間(1)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550" dirty="0" smtClean="0">
                          <a:latin typeface="Microsoft JhengHei"/>
                          <a:cs typeface="Microsoft JhengHei"/>
                        </a:rPr>
                        <a:t>0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550" dirty="0" smtClean="0">
                          <a:latin typeface="Microsoft JhengHei"/>
                          <a:cs typeface="Microsoft JhengHei"/>
                        </a:rPr>
                        <a:t>0</a:t>
                      </a:r>
                      <a:r>
                        <a:rPr sz="550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5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183475">
                <a:tc gridSpan="2"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55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團體活動時間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953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  <a:endParaRPr sz="55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dirty="0">
                          <a:latin typeface="Microsoft JhengHei"/>
                          <a:cs typeface="Microsoft JhengHei"/>
                        </a:rPr>
                        <a:t>團體活動時間(3)</a:t>
                      </a: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31643" y="1496425"/>
            <a:ext cx="6571496" cy="568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9747" y="1514855"/>
            <a:ext cx="6499859" cy="496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9747" y="1514855"/>
            <a:ext cx="6499860" cy="497205"/>
          </a:xfrm>
          <a:custGeom>
            <a:avLst/>
            <a:gdLst/>
            <a:ahLst/>
            <a:cxnLst/>
            <a:rect l="l" t="t" r="r" b="b"/>
            <a:pathLst>
              <a:path w="6499859" h="497205">
                <a:moveTo>
                  <a:pt x="82804" y="0"/>
                </a:moveTo>
                <a:lnTo>
                  <a:pt x="6417056" y="0"/>
                </a:lnTo>
                <a:lnTo>
                  <a:pt x="6449282" y="6508"/>
                </a:lnTo>
                <a:lnTo>
                  <a:pt x="6475603" y="24257"/>
                </a:lnTo>
                <a:lnTo>
                  <a:pt x="6493351" y="50577"/>
                </a:lnTo>
                <a:lnTo>
                  <a:pt x="6499859" y="82804"/>
                </a:lnTo>
                <a:lnTo>
                  <a:pt x="6499859" y="496824"/>
                </a:lnTo>
                <a:lnTo>
                  <a:pt x="0" y="496824"/>
                </a:lnTo>
                <a:lnTo>
                  <a:pt x="0" y="82804"/>
                </a:lnTo>
                <a:lnTo>
                  <a:pt x="6506" y="50577"/>
                </a:lnTo>
                <a:lnTo>
                  <a:pt x="24252" y="24257"/>
                </a:lnTo>
                <a:lnTo>
                  <a:pt x="50572" y="6508"/>
                </a:lnTo>
                <a:lnTo>
                  <a:pt x="82804" y="0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435" y="1616963"/>
            <a:ext cx="1385315" cy="341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06140" y="1958339"/>
            <a:ext cx="227075" cy="3215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83233" y="1580768"/>
            <a:ext cx="76644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marR="5080" indent="-11176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一.培養資訊科技的 技術人才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47341" y="1580768"/>
            <a:ext cx="76644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marR="5080" indent="-11176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二.培養程式設計的 專業人才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11829" y="1580768"/>
            <a:ext cx="76644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marR="5080" indent="-11176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三.培養網路檢測及 架設的人才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5938" y="1580768"/>
            <a:ext cx="76644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marR="5080" indent="-11176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四.培養電路控制及 量測的技術人才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0300" y="1586610"/>
            <a:ext cx="76644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marR="5080" indent="-11176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五.培養網路管理人 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3457" y="8293494"/>
            <a:ext cx="6496824" cy="4603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1563" y="8312150"/>
            <a:ext cx="6425184" cy="403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7946" y="8289123"/>
            <a:ext cx="6425565" cy="403860"/>
          </a:xfrm>
          <a:custGeom>
            <a:avLst/>
            <a:gdLst/>
            <a:ahLst/>
            <a:cxnLst/>
            <a:rect l="l" t="t" r="r" b="b"/>
            <a:pathLst>
              <a:path w="6425565" h="403859">
                <a:moveTo>
                  <a:pt x="67310" y="0"/>
                </a:moveTo>
                <a:lnTo>
                  <a:pt x="6357874" y="0"/>
                </a:lnTo>
                <a:lnTo>
                  <a:pt x="6384089" y="5289"/>
                </a:lnTo>
                <a:lnTo>
                  <a:pt x="6405483" y="19715"/>
                </a:lnTo>
                <a:lnTo>
                  <a:pt x="6419899" y="41110"/>
                </a:lnTo>
                <a:lnTo>
                  <a:pt x="6425184" y="67309"/>
                </a:lnTo>
                <a:lnTo>
                  <a:pt x="6425184" y="403859"/>
                </a:lnTo>
                <a:lnTo>
                  <a:pt x="0" y="403859"/>
                </a:lnTo>
                <a:lnTo>
                  <a:pt x="0" y="67309"/>
                </a:lnTo>
                <a:lnTo>
                  <a:pt x="5289" y="41110"/>
                </a:lnTo>
                <a:lnTo>
                  <a:pt x="19715" y="19715"/>
                </a:lnTo>
                <a:lnTo>
                  <a:pt x="41110" y="5289"/>
                </a:lnTo>
                <a:lnTo>
                  <a:pt x="67310" y="0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75050" y="8083549"/>
            <a:ext cx="188975" cy="1612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16" y="8267903"/>
            <a:ext cx="1444752" cy="390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3457" y="8735520"/>
            <a:ext cx="6496824" cy="2636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1563" y="8753855"/>
            <a:ext cx="6425184" cy="2103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1563" y="8753855"/>
            <a:ext cx="6425565" cy="210820"/>
          </a:xfrm>
          <a:custGeom>
            <a:avLst/>
            <a:gdLst/>
            <a:ahLst/>
            <a:cxnLst/>
            <a:rect l="l" t="t" r="r" b="b"/>
            <a:pathLst>
              <a:path w="6425565" h="210820">
                <a:moveTo>
                  <a:pt x="0" y="35052"/>
                </a:moveTo>
                <a:lnTo>
                  <a:pt x="2755" y="21409"/>
                </a:lnTo>
                <a:lnTo>
                  <a:pt x="10267" y="10267"/>
                </a:lnTo>
                <a:lnTo>
                  <a:pt x="21409" y="2755"/>
                </a:lnTo>
                <a:lnTo>
                  <a:pt x="35051" y="0"/>
                </a:lnTo>
                <a:lnTo>
                  <a:pt x="6390132" y="0"/>
                </a:lnTo>
                <a:lnTo>
                  <a:pt x="6403752" y="2755"/>
                </a:lnTo>
                <a:lnTo>
                  <a:pt x="6414897" y="10267"/>
                </a:lnTo>
                <a:lnTo>
                  <a:pt x="6422421" y="21409"/>
                </a:lnTo>
                <a:lnTo>
                  <a:pt x="6425184" y="35052"/>
                </a:lnTo>
                <a:lnTo>
                  <a:pt x="6425184" y="175262"/>
                </a:lnTo>
                <a:lnTo>
                  <a:pt x="6422421" y="188905"/>
                </a:lnTo>
                <a:lnTo>
                  <a:pt x="6414897" y="200046"/>
                </a:lnTo>
                <a:lnTo>
                  <a:pt x="6403752" y="207557"/>
                </a:lnTo>
                <a:lnTo>
                  <a:pt x="6390132" y="210312"/>
                </a:lnTo>
                <a:lnTo>
                  <a:pt x="35051" y="210312"/>
                </a:lnTo>
                <a:lnTo>
                  <a:pt x="21409" y="207557"/>
                </a:lnTo>
                <a:lnTo>
                  <a:pt x="10267" y="200046"/>
                </a:lnTo>
                <a:lnTo>
                  <a:pt x="2755" y="188905"/>
                </a:lnTo>
                <a:lnTo>
                  <a:pt x="0" y="175262"/>
                </a:lnTo>
                <a:lnTo>
                  <a:pt x="0" y="35052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34487" y="8604503"/>
            <a:ext cx="169163" cy="2164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392" y="8676131"/>
            <a:ext cx="1415796" cy="32308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620392" y="8789009"/>
            <a:ext cx="855980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一.電腦軟體操作人員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39060" y="8790837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二.程式設計人員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7980" y="8786876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三.資訊助理人員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04690" y="8792971"/>
            <a:ext cx="946150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四</a:t>
            </a:r>
            <a:r>
              <a:rPr sz="700" dirty="0">
                <a:solidFill>
                  <a:srgbClr val="001F5F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電腦組裝、測試人員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07455" y="8795106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五.網路架設人員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81547" y="1585086"/>
            <a:ext cx="76644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3825" marR="5080" indent="-111760" algn="just">
              <a:lnSpc>
                <a:spcPct val="102099"/>
              </a:lnSpc>
              <a:spcBef>
                <a:spcPts val="90"/>
              </a:spcBef>
            </a:pPr>
            <a:r>
              <a:rPr sz="700" spc="5" dirty="0">
                <a:latin typeface="Microsoft JhengHei"/>
                <a:cs typeface="Microsoft JhengHei"/>
              </a:rPr>
              <a:t>六.培養資訊相關專 業領域繼續進修 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39925" y="8289123"/>
            <a:ext cx="3358515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050" spc="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一</a:t>
            </a:r>
            <a:r>
              <a:rPr sz="1050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.</a:t>
            </a:r>
            <a:r>
              <a:rPr sz="1050" spc="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具備電學</a:t>
            </a:r>
            <a:r>
              <a:rPr sz="1050" spc="6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1050" spc="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二</a:t>
            </a:r>
            <a:r>
              <a:rPr sz="1050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.</a:t>
            </a:r>
            <a:r>
              <a:rPr sz="1050" spc="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具備數邏</a:t>
            </a:r>
            <a:r>
              <a:rPr sz="1050" spc="120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三</a:t>
            </a:r>
            <a:r>
              <a:rPr sz="700" dirty="0">
                <a:solidFill>
                  <a:srgbClr val="001F5F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具備電子</a:t>
            </a:r>
            <a:r>
              <a:rPr sz="700" spc="60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1050" spc="7" baseline="7936" dirty="0">
                <a:solidFill>
                  <a:srgbClr val="FF0000"/>
                </a:solidFill>
                <a:latin typeface="Microsoft JhengHei"/>
                <a:cs typeface="Microsoft JhengHei"/>
              </a:rPr>
              <a:t>四.具備物聯網</a:t>
            </a:r>
            <a:r>
              <a:rPr sz="1050" spc="262" baseline="7936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 err="1">
                <a:solidFill>
                  <a:srgbClr val="00AF50"/>
                </a:solidFill>
                <a:latin typeface="Microsoft JhengHei"/>
                <a:cs typeface="Microsoft JhengHei"/>
              </a:rPr>
              <a:t>五</a:t>
            </a:r>
            <a:r>
              <a:rPr sz="700" dirty="0" err="1">
                <a:solidFill>
                  <a:srgbClr val="00AF50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 err="1" smtClean="0">
                <a:solidFill>
                  <a:srgbClr val="00AF50"/>
                </a:solidFill>
                <a:latin typeface="Microsoft JhengHei"/>
                <a:cs typeface="Microsoft JhengHei"/>
              </a:rPr>
              <a:t>具備動畫</a:t>
            </a:r>
            <a:r>
              <a:rPr lang="en-US" sz="700" spc="5" dirty="0" smtClean="0">
                <a:solidFill>
                  <a:srgbClr val="00AF50"/>
                </a:solidFill>
                <a:latin typeface="Microsoft JhengHei"/>
                <a:cs typeface="Microsoft JhengHei"/>
              </a:rPr>
              <a:t>  </a:t>
            </a:r>
            <a:r>
              <a:rPr sz="700" spc="10" dirty="0" smtClean="0">
                <a:solidFill>
                  <a:srgbClr val="00AF5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6FC0"/>
                </a:solidFill>
                <a:latin typeface="Microsoft JhengHei"/>
                <a:cs typeface="Microsoft JhengHei"/>
              </a:rPr>
              <a:t>六</a:t>
            </a:r>
            <a:r>
              <a:rPr sz="700" dirty="0">
                <a:solidFill>
                  <a:srgbClr val="006FC0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>
                <a:solidFill>
                  <a:srgbClr val="006FC0"/>
                </a:solidFill>
                <a:latin typeface="Microsoft JhengHei"/>
                <a:cs typeface="Microsoft JhengHei"/>
              </a:rPr>
              <a:t>具備繪製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22800" y="8286768"/>
            <a:ext cx="1771650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solidFill>
                  <a:srgbClr val="6F2F9F"/>
                </a:solidFill>
                <a:latin typeface="Microsoft JhengHei"/>
                <a:cs typeface="Microsoft JhengHei"/>
              </a:rPr>
              <a:t>七</a:t>
            </a:r>
            <a:r>
              <a:rPr sz="700" dirty="0">
                <a:solidFill>
                  <a:srgbClr val="6F2F9F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>
                <a:solidFill>
                  <a:srgbClr val="6F2F9F"/>
                </a:solidFill>
                <a:latin typeface="Microsoft JhengHei"/>
                <a:cs typeface="Microsoft JhengHei"/>
              </a:rPr>
              <a:t>具備網路</a:t>
            </a:r>
            <a:r>
              <a:rPr sz="700" spc="55" dirty="0">
                <a:solidFill>
                  <a:srgbClr val="6F2F9F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八</a:t>
            </a:r>
            <a:r>
              <a:rPr sz="700" dirty="0">
                <a:solidFill>
                  <a:srgbClr val="001F5F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具備勞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動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權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益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、職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業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道德、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44750" y="8402573"/>
            <a:ext cx="5345430" cy="2321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99185" marR="43180" indent="-1049020">
              <a:lnSpc>
                <a:spcPct val="102899"/>
              </a:lnSpc>
              <a:spcBef>
                <a:spcPts val="80"/>
              </a:spcBef>
              <a:tabLst>
                <a:tab pos="1623060" algn="l"/>
                <a:tab pos="2274570" algn="l"/>
                <a:tab pos="3478529" algn="l"/>
                <a:tab pos="4029710" algn="l"/>
              </a:tabLst>
            </a:pPr>
            <a:r>
              <a:rPr sz="1050" spc="7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的基礎能力</a:t>
            </a:r>
            <a:r>
              <a:rPr sz="1050" spc="60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1050" spc="7" baseline="-39682" dirty="0" err="1">
                <a:solidFill>
                  <a:srgbClr val="001F5F"/>
                </a:solidFill>
                <a:latin typeface="Microsoft JhengHei"/>
                <a:cs typeface="Microsoft JhengHei"/>
              </a:rPr>
              <a:t>輯電路分析</a:t>
            </a:r>
            <a:r>
              <a:rPr sz="1050" spc="112" baseline="-39682" dirty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lang="en-US" sz="1050" spc="112" baseline="-39682" dirty="0" smtClean="0">
                <a:solidFill>
                  <a:srgbClr val="001F5F"/>
                </a:solidFill>
                <a:latin typeface="Microsoft JhengHei"/>
                <a:cs typeface="Microsoft JhengHei"/>
              </a:rPr>
              <a:t>  </a:t>
            </a:r>
            <a:r>
              <a:rPr sz="700" spc="5" dirty="0" err="1" smtClean="0">
                <a:solidFill>
                  <a:srgbClr val="001F5F"/>
                </a:solidFill>
                <a:latin typeface="Microsoft JhengHei"/>
                <a:cs typeface="Microsoft JhengHei"/>
              </a:rPr>
              <a:t>儀表操作的</a:t>
            </a:r>
            <a:r>
              <a:rPr sz="700" spc="55" dirty="0" smtClean="0">
                <a:solidFill>
                  <a:srgbClr val="001F5F"/>
                </a:solidFill>
                <a:latin typeface="Microsoft JhengHei"/>
                <a:cs typeface="Microsoft JhengHei"/>
              </a:rPr>
              <a:t> </a:t>
            </a:r>
            <a:r>
              <a:rPr sz="1050" spc="7" baseline="7936" dirty="0">
                <a:solidFill>
                  <a:srgbClr val="FF0000"/>
                </a:solidFill>
                <a:latin typeface="Microsoft JhengHei"/>
                <a:cs typeface="Microsoft JhengHei"/>
              </a:rPr>
              <a:t>及數位科技的</a:t>
            </a:r>
            <a:r>
              <a:rPr sz="1050" spc="262" baseline="7936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AF50"/>
                </a:solidFill>
                <a:latin typeface="Microsoft JhengHei"/>
                <a:cs typeface="Microsoft JhengHei"/>
              </a:rPr>
              <a:t>程式設計及控</a:t>
            </a:r>
            <a:r>
              <a:rPr sz="700" spc="25" dirty="0">
                <a:solidFill>
                  <a:srgbClr val="00AF5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6FC0"/>
                </a:solidFill>
                <a:latin typeface="Microsoft JhengHei"/>
                <a:cs typeface="Microsoft JhengHei"/>
              </a:rPr>
              <a:t>電路圖的專業</a:t>
            </a:r>
            <a:r>
              <a:rPr sz="700" spc="80" dirty="0">
                <a:solidFill>
                  <a:srgbClr val="006FC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6F2F9F"/>
                </a:solidFill>
                <a:latin typeface="Microsoft JhengHei"/>
                <a:cs typeface="Microsoft JhengHei"/>
              </a:rPr>
              <a:t>管理的專業</a:t>
            </a:r>
            <a:r>
              <a:rPr sz="700" spc="95" dirty="0">
                <a:solidFill>
                  <a:srgbClr val="6F2F9F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工作習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慣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、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價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值觀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、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敬業</a:t>
            </a:r>
            <a:r>
              <a:rPr sz="700" spc="15" dirty="0">
                <a:solidFill>
                  <a:srgbClr val="001F5F"/>
                </a:solidFill>
                <a:latin typeface="Microsoft JhengHei"/>
                <a:cs typeface="Microsoft JhengHei"/>
              </a:rPr>
              <a:t>樂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群、 </a:t>
            </a:r>
            <a:r>
              <a:rPr lang="en-US" sz="700" spc="5" dirty="0" smtClean="0">
                <a:solidFill>
                  <a:srgbClr val="001F5F"/>
                </a:solidFill>
                <a:latin typeface="Microsoft JhengHei"/>
                <a:cs typeface="Microsoft JhengHei"/>
              </a:rPr>
              <a:t>         </a:t>
            </a:r>
            <a:r>
              <a:rPr sz="700" spc="5" dirty="0" err="1" smtClean="0">
                <a:solidFill>
                  <a:srgbClr val="001F5F"/>
                </a:solidFill>
                <a:latin typeface="Microsoft JhengHei"/>
                <a:cs typeface="Microsoft JhengHei"/>
              </a:rPr>
              <a:t>基礎能力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	</a:t>
            </a:r>
            <a:r>
              <a:rPr sz="1050" spc="7" baseline="7936" dirty="0">
                <a:solidFill>
                  <a:srgbClr val="FF0000"/>
                </a:solidFill>
                <a:latin typeface="Microsoft JhengHei"/>
                <a:cs typeface="Microsoft JhengHei"/>
              </a:rPr>
              <a:t>專業能力	</a:t>
            </a:r>
            <a:r>
              <a:rPr sz="700" spc="5" dirty="0">
                <a:solidFill>
                  <a:srgbClr val="00AF50"/>
                </a:solidFill>
                <a:latin typeface="Microsoft JhengHei"/>
                <a:cs typeface="Microsoft JhengHei"/>
              </a:rPr>
              <a:t>制的專業能力 </a:t>
            </a:r>
            <a:r>
              <a:rPr sz="700" spc="25" dirty="0">
                <a:solidFill>
                  <a:srgbClr val="00AF5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6FC0"/>
                </a:solidFill>
                <a:latin typeface="Microsoft JhengHei"/>
                <a:cs typeface="Microsoft JhengHei"/>
              </a:rPr>
              <a:t>能力	</a:t>
            </a:r>
            <a:r>
              <a:rPr sz="700" spc="5" dirty="0">
                <a:solidFill>
                  <a:srgbClr val="6F2F9F"/>
                </a:solidFill>
                <a:latin typeface="Microsoft JhengHei"/>
                <a:cs typeface="Microsoft JhengHei"/>
              </a:rPr>
              <a:t>能力	</a:t>
            </a:r>
            <a:r>
              <a:rPr sz="700" spc="5" dirty="0">
                <a:solidFill>
                  <a:srgbClr val="001F5F"/>
                </a:solidFill>
                <a:latin typeface="Microsoft JhengHei"/>
                <a:cs typeface="Microsoft JhengHei"/>
              </a:rPr>
              <a:t>樂觀進取及專業精進的能力</a:t>
            </a:r>
            <a:endParaRPr sz="700" dirty="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707</Words>
  <Application>Microsoft Office PowerPoint</Application>
  <PresentationFormat>自訂</PresentationFormat>
  <Paragraphs>172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新北市莊敬高職 資訊科 課程地圖 (111學年度新生適用)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13</cp:revision>
  <dcterms:created xsi:type="dcterms:W3CDTF">2019-11-28T06:55:03Z</dcterms:created>
  <dcterms:modified xsi:type="dcterms:W3CDTF">2022-11-21T01:55:32Z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2019-11-28T00:00:00Z</vt:filetime>
  </property>
</Properties>
</file>