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282" y="27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08883" y="2191511"/>
            <a:ext cx="1821180" cy="288290"/>
          </a:xfrm>
          <a:custGeom>
            <a:avLst/>
            <a:gdLst/>
            <a:ahLst/>
            <a:cxnLst/>
            <a:rect l="l" t="t" r="r" b="b"/>
            <a:pathLst>
              <a:path w="1821179" h="288289">
                <a:moveTo>
                  <a:pt x="0" y="288035"/>
                </a:moveTo>
                <a:lnTo>
                  <a:pt x="1820798" y="288035"/>
                </a:lnTo>
                <a:lnTo>
                  <a:pt x="1820798" y="0"/>
                </a:lnTo>
                <a:lnTo>
                  <a:pt x="0" y="0"/>
                </a:lnTo>
                <a:lnTo>
                  <a:pt x="0" y="288035"/>
                </a:lnTo>
                <a:close/>
              </a:path>
            </a:pathLst>
          </a:custGeom>
          <a:solidFill>
            <a:srgbClr val="FB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08883" y="8004162"/>
            <a:ext cx="893444" cy="213360"/>
          </a:xfrm>
          <a:custGeom>
            <a:avLst/>
            <a:gdLst/>
            <a:ahLst/>
            <a:cxnLst/>
            <a:rect l="l" t="t" r="r" b="b"/>
            <a:pathLst>
              <a:path w="893445" h="213359">
                <a:moveTo>
                  <a:pt x="0" y="213359"/>
                </a:moveTo>
                <a:lnTo>
                  <a:pt x="893318" y="213359"/>
                </a:lnTo>
                <a:lnTo>
                  <a:pt x="893318" y="0"/>
                </a:lnTo>
                <a:lnTo>
                  <a:pt x="0" y="0"/>
                </a:lnTo>
                <a:lnTo>
                  <a:pt x="0" y="213359"/>
                </a:lnTo>
                <a:close/>
              </a:path>
            </a:pathLst>
          </a:custGeom>
          <a:solidFill>
            <a:srgbClr val="DBE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65760"/>
            <a:ext cx="6172200" cy="1463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0"/>
            <a:ext cx="61722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780172"/>
              </p:ext>
            </p:extLst>
          </p:nvPr>
        </p:nvGraphicFramePr>
        <p:xfrm>
          <a:off x="238378" y="2133605"/>
          <a:ext cx="6369049" cy="61321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5445"/>
                <a:gridCol w="512444"/>
                <a:gridCol w="915035"/>
                <a:gridCol w="911225"/>
                <a:gridCol w="911225"/>
                <a:gridCol w="911225"/>
                <a:gridCol w="911225"/>
                <a:gridCol w="911225"/>
              </a:tblGrid>
              <a:tr h="287655">
                <a:tc rowSpan="2" gridSpan="2">
                  <a:txBody>
                    <a:bodyPr/>
                    <a:lstStyle/>
                    <a:p>
                      <a:pPr marL="57594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dirty="0">
                          <a:solidFill>
                            <a:srgbClr val="1F477B"/>
                          </a:solidFill>
                          <a:latin typeface="PMingLiU"/>
                          <a:cs typeface="PMingLiU"/>
                        </a:rPr>
                        <a:t>授課</a:t>
                      </a:r>
                      <a:endParaRPr sz="1000" dirty="0">
                        <a:latin typeface="PMingLiU"/>
                        <a:cs typeface="PMingLiU"/>
                      </a:endParaRPr>
                    </a:p>
                    <a:p>
                      <a:pPr marL="160020">
                        <a:lnSpc>
                          <a:spcPct val="100000"/>
                        </a:lnSpc>
                        <a:tabLst>
                          <a:tab pos="575945" algn="l"/>
                        </a:tabLst>
                      </a:pPr>
                      <a:r>
                        <a:rPr sz="1500" spc="15" baseline="-16666" dirty="0">
                          <a:solidFill>
                            <a:srgbClr val="1F477B"/>
                          </a:solidFill>
                          <a:latin typeface="PMingLiU"/>
                          <a:cs typeface="PMingLiU"/>
                        </a:rPr>
                        <a:t>課</a:t>
                      </a:r>
                      <a:r>
                        <a:rPr sz="1500" baseline="-16666" dirty="0">
                          <a:solidFill>
                            <a:srgbClr val="1F477B"/>
                          </a:solidFill>
                          <a:latin typeface="PMingLiU"/>
                          <a:cs typeface="PMingLiU"/>
                        </a:rPr>
                        <a:t>程	</a:t>
                      </a:r>
                      <a:r>
                        <a:rPr sz="1000" spc="10" dirty="0">
                          <a:solidFill>
                            <a:srgbClr val="1F477B"/>
                          </a:solidFill>
                          <a:latin typeface="PMingLiU"/>
                          <a:cs typeface="PMingLiU"/>
                        </a:rPr>
                        <a:t>年級</a:t>
                      </a:r>
                      <a:endParaRPr sz="1000" dirty="0">
                        <a:latin typeface="PMingLiU"/>
                        <a:cs typeface="PMingLiU"/>
                      </a:endParaRPr>
                    </a:p>
                    <a:p>
                      <a:pPr marL="16002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solidFill>
                            <a:srgbClr val="1F477B"/>
                          </a:solidFill>
                          <a:latin typeface="PMingLiU"/>
                          <a:cs typeface="PMingLiU"/>
                        </a:rPr>
                        <a:t>類別</a:t>
                      </a:r>
                      <a:endParaRPr sz="1000" dirty="0">
                        <a:latin typeface="PMingLiU"/>
                        <a:cs typeface="PMingLiU"/>
                      </a:endParaRPr>
                    </a:p>
                  </a:txBody>
                  <a:tcPr marL="0" marR="0" marT="4699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7465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一年級</a:t>
                      </a:r>
                      <a:endParaRPr sz="1050" dirty="0">
                        <a:latin typeface="PMingLiU"/>
                        <a:cs typeface="PMingLiU"/>
                      </a:endParaRPr>
                    </a:p>
                  </a:txBody>
                  <a:tcPr marL="0" marR="0" marT="53975" marB="0">
                    <a:lnL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683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二年級</a:t>
                      </a:r>
                      <a:endParaRPr sz="1050" dirty="0">
                        <a:latin typeface="PMingLiU"/>
                        <a:cs typeface="PMingLiU"/>
                      </a:endParaRPr>
                    </a:p>
                  </a:txBody>
                  <a:tcPr marL="0" marR="0" marT="5397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三年級</a:t>
                      </a:r>
                      <a:endParaRPr sz="1050">
                        <a:latin typeface="PMingLiU"/>
                        <a:cs typeface="PMingLiU"/>
                      </a:endParaRPr>
                    </a:p>
                  </a:txBody>
                  <a:tcPr marL="0" marR="0" marT="5397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92099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699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上學期</a:t>
                      </a:r>
                      <a:endParaRPr sz="1050">
                        <a:latin typeface="PMingLiU"/>
                        <a:cs typeface="PMingLiU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下學期</a:t>
                      </a:r>
                      <a:endParaRPr sz="1050">
                        <a:latin typeface="PMingLiU"/>
                        <a:cs typeface="PMingLiU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上學期</a:t>
                      </a:r>
                      <a:endParaRPr sz="1050">
                        <a:latin typeface="PMingLiU"/>
                        <a:cs typeface="PMingLiU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下學期</a:t>
                      </a:r>
                      <a:endParaRPr sz="1050" dirty="0">
                        <a:latin typeface="PMingLiU"/>
                        <a:cs typeface="PMingLiU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上學期</a:t>
                      </a:r>
                      <a:endParaRPr sz="1050" dirty="0">
                        <a:latin typeface="PMingLiU"/>
                        <a:cs typeface="PMingLiU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下學期</a:t>
                      </a:r>
                      <a:endParaRPr sz="1050">
                        <a:latin typeface="PMingLiU"/>
                        <a:cs typeface="PMingLiU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</a:tr>
              <a:tr h="78486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部訂一般科目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0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125" indent="-23813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600" spc="-5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(3)</a:t>
                      </a:r>
                      <a:r>
                        <a:rPr sz="600" spc="-55" dirty="0">
                          <a:latin typeface="Times New Roman"/>
                          <a:cs typeface="Times New Roman"/>
                        </a:rPr>
                        <a:t> </a:t>
                      </a:r>
                      <a:endParaRPr lang="en-US" sz="600" spc="-55" dirty="0" smtClean="0">
                        <a:latin typeface="Times New Roman"/>
                        <a:cs typeface="Times New Roman"/>
                      </a:endParaRPr>
                    </a:p>
                    <a:p>
                      <a:pPr marL="111125" indent="-23813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(2)</a:t>
                      </a:r>
                      <a:endParaRPr sz="600" dirty="0">
                        <a:latin typeface="Times New Roman"/>
                        <a:cs typeface="Times New Roman"/>
                      </a:endParaRPr>
                    </a:p>
                    <a:p>
                      <a:pPr marL="87313" marR="236854" indent="0">
                        <a:lnSpc>
                          <a:spcPct val="100000"/>
                        </a:lnSpc>
                        <a:tabLst>
                          <a:tab pos="900113" algn="l"/>
                        </a:tabLst>
                      </a:pPr>
                      <a:r>
                        <a:rPr lang="zh-TW" altLang="en-US" sz="600" dirty="0" smtClean="0">
                          <a:latin typeface="Times New Roman"/>
                          <a:cs typeface="Times New Roman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lang="zh-TW" altLang="en-US" sz="600" dirty="0" smtClean="0">
                          <a:latin typeface="Times New Roman"/>
                          <a:cs typeface="Times New Roman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Times New Roman"/>
                          <a:cs typeface="Times New Roman"/>
                        </a:rPr>
                        <a:t>(1</a:t>
                      </a:r>
                    </a:p>
                    <a:p>
                      <a:pPr marL="87313" marR="236854" indent="0">
                        <a:lnSpc>
                          <a:spcPct val="100000"/>
                        </a:lnSpc>
                        <a:tabLst>
                          <a:tab pos="900113" algn="l"/>
                        </a:tabLst>
                      </a:pP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數學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(2</a:t>
                      </a:r>
                      <a:r>
                        <a:rPr sz="6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sz="600" spc="-5" dirty="0" smtClean="0">
                        <a:latin typeface="Times New Roman"/>
                        <a:cs typeface="Times New Roman"/>
                      </a:endParaRPr>
                    </a:p>
                    <a:p>
                      <a:pPr marL="111125" marR="236854" indent="-23813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化學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  <a:p>
                      <a:pPr marL="111125" marR="236854" indent="-23813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latin typeface="Times New Roman"/>
                          <a:cs typeface="Times New Roman"/>
                        </a:rPr>
                        <a:t>美術</a:t>
                      </a:r>
                      <a:r>
                        <a:rPr lang="en-US" altLang="zh-TW" sz="600" spc="-5" dirty="0" smtClean="0">
                          <a:latin typeface="Times New Roman"/>
                          <a:cs typeface="Times New Roman"/>
                        </a:rPr>
                        <a:t>(1)</a:t>
                      </a:r>
                    </a:p>
                    <a:p>
                      <a:pPr marL="111125" marR="236854" indent="-23813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家政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(2) </a:t>
                      </a:r>
                    </a:p>
                    <a:p>
                      <a:pPr marL="111125" marR="236854" indent="-23813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環境科學概論</a:t>
                      </a:r>
                      <a:r>
                        <a:rPr sz="600" spc="-5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6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sz="600" spc="-5" dirty="0" smtClean="0">
                        <a:latin typeface="Times New Roman"/>
                        <a:cs typeface="Times New Roman"/>
                      </a:endParaRPr>
                    </a:p>
                    <a:p>
                      <a:pPr marL="111125" marR="203200" indent="-23813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健康與護理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(1) </a:t>
                      </a:r>
                      <a:endParaRPr lang="en-US" sz="600" spc="-5" dirty="0" smtClean="0">
                        <a:latin typeface="Times New Roman"/>
                        <a:cs typeface="Times New Roman"/>
                      </a:endParaRPr>
                    </a:p>
                    <a:p>
                      <a:pPr marL="111125" marR="203200" indent="-23813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lang="en-US" altLang="zh-TW" sz="600" spc="-5" dirty="0" smtClean="0">
                          <a:latin typeface="Times New Roman"/>
                          <a:cs typeface="Times New Roman"/>
                        </a:rPr>
                        <a:t>(2)  </a:t>
                      </a:r>
                      <a:endParaRPr lang="zh-TW" altLang="en-US" sz="600" spc="-5" dirty="0" smtClean="0">
                        <a:latin typeface="Times New Roman"/>
                        <a:cs typeface="Times New Roman"/>
                      </a:endParaRPr>
                    </a:p>
                    <a:p>
                      <a:pPr marL="111125" marR="203200" indent="-23813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PMingLiU"/>
                          <a:cs typeface="PMingLiU"/>
                        </a:rPr>
                        <a:t>全民國防教育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(1)</a:t>
                      </a:r>
                    </a:p>
                  </a:txBody>
                  <a:tcPr marL="0" marR="0" marT="3937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600" spc="-5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(3</a:t>
                      </a:r>
                      <a:r>
                        <a:rPr sz="6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sz="600" spc="-5" dirty="0" smtClean="0">
                        <a:latin typeface="Times New Roman"/>
                        <a:cs typeface="Times New Roman"/>
                      </a:endParaRPr>
                    </a:p>
                    <a:p>
                      <a:pPr marL="1098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(2)</a:t>
                      </a:r>
                      <a:endParaRPr sz="600" dirty="0">
                        <a:latin typeface="Times New Roman"/>
                        <a:cs typeface="Times New Roman"/>
                      </a:endParaRPr>
                    </a:p>
                    <a:p>
                      <a:pPr marL="87313" marR="0" indent="22225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Times New Roman"/>
                          <a:cs typeface="Times New Roman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lang="zh-TW" altLang="en-US" sz="600" dirty="0" smtClean="0">
                          <a:latin typeface="Times New Roman"/>
                          <a:cs typeface="Times New Roman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Times New Roman"/>
                          <a:cs typeface="Times New Roman"/>
                        </a:rPr>
                        <a:t>(1)</a:t>
                      </a: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600" spc="-5" dirty="0" err="1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數學</a:t>
                      </a:r>
                      <a:r>
                        <a:rPr sz="600" spc="-5" dirty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</a:t>
                      </a:r>
                      <a:r>
                        <a:rPr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)</a:t>
                      </a:r>
                      <a:endParaRPr lang="en-US" sz="600" spc="-5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歷史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公民與社會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  <a:r>
                        <a:rPr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 </a:t>
                      </a:r>
                      <a:endParaRPr lang="en-US" sz="600" spc="-5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生物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美術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(1)</a:t>
                      </a: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健康與護理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(1)  </a:t>
                      </a:r>
                      <a:endParaRPr lang="zh-TW" altLang="en-US" sz="600" spc="-5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600" spc="-5" dirty="0" err="1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體育</a:t>
                      </a:r>
                      <a:r>
                        <a:rPr sz="600" spc="-5" dirty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  </a:t>
                      </a:r>
                      <a:endParaRPr lang="en-US" sz="600" spc="-5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600" spc="-5" dirty="0" err="1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全民國防教育</a:t>
                      </a:r>
                      <a:r>
                        <a:rPr sz="600" spc="-5" dirty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</a:t>
                      </a:r>
                      <a:r>
                        <a:rPr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1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)</a:t>
                      </a:r>
                      <a:endParaRPr sz="600" spc="-5" dirty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</a:txBody>
                  <a:tcPr marL="0" marR="0" marT="393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700" dirty="0">
                          <a:latin typeface="Times New Roman"/>
                          <a:cs typeface="Times New Roman"/>
                        </a:rPr>
                        <a:t>3)</a:t>
                      </a:r>
                    </a:p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700" dirty="0">
                          <a:latin typeface="Times New Roman"/>
                          <a:cs typeface="Times New Roman"/>
                        </a:rPr>
                        <a:t>2)</a:t>
                      </a:r>
                    </a:p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700" dirty="0">
                          <a:latin typeface="Times New Roman"/>
                          <a:cs typeface="Times New Roman"/>
                        </a:rPr>
                        <a:t>2)</a:t>
                      </a:r>
                    </a:p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地理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700" dirty="0">
                          <a:latin typeface="Times New Roman"/>
                          <a:cs typeface="Times New Roman"/>
                        </a:rPr>
                        <a:t>2)</a:t>
                      </a:r>
                    </a:p>
                  </a:txBody>
                  <a:tcPr marL="0" marR="0" marT="3746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0"/>
                        </a:lnSpc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國語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文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(3)</a:t>
                      </a: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700" spc="-5" dirty="0" err="1" smtClean="0">
                          <a:latin typeface="PMingLiU"/>
                          <a:cs typeface="PMingLiU"/>
                        </a:rPr>
                        <a:t>英語</a:t>
                      </a:r>
                      <a:r>
                        <a:rPr sz="700" spc="-10" dirty="0" err="1" smtClean="0">
                          <a:latin typeface="PMingLiU"/>
                          <a:cs typeface="PMingLiU"/>
                        </a:rPr>
                        <a:t>文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(2</a:t>
                      </a:r>
                      <a:r>
                        <a:rPr sz="7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sz="700" spc="-5" dirty="0" smtClean="0">
                        <a:latin typeface="Times New Roman"/>
                        <a:cs typeface="Times New Roman"/>
                      </a:endParaRPr>
                    </a:p>
                    <a:p>
                      <a:pPr marL="8763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700" spc="-15" dirty="0" smtClean="0">
                          <a:latin typeface="PMingLiU"/>
                          <a:cs typeface="PMingLiU"/>
                        </a:rPr>
                        <a:t>體</a:t>
                      </a:r>
                      <a:r>
                        <a:rPr lang="zh-TW" altLang="en-US" sz="700" spc="-20" dirty="0" smtClean="0">
                          <a:latin typeface="PMingLiU"/>
                          <a:cs typeface="PMingLiU"/>
                        </a:rPr>
                        <a:t>育</a:t>
                      </a:r>
                      <a:r>
                        <a:rPr lang="en-US" altLang="zh-TW" sz="700" spc="-5" dirty="0" smtClean="0">
                          <a:latin typeface="Times New Roman"/>
                          <a:cs typeface="Times New Roman"/>
                        </a:rPr>
                        <a:t>(2)</a:t>
                      </a:r>
                      <a:endParaRPr lang="zh-TW" altLang="en-US" sz="700" smtClean="0">
                        <a:latin typeface="Times New Roman"/>
                        <a:cs typeface="Times New Roman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0"/>
                        </a:lnSpc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700" dirty="0">
                          <a:latin typeface="Times New Roman"/>
                          <a:cs typeface="Times New Roman"/>
                        </a:rPr>
                        <a:t>2)</a:t>
                      </a:r>
                    </a:p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70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70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sz="700" dirty="0" smtClean="0">
                        <a:latin typeface="Times New Roman"/>
                        <a:cs typeface="Times New Roman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700" spc="-5" dirty="0" err="1" smtClean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(2</a:t>
                      </a:r>
                      <a:r>
                        <a:rPr sz="7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r>
                        <a:rPr lang="en-US" sz="700" spc="-5" dirty="0" smtClean="0">
                          <a:latin typeface="Times New Roman"/>
                          <a:cs typeface="Times New Roman"/>
                        </a:rPr>
                        <a:t/>
                      </a:r>
                      <a:br>
                        <a:rPr lang="en-US" sz="700" spc="-5" dirty="0" smtClean="0">
                          <a:latin typeface="Times New Roman"/>
                          <a:cs typeface="Times New Roman"/>
                        </a:rPr>
                      </a:br>
                      <a:r>
                        <a:rPr lang="zh-TW" altLang="en-US" sz="700" spc="-5" dirty="0" smtClean="0">
                          <a:latin typeface="Times New Roman"/>
                          <a:cs typeface="Times New Roman"/>
                        </a:rPr>
                        <a:t>藝術生活</a:t>
                      </a:r>
                      <a:r>
                        <a:rPr lang="en-US" altLang="zh-TW" sz="700" spc="-5" dirty="0" smtClean="0">
                          <a:latin typeface="Times New Roman"/>
                          <a:cs typeface="Times New Roman"/>
                        </a:rPr>
                        <a:t>(1)</a:t>
                      </a: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0"/>
                        </a:lnSpc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700" dirty="0">
                          <a:latin typeface="Times New Roman"/>
                          <a:cs typeface="Times New Roman"/>
                        </a:rPr>
                        <a:t>2)</a:t>
                      </a:r>
                    </a:p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70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70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sz="700" dirty="0" smtClean="0">
                        <a:latin typeface="Times New Roman"/>
                        <a:cs typeface="Times New Roman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700" spc="-5" dirty="0" err="1" smtClean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(2</a:t>
                      </a:r>
                      <a:r>
                        <a:rPr sz="7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r>
                        <a:rPr lang="en-US" sz="700" spc="-5" dirty="0" smtClean="0">
                          <a:latin typeface="Times New Roman"/>
                          <a:cs typeface="Times New Roman"/>
                        </a:rPr>
                        <a:t/>
                      </a:r>
                      <a:br>
                        <a:rPr lang="en-US" sz="700" spc="-5" dirty="0" smtClean="0">
                          <a:latin typeface="Times New Roman"/>
                          <a:cs typeface="Times New Roman"/>
                        </a:rPr>
                      </a:br>
                      <a:r>
                        <a:rPr lang="zh-TW" altLang="en-US" sz="700" spc="-5" dirty="0" smtClean="0">
                          <a:latin typeface="Times New Roman"/>
                          <a:cs typeface="Times New Roman"/>
                        </a:rPr>
                        <a:t>藝術生活</a:t>
                      </a:r>
                      <a:r>
                        <a:rPr lang="en-US" altLang="zh-TW" sz="700" spc="-5" dirty="0" smtClean="0">
                          <a:latin typeface="Times New Roman"/>
                          <a:cs typeface="Times New Roman"/>
                        </a:rPr>
                        <a:t>(1)</a:t>
                      </a: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67970">
                <a:tc gridSpan="2"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部訂專業科目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660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53975" indent="0" algn="r">
                        <a:lnSpc>
                          <a:spcPts val="780"/>
                        </a:lnSpc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觀光餐旅業導論</a:t>
                      </a:r>
                      <a:r>
                        <a:rPr sz="700" spc="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700" spc="-5" dirty="0">
                          <a:latin typeface="PMingLiU"/>
                          <a:cs typeface="PMingLiU"/>
                        </a:rPr>
                        <a:t>3)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780"/>
                        </a:lnSpc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觀光餐旅業導論</a:t>
                      </a:r>
                      <a:r>
                        <a:rPr sz="700" spc="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700" spc="-5" dirty="0">
                          <a:latin typeface="PMingLiU"/>
                          <a:cs typeface="PMingLiU"/>
                        </a:rPr>
                        <a:t>3)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6995" marR="107950">
                        <a:lnSpc>
                          <a:spcPts val="790"/>
                        </a:lnSpc>
                        <a:spcBef>
                          <a:spcPts val="15"/>
                        </a:spcBef>
                      </a:pPr>
                      <a:r>
                        <a:rPr sz="700" dirty="0" err="1" smtClean="0">
                          <a:latin typeface="PMingLiU"/>
                          <a:cs typeface="PMingLiU"/>
                        </a:rPr>
                        <a:t>觀光餐旅英語會話</a:t>
                      </a:r>
                      <a:r>
                        <a:rPr sz="700" spc="-10" dirty="0" smtClean="0">
                          <a:latin typeface="PMingLiU"/>
                          <a:cs typeface="PMingLiU"/>
                        </a:rPr>
                        <a:t>(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2)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108585">
                        <a:lnSpc>
                          <a:spcPts val="790"/>
                        </a:lnSpc>
                        <a:spcBef>
                          <a:spcPts val="15"/>
                        </a:spcBef>
                      </a:pPr>
                      <a:r>
                        <a:rPr sz="700" dirty="0" err="1" smtClean="0">
                          <a:latin typeface="PMingLiU"/>
                          <a:cs typeface="PMingLiU"/>
                        </a:rPr>
                        <a:t>觀光</a:t>
                      </a:r>
                      <a:r>
                        <a:rPr sz="700" spc="-5" dirty="0" err="1" smtClean="0">
                          <a:latin typeface="PMingLiU"/>
                          <a:cs typeface="PMingLiU"/>
                        </a:rPr>
                        <a:t>餐</a:t>
                      </a:r>
                      <a:r>
                        <a:rPr sz="700" dirty="0" err="1" smtClean="0">
                          <a:latin typeface="PMingLiU"/>
                          <a:cs typeface="PMingLiU"/>
                        </a:rPr>
                        <a:t>旅英</a:t>
                      </a:r>
                      <a:r>
                        <a:rPr sz="700" spc="-5" dirty="0" err="1" smtClean="0">
                          <a:latin typeface="PMingLiU"/>
                          <a:cs typeface="PMingLiU"/>
                        </a:rPr>
                        <a:t>語</a:t>
                      </a:r>
                      <a:r>
                        <a:rPr sz="700" dirty="0" err="1" smtClean="0">
                          <a:latin typeface="PMingLiU"/>
                          <a:cs typeface="PMingLiU"/>
                        </a:rPr>
                        <a:t>會話</a:t>
                      </a:r>
                      <a:r>
                        <a:rPr sz="700" spc="-10" dirty="0" smtClean="0">
                          <a:latin typeface="PMingLiU"/>
                          <a:cs typeface="PMingLiU"/>
                        </a:rPr>
                        <a:t>(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2)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107314">
                        <a:lnSpc>
                          <a:spcPts val="790"/>
                        </a:lnSpc>
                        <a:spcBef>
                          <a:spcPts val="15"/>
                        </a:spcBef>
                      </a:pPr>
                      <a:r>
                        <a:rPr sz="700" dirty="0" err="1" smtClean="0">
                          <a:latin typeface="PMingLiU"/>
                          <a:cs typeface="PMingLiU"/>
                        </a:rPr>
                        <a:t>觀光餐旅英語會話</a:t>
                      </a:r>
                      <a:r>
                        <a:rPr sz="700" spc="-10" dirty="0" smtClean="0">
                          <a:latin typeface="PMingLiU"/>
                          <a:cs typeface="PMingLiU"/>
                        </a:rPr>
                        <a:t>(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2)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107314">
                        <a:lnSpc>
                          <a:spcPts val="790"/>
                        </a:lnSpc>
                        <a:spcBef>
                          <a:spcPts val="15"/>
                        </a:spcBef>
                      </a:pPr>
                      <a:r>
                        <a:rPr sz="700" dirty="0" err="1" smtClean="0">
                          <a:latin typeface="PMingLiU"/>
                          <a:cs typeface="PMingLiU"/>
                        </a:rPr>
                        <a:t>觀光餐旅英語會話</a:t>
                      </a:r>
                      <a:r>
                        <a:rPr sz="700" spc="-10" dirty="0" smtClean="0">
                          <a:latin typeface="PMingLiU"/>
                          <a:cs typeface="PMingLiU"/>
                        </a:rPr>
                        <a:t>(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2)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</a:tr>
              <a:tr h="120011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solidFill>
                      <a:srgbClr val="C3D4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餐飲服務技術</a:t>
                      </a:r>
                      <a:r>
                        <a:rPr sz="700" spc="-35" dirty="0">
                          <a:latin typeface="Arial"/>
                          <a:cs typeface="Arial"/>
                        </a:rPr>
                        <a:t>(3)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餐飲服務技術</a:t>
                      </a:r>
                      <a:r>
                        <a:rPr sz="700" spc="-35" dirty="0">
                          <a:latin typeface="Arial"/>
                          <a:cs typeface="Arial"/>
                        </a:rPr>
                        <a:t>(3)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飲料實務</a:t>
                      </a:r>
                      <a:r>
                        <a:rPr sz="700" spc="-35" dirty="0">
                          <a:latin typeface="Arial"/>
                          <a:cs typeface="Arial"/>
                        </a:rPr>
                        <a:t>(3)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飲料實</a:t>
                      </a:r>
                      <a:r>
                        <a:rPr sz="700" spc="-15" dirty="0">
                          <a:latin typeface="PMingLiU"/>
                          <a:cs typeface="PMingLiU"/>
                        </a:rPr>
                        <a:t>務</a:t>
                      </a:r>
                      <a:r>
                        <a:rPr sz="700" spc="-35" dirty="0">
                          <a:latin typeface="Arial"/>
                          <a:cs typeface="Arial"/>
                        </a:rPr>
                        <a:t>(3)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</a:tr>
              <a:tr h="203831">
                <a:tc rowSpan="2">
                  <a:txBody>
                    <a:bodyPr/>
                    <a:lstStyle/>
                    <a:p>
                      <a:pPr marL="88265">
                        <a:lnSpc>
                          <a:spcPts val="595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部訂</a:t>
                      </a:r>
                      <a:endParaRPr sz="800" dirty="0">
                        <a:latin typeface="PMingLiU"/>
                        <a:cs typeface="PMingLiU"/>
                      </a:endParaRPr>
                    </a:p>
                    <a:p>
                      <a:pPr marL="88265">
                        <a:lnSpc>
                          <a:spcPts val="935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實習科目</a:t>
                      </a:r>
                      <a:endParaRPr sz="8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875"/>
                        </a:lnSpc>
                      </a:pPr>
                      <a:r>
                        <a:rPr lang="zh-TW" altLang="en-US" sz="700" spc="70" dirty="0" smtClean="0">
                          <a:solidFill>
                            <a:srgbClr val="17375E"/>
                          </a:solidFill>
                          <a:latin typeface="PMingLiU"/>
                          <a:ea typeface="+mn-ea"/>
                          <a:cs typeface="PMingLiU"/>
                        </a:rPr>
                        <a:t>廚藝</a:t>
                      </a:r>
                      <a:r>
                        <a:rPr sz="700" spc="70" dirty="0" err="1" smtClean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技能</a:t>
                      </a:r>
                      <a:r>
                        <a:rPr sz="700" dirty="0" err="1" smtClean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領域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endParaRPr lang="en-US" sz="700" spc="-5" dirty="0" smtClean="0">
                        <a:latin typeface="PMingLiU"/>
                        <a:cs typeface="PMingLiU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700" spc="-5" dirty="0" err="1" smtClean="0">
                          <a:latin typeface="PMingLiU"/>
                          <a:cs typeface="PMingLiU"/>
                        </a:rPr>
                        <a:t>中餐烹調實習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(4)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44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endParaRPr lang="en-US" sz="700" spc="-5" dirty="0" smtClean="0">
                        <a:latin typeface="PMingLiU"/>
                        <a:cs typeface="PMingLiU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700" spc="-5" dirty="0" err="1" smtClean="0">
                          <a:latin typeface="PMingLiU"/>
                          <a:cs typeface="PMingLiU"/>
                        </a:rPr>
                        <a:t>中餐烹調實習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(4)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44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600" dirty="0" smtClean="0">
                        <a:latin typeface="Times New Roman"/>
                        <a:cs typeface="Times New Roman"/>
                      </a:endParaRPr>
                    </a:p>
                    <a:p>
                      <a:pPr marL="35560" marR="240029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r>
                        <a:rPr sz="700" dirty="0" err="1" smtClean="0">
                          <a:latin typeface="PMingLiU"/>
                          <a:cs typeface="PMingLiU"/>
                        </a:rPr>
                        <a:t>西餐烹調實習</a:t>
                      </a:r>
                      <a:r>
                        <a:rPr sz="700" spc="-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3</a:t>
                      </a:r>
                      <a:r>
                        <a:rPr sz="700" dirty="0" smtClean="0">
                          <a:latin typeface="PMingLiU"/>
                          <a:cs typeface="PMingLiU"/>
                        </a:rPr>
                        <a:t>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600" dirty="0" smtClean="0">
                        <a:latin typeface="Times New Roman"/>
                        <a:cs typeface="Times New Roman"/>
                      </a:endParaRPr>
                    </a:p>
                    <a:p>
                      <a:pPr marL="35560" marR="240029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r>
                        <a:rPr sz="700" dirty="0" err="1" smtClean="0">
                          <a:latin typeface="PMingLiU"/>
                          <a:cs typeface="PMingLiU"/>
                        </a:rPr>
                        <a:t>西餐</a:t>
                      </a:r>
                      <a:r>
                        <a:rPr sz="700" spc="-5" dirty="0" err="1" smtClean="0">
                          <a:latin typeface="PMingLiU"/>
                          <a:cs typeface="PMingLiU"/>
                        </a:rPr>
                        <a:t>烹</a:t>
                      </a:r>
                      <a:r>
                        <a:rPr sz="700" dirty="0" err="1" smtClean="0">
                          <a:latin typeface="PMingLiU"/>
                          <a:cs typeface="PMingLiU"/>
                        </a:rPr>
                        <a:t>調實</a:t>
                      </a:r>
                      <a:r>
                        <a:rPr sz="700" spc="-5" dirty="0" err="1" smtClean="0">
                          <a:latin typeface="PMingLiU"/>
                          <a:cs typeface="PMingLiU"/>
                        </a:rPr>
                        <a:t>習</a:t>
                      </a:r>
                      <a:r>
                        <a:rPr sz="700" spc="-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3</a:t>
                      </a:r>
                      <a:r>
                        <a:rPr sz="700" dirty="0" smtClean="0">
                          <a:latin typeface="PMingLiU"/>
                          <a:cs typeface="PMingLiU"/>
                        </a:rPr>
                        <a:t>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</a:tr>
              <a:tr h="156523">
                <a:tc vMerge="1">
                  <a:txBody>
                    <a:bodyPr/>
                    <a:lstStyle/>
                    <a:p>
                      <a:pPr marL="88265">
                        <a:lnSpc>
                          <a:spcPts val="935"/>
                        </a:lnSpc>
                      </a:pPr>
                      <a:endParaRPr sz="8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875"/>
                        </a:lnSpc>
                      </a:pPr>
                      <a:r>
                        <a:rPr lang="zh-TW" altLang="en-US" sz="700" spc="70" dirty="0" smtClean="0">
                          <a:solidFill>
                            <a:srgbClr val="17375E"/>
                          </a:solidFill>
                          <a:latin typeface="PMingLiU"/>
                          <a:ea typeface="+mn-ea"/>
                          <a:cs typeface="PMingLiU"/>
                        </a:rPr>
                        <a:t>烘焙</a:t>
                      </a:r>
                      <a:r>
                        <a:rPr lang="zh-TW" altLang="en-US" sz="700" spc="70" dirty="0" smtClean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技能</a:t>
                      </a:r>
                      <a:r>
                        <a:rPr lang="zh-TW" altLang="en-US" sz="700" dirty="0" smtClean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領域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44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44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35560" marR="240029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endParaRPr lang="en-US" altLang="zh-TW" sz="700" spc="-5" dirty="0" smtClean="0">
                        <a:latin typeface="PMingLiU"/>
                        <a:cs typeface="PMingLiU"/>
                      </a:endParaRPr>
                    </a:p>
                    <a:p>
                      <a:pPr marL="35560" marR="240029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700" spc="-5" dirty="0" smtClean="0">
                          <a:latin typeface="PMingLiU"/>
                          <a:cs typeface="PMingLiU"/>
                        </a:rPr>
                        <a:t>烘焙實務</a:t>
                      </a:r>
                      <a:r>
                        <a:rPr lang="en-US" altLang="zh-TW" sz="700" spc="-10" dirty="0" smtClean="0">
                          <a:latin typeface="PMingLiU"/>
                          <a:cs typeface="PMingLiU"/>
                        </a:rPr>
                        <a:t>(4)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35560" marR="240029" indent="0" defTabSz="914400" eaLnBrk="1" fontAlgn="auto" latinLnBrk="0" hangingPunct="1">
                        <a:lnSpc>
                          <a:spcPts val="71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700" spc="-5" dirty="0" smtClean="0">
                        <a:latin typeface="PMingLiU"/>
                        <a:cs typeface="PMingLiU"/>
                      </a:endParaRPr>
                    </a:p>
                    <a:p>
                      <a:pPr marL="35560" marR="240029" indent="0" defTabSz="914400" eaLnBrk="1" fontAlgn="auto" latinLnBrk="0" hangingPunct="1">
                        <a:lnSpc>
                          <a:spcPts val="71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700" spc="-5" dirty="0" smtClean="0">
                          <a:latin typeface="PMingLiU"/>
                          <a:cs typeface="PMingLiU"/>
                        </a:rPr>
                        <a:t>烘焙實</a:t>
                      </a:r>
                      <a:r>
                        <a:rPr lang="zh-TW" altLang="en-US" sz="700" spc="-15" dirty="0" smtClean="0">
                          <a:latin typeface="PMingLiU"/>
                          <a:cs typeface="PMingLiU"/>
                        </a:rPr>
                        <a:t>務</a:t>
                      </a:r>
                      <a:r>
                        <a:rPr lang="en-US" altLang="zh-TW" sz="700" spc="-10" dirty="0" smtClean="0">
                          <a:latin typeface="PMingLiU"/>
                          <a:cs typeface="PMingLiU"/>
                        </a:rPr>
                        <a:t>(4)</a:t>
                      </a:r>
                      <a:endParaRPr lang="zh-TW" altLang="en-US" sz="700" dirty="0" smtClean="0">
                        <a:latin typeface="PMingLiU"/>
                        <a:cs typeface="PMingLiU"/>
                      </a:endParaRPr>
                    </a:p>
                    <a:p>
                      <a:pPr marL="35560" marR="240029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</a:tr>
              <a:tr h="116518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校訂</a:t>
                      </a:r>
                      <a:endParaRPr sz="800">
                        <a:latin typeface="PMingLiU"/>
                        <a:cs typeface="PMingLiU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一般科目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25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0C5"/>
                    </a:solidFill>
                  </a:tcPr>
                </a:tc>
                <a:tc>
                  <a:txBody>
                    <a:bodyPr/>
                    <a:lstStyle/>
                    <a:p>
                      <a:pPr marR="88900" algn="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必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46227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R="88900" algn="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選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6995" marR="18224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PMingLiU"/>
                          <a:cs typeface="PMingLiU"/>
                        </a:rPr>
                        <a:t>國防通識教育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1) </a:t>
                      </a:r>
                      <a:endParaRPr lang="en-US" sz="600" dirty="0" smtClean="0">
                        <a:latin typeface="Times New Roman"/>
                        <a:cs typeface="Times New Roman"/>
                      </a:endParaRPr>
                    </a:p>
                    <a:p>
                      <a:pPr marL="86995" marR="182245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數學</a:t>
                      </a:r>
                      <a:r>
                        <a:rPr sz="600" spc="-5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600" spc="-5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6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93345">
                        <a:lnSpc>
                          <a:spcPts val="790"/>
                        </a:lnSpc>
                        <a:spcBef>
                          <a:spcPts val="10"/>
                        </a:spcBef>
                      </a:pP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國防通識教</a:t>
                      </a:r>
                      <a:r>
                        <a:rPr sz="600" spc="-20" dirty="0" err="1" smtClean="0">
                          <a:latin typeface="PMingLiU"/>
                          <a:cs typeface="PMingLiU"/>
                        </a:rPr>
                        <a:t>育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(1)</a:t>
                      </a:r>
                      <a:endParaRPr sz="600" dirty="0">
                        <a:latin typeface="Times New Roman"/>
                        <a:cs typeface="Times New Roman"/>
                      </a:endParaRPr>
                    </a:p>
                    <a:p>
                      <a:pPr marL="87630">
                        <a:lnSpc>
                          <a:spcPts val="790"/>
                        </a:lnSpc>
                      </a:pPr>
                      <a:r>
                        <a:rPr sz="600" spc="-5" dirty="0" err="1">
                          <a:latin typeface="PMingLiU"/>
                          <a:cs typeface="PMingLiU"/>
                        </a:rPr>
                        <a:t>數</a:t>
                      </a:r>
                      <a:r>
                        <a:rPr sz="600" spc="-10" dirty="0" err="1">
                          <a:latin typeface="PMingLiU"/>
                          <a:cs typeface="PMingLiU"/>
                        </a:rPr>
                        <a:t>學</a:t>
                      </a:r>
                      <a:r>
                        <a:rPr sz="600" spc="-5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600" spc="-5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6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0" indent="0" defTabSz="914400" eaLnBrk="1" fontAlgn="auto" latinLnBrk="0" hangingPunct="1">
                        <a:lnSpc>
                          <a:spcPts val="7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latin typeface="PMingLiU"/>
                          <a:cs typeface="PMingLiU"/>
                        </a:rPr>
                        <a:t>國防通識教</a:t>
                      </a:r>
                      <a:r>
                        <a:rPr lang="zh-TW" altLang="en-US" sz="600" spc="-20" dirty="0" smtClean="0">
                          <a:latin typeface="PMingLiU"/>
                          <a:cs typeface="PMingLiU"/>
                        </a:rPr>
                        <a:t>育</a:t>
                      </a:r>
                      <a:r>
                        <a:rPr lang="en-US" altLang="zh-TW" sz="600" spc="-5" dirty="0" smtClean="0">
                          <a:latin typeface="Times New Roman"/>
                          <a:cs typeface="Times New Roman"/>
                        </a:rPr>
                        <a:t>(1)</a:t>
                      </a:r>
                      <a:endParaRPr lang="zh-TW" altLang="en-US" sz="600" dirty="0" smtClean="0">
                        <a:latin typeface="Times New Roman"/>
                        <a:cs typeface="Times New Roman"/>
                      </a:endParaRPr>
                    </a:p>
                    <a:p>
                      <a:pPr marL="87630">
                        <a:lnSpc>
                          <a:spcPts val="790"/>
                        </a:lnSpc>
                      </a:pPr>
                      <a:r>
                        <a:rPr sz="600" dirty="0" err="1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數學</a:t>
                      </a:r>
                      <a:r>
                        <a:rPr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</a:t>
                      </a:r>
                      <a:r>
                        <a:rPr 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2</a:t>
                      </a:r>
                      <a:r>
                        <a:rPr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)</a:t>
                      </a:r>
                      <a:endParaRPr lang="en-US" sz="600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87630">
                        <a:lnSpc>
                          <a:spcPts val="79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  <a:p>
                      <a:pPr marL="87630">
                        <a:lnSpc>
                          <a:spcPts val="79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0" indent="0" defTabSz="914400" eaLnBrk="1" fontAlgn="auto" latinLnBrk="0" hangingPunct="1">
                        <a:lnSpc>
                          <a:spcPts val="7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latin typeface="PMingLiU"/>
                          <a:cs typeface="PMingLiU"/>
                        </a:rPr>
                        <a:t>國防通識教</a:t>
                      </a:r>
                      <a:r>
                        <a:rPr lang="zh-TW" altLang="en-US" sz="600" spc="-20" dirty="0" smtClean="0">
                          <a:latin typeface="PMingLiU"/>
                          <a:cs typeface="PMingLiU"/>
                        </a:rPr>
                        <a:t>育</a:t>
                      </a:r>
                      <a:r>
                        <a:rPr lang="en-US" altLang="zh-TW" sz="600" spc="-5" dirty="0" smtClean="0">
                          <a:latin typeface="Times New Roman"/>
                          <a:cs typeface="Times New Roman"/>
                        </a:rPr>
                        <a:t>(1)</a:t>
                      </a:r>
                      <a:endParaRPr lang="zh-TW" altLang="en-US" sz="600" dirty="0" smtClean="0">
                        <a:latin typeface="Times New Roman"/>
                        <a:cs typeface="Times New Roman"/>
                      </a:endParaRPr>
                    </a:p>
                    <a:p>
                      <a:pPr marL="87630">
                        <a:lnSpc>
                          <a:spcPts val="790"/>
                        </a:lnSpc>
                      </a:pPr>
                      <a:r>
                        <a:rPr sz="600" dirty="0" err="1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數學</a:t>
                      </a:r>
                      <a:r>
                        <a:rPr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</a:t>
                      </a:r>
                      <a:r>
                        <a:rPr 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2</a:t>
                      </a:r>
                      <a:r>
                        <a:rPr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)</a:t>
                      </a:r>
                      <a:endParaRPr lang="en-US" sz="600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87630">
                        <a:lnSpc>
                          <a:spcPts val="79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  <a:p>
                      <a:pPr marL="87630">
                        <a:lnSpc>
                          <a:spcPts val="79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31940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校訂</a:t>
                      </a:r>
                      <a:endParaRPr sz="800">
                        <a:latin typeface="PMingLiU"/>
                        <a:cs typeface="PMingLiU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專業科目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R="88900" algn="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必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 marL="88265" marR="364490" algn="ctr">
                        <a:lnSpc>
                          <a:spcPts val="790"/>
                        </a:lnSpc>
                        <a:spcBef>
                          <a:spcPts val="15"/>
                        </a:spcBef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食 物 學 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(1</a:t>
                      </a:r>
                      <a:r>
                        <a:rPr sz="700" spc="-10" dirty="0" smtClean="0">
                          <a:latin typeface="PMingLiU"/>
                          <a:cs typeface="PMingLiU"/>
                        </a:rPr>
                        <a:t>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6995" marR="364490" algn="ctr">
                        <a:lnSpc>
                          <a:spcPts val="790"/>
                        </a:lnSpc>
                        <a:spcBef>
                          <a:spcPts val="15"/>
                        </a:spcBef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食 物 學 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(1</a:t>
                      </a:r>
                      <a:r>
                        <a:rPr sz="700" spc="-10" dirty="0" smtClean="0">
                          <a:latin typeface="PMingLiU"/>
                          <a:cs typeface="PMingLiU"/>
                        </a:rPr>
                        <a:t>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107314">
                        <a:lnSpc>
                          <a:spcPts val="800"/>
                        </a:lnSpc>
                        <a:spcBef>
                          <a:spcPts val="35"/>
                        </a:spcBef>
                      </a:pPr>
                      <a:r>
                        <a:rPr sz="600" dirty="0" err="1" smtClean="0">
                          <a:latin typeface="PMingLiU"/>
                          <a:cs typeface="PMingLiU"/>
                        </a:rPr>
                        <a:t>餐廳經營管理與服</a:t>
                      </a: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務學</a:t>
                      </a:r>
                      <a:r>
                        <a:rPr sz="600" spc="-35" dirty="0">
                          <a:latin typeface="Arial"/>
                          <a:cs typeface="Arial"/>
                        </a:rPr>
                        <a:t>(2</a:t>
                      </a:r>
                      <a:r>
                        <a:rPr sz="600" spc="-35" dirty="0" smtClean="0">
                          <a:latin typeface="Arial"/>
                          <a:cs typeface="Arial"/>
                        </a:rPr>
                        <a:t>)</a:t>
                      </a:r>
                      <a:endParaRPr lang="en-US" sz="600" spc="-35" dirty="0" smtClean="0">
                        <a:latin typeface="Arial"/>
                        <a:cs typeface="Arial"/>
                      </a:endParaRPr>
                    </a:p>
                    <a:p>
                      <a:pPr marL="87630" marR="107314" indent="0" defTabSz="914400" eaLnBrk="1" fontAlgn="auto" latinLnBrk="0" hangingPunct="1">
                        <a:lnSpc>
                          <a:spcPts val="8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PMingLiU"/>
                          <a:cs typeface="PMingLiU"/>
                        </a:rPr>
                        <a:t>初級會計</a:t>
                      </a:r>
                      <a:r>
                        <a:rPr lang="en-US" altLang="zh-TW" sz="600" spc="5" dirty="0" smtClean="0">
                          <a:latin typeface="PMingLiU"/>
                          <a:cs typeface="PMingLiU"/>
                        </a:rPr>
                        <a:t>(</a:t>
                      </a:r>
                      <a:r>
                        <a:rPr lang="en-US" altLang="zh-TW" sz="600" spc="-5" dirty="0" smtClean="0">
                          <a:latin typeface="PMingLiU"/>
                          <a:cs typeface="PMingLiU"/>
                        </a:rPr>
                        <a:t>1)</a:t>
                      </a:r>
                      <a:endParaRPr lang="zh-TW" altLang="en-US" sz="600" dirty="0" smtClean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107314">
                        <a:lnSpc>
                          <a:spcPts val="800"/>
                        </a:lnSpc>
                        <a:spcBef>
                          <a:spcPts val="35"/>
                        </a:spcBef>
                      </a:pPr>
                      <a:r>
                        <a:rPr sz="600" dirty="0" err="1" smtClean="0">
                          <a:latin typeface="PMingLiU"/>
                          <a:cs typeface="PMingLiU"/>
                        </a:rPr>
                        <a:t>餐廳經營管理與服</a:t>
                      </a: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務學</a:t>
                      </a:r>
                      <a:r>
                        <a:rPr sz="600" spc="-35" dirty="0" smtClean="0">
                          <a:latin typeface="Arial"/>
                          <a:cs typeface="Arial"/>
                        </a:rPr>
                        <a:t>(</a:t>
                      </a:r>
                      <a:r>
                        <a:rPr sz="600" spc="-3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600" spc="-35" dirty="0" smtClean="0">
                          <a:latin typeface="Arial"/>
                          <a:cs typeface="Arial"/>
                        </a:rPr>
                        <a:t>)</a:t>
                      </a:r>
                      <a:endParaRPr lang="en-US" sz="600" spc="-35" dirty="0" smtClean="0">
                        <a:latin typeface="Arial"/>
                        <a:cs typeface="Arial"/>
                      </a:endParaRPr>
                    </a:p>
                    <a:p>
                      <a:pPr marL="87630" marR="107314">
                        <a:lnSpc>
                          <a:spcPts val="800"/>
                        </a:lnSpc>
                        <a:spcBef>
                          <a:spcPts val="35"/>
                        </a:spcBef>
                      </a:pPr>
                      <a:r>
                        <a:rPr lang="zh-TW" altLang="en-US" sz="600" dirty="0" smtClean="0">
                          <a:latin typeface="PMingLiU"/>
                          <a:cs typeface="PMingLiU"/>
                        </a:rPr>
                        <a:t>初級會計</a:t>
                      </a:r>
                      <a:r>
                        <a:rPr lang="en-US" altLang="zh-TW" sz="600" spc="5" dirty="0" smtClean="0">
                          <a:latin typeface="PMingLiU"/>
                          <a:cs typeface="PMingLiU"/>
                        </a:rPr>
                        <a:t>(</a:t>
                      </a:r>
                      <a:r>
                        <a:rPr lang="en-US" altLang="zh-TW" sz="600" spc="-5" dirty="0" smtClean="0">
                          <a:latin typeface="PMingLiU"/>
                          <a:cs typeface="PMingLiU"/>
                        </a:rPr>
                        <a:t>1)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</a:tr>
              <a:tr h="3200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R="88900" algn="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選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785"/>
                        </a:lnSpc>
                      </a:pPr>
                      <a:r>
                        <a:rPr sz="600" spc="-20" dirty="0">
                          <a:latin typeface="PMingLiU"/>
                          <a:cs typeface="PMingLiU"/>
                        </a:rPr>
                        <a:t>公共安全與消防</a:t>
                      </a:r>
                      <a:r>
                        <a:rPr sz="600" spc="-5" dirty="0">
                          <a:latin typeface="PMingLiU"/>
                          <a:cs typeface="PMingLiU"/>
                        </a:rPr>
                        <a:t>概</a:t>
                      </a:r>
                      <a:endParaRPr sz="600">
                        <a:latin typeface="PMingLiU"/>
                        <a:cs typeface="PMingLiU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PMingLiU"/>
                          <a:cs typeface="PMingLiU"/>
                        </a:rPr>
                        <a:t>論</a:t>
                      </a:r>
                      <a:r>
                        <a:rPr sz="600" spc="-10" dirty="0">
                          <a:latin typeface="PMingLiU"/>
                          <a:cs typeface="PMingLiU"/>
                        </a:rPr>
                        <a:t>(1)</a:t>
                      </a:r>
                      <a:endParaRPr sz="6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785"/>
                        </a:lnSpc>
                      </a:pPr>
                      <a:r>
                        <a:rPr sz="600" spc="-20" dirty="0">
                          <a:latin typeface="PMingLiU"/>
                          <a:cs typeface="PMingLiU"/>
                        </a:rPr>
                        <a:t>公共安全與</a:t>
                      </a:r>
                      <a:r>
                        <a:rPr sz="600" spc="-15" dirty="0">
                          <a:latin typeface="PMingLiU"/>
                          <a:cs typeface="PMingLiU"/>
                        </a:rPr>
                        <a:t>消</a:t>
                      </a:r>
                      <a:r>
                        <a:rPr sz="600" spc="-20" dirty="0">
                          <a:latin typeface="PMingLiU"/>
                          <a:cs typeface="PMingLiU"/>
                        </a:rPr>
                        <a:t>防</a:t>
                      </a:r>
                      <a:r>
                        <a:rPr sz="600" spc="-5" dirty="0">
                          <a:latin typeface="PMingLiU"/>
                          <a:cs typeface="PMingLiU"/>
                        </a:rPr>
                        <a:t>概</a:t>
                      </a:r>
                      <a:endParaRPr sz="600">
                        <a:latin typeface="PMingLiU"/>
                        <a:cs typeface="PMingLiU"/>
                      </a:endParaRPr>
                    </a:p>
                    <a:p>
                      <a:pPr marL="86995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PMingLiU"/>
                          <a:cs typeface="PMingLiU"/>
                        </a:rPr>
                        <a:t>論</a:t>
                      </a:r>
                      <a:r>
                        <a:rPr sz="600" spc="-10" dirty="0">
                          <a:latin typeface="PMingLiU"/>
                          <a:cs typeface="PMingLiU"/>
                        </a:rPr>
                        <a:t>(1)</a:t>
                      </a:r>
                      <a:endParaRPr sz="6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785"/>
                        </a:lnSpc>
                      </a:pPr>
                      <a:r>
                        <a:rPr sz="600" spc="-20" dirty="0">
                          <a:latin typeface="PMingLiU"/>
                          <a:cs typeface="PMingLiU"/>
                        </a:rPr>
                        <a:t>國際</a:t>
                      </a:r>
                      <a:r>
                        <a:rPr sz="600" spc="-15" dirty="0">
                          <a:latin typeface="PMingLiU"/>
                          <a:cs typeface="PMingLiU"/>
                        </a:rPr>
                        <a:t>禮</a:t>
                      </a:r>
                      <a:r>
                        <a:rPr sz="600" spc="-20" dirty="0">
                          <a:latin typeface="PMingLiU"/>
                          <a:cs typeface="PMingLiU"/>
                        </a:rPr>
                        <a:t>儀概論</a:t>
                      </a:r>
                      <a:r>
                        <a:rPr sz="600" spc="-15" dirty="0">
                          <a:latin typeface="PMingLiU"/>
                          <a:cs typeface="PMingLiU"/>
                        </a:rPr>
                        <a:t>(2)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6995" marR="10795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PMingLiU"/>
                          <a:cs typeface="PMingLiU"/>
                        </a:rPr>
                        <a:t>廚房安全與設備維</a:t>
                      </a: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護規範</a:t>
                      </a:r>
                      <a:r>
                        <a:rPr sz="600" spc="-10" dirty="0">
                          <a:latin typeface="PMingLiU"/>
                          <a:cs typeface="PMingLiU"/>
                        </a:rPr>
                        <a:t>(1)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5"/>
                        </a:lnSpc>
                      </a:pPr>
                      <a:r>
                        <a:rPr sz="600" spc="-15" dirty="0">
                          <a:latin typeface="PMingLiU"/>
                          <a:cs typeface="PMingLiU"/>
                        </a:rPr>
                        <a:t>國際</a:t>
                      </a:r>
                      <a:r>
                        <a:rPr sz="600" spc="-25" dirty="0">
                          <a:latin typeface="PMingLiU"/>
                          <a:cs typeface="PMingLiU"/>
                        </a:rPr>
                        <a:t>禮</a:t>
                      </a:r>
                      <a:r>
                        <a:rPr sz="600" spc="-20" dirty="0">
                          <a:latin typeface="PMingLiU"/>
                          <a:cs typeface="PMingLiU"/>
                        </a:rPr>
                        <a:t>儀</a:t>
                      </a:r>
                      <a:r>
                        <a:rPr sz="600" spc="-15" dirty="0">
                          <a:latin typeface="PMingLiU"/>
                          <a:cs typeface="PMingLiU"/>
                        </a:rPr>
                        <a:t>概</a:t>
                      </a:r>
                      <a:r>
                        <a:rPr sz="600" spc="-20" dirty="0">
                          <a:latin typeface="PMingLiU"/>
                          <a:cs typeface="PMingLiU"/>
                        </a:rPr>
                        <a:t>論</a:t>
                      </a:r>
                      <a:r>
                        <a:rPr sz="600" spc="-15" dirty="0">
                          <a:latin typeface="PMingLiU"/>
                          <a:cs typeface="PMingLiU"/>
                        </a:rPr>
                        <a:t>(2)</a:t>
                      </a:r>
                      <a:endParaRPr sz="600">
                        <a:latin typeface="PMingLiU"/>
                        <a:cs typeface="PMingLiU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PMingLiU"/>
                          <a:cs typeface="PMingLiU"/>
                        </a:rPr>
                        <a:t>食品</a:t>
                      </a:r>
                      <a:r>
                        <a:rPr sz="600" spc="-10" dirty="0">
                          <a:latin typeface="PMingLiU"/>
                          <a:cs typeface="PMingLiU"/>
                        </a:rPr>
                        <a:t>安</a:t>
                      </a:r>
                      <a:r>
                        <a:rPr sz="600" spc="-5" dirty="0">
                          <a:latin typeface="PMingLiU"/>
                          <a:cs typeface="PMingLiU"/>
                        </a:rPr>
                        <a:t>全與衛</a:t>
                      </a:r>
                      <a:r>
                        <a:rPr sz="600" spc="-10" dirty="0">
                          <a:latin typeface="PMingLiU"/>
                          <a:cs typeface="PMingLiU"/>
                        </a:rPr>
                        <a:t>生(1)</a:t>
                      </a:r>
                      <a:endParaRPr sz="6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5"/>
                        </a:lnSpc>
                      </a:pPr>
                      <a:r>
                        <a:rPr sz="600" spc="-20" dirty="0">
                          <a:latin typeface="PMingLiU"/>
                          <a:cs typeface="PMingLiU"/>
                        </a:rPr>
                        <a:t>菜單設計原理</a:t>
                      </a:r>
                      <a:r>
                        <a:rPr sz="600" spc="-15" dirty="0">
                          <a:latin typeface="PMingLiU"/>
                          <a:cs typeface="PMingLiU"/>
                        </a:rPr>
                        <a:t>(1)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18796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餐飲日語會話</a:t>
                      </a:r>
                      <a:r>
                        <a:rPr sz="600" spc="-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10" dirty="0">
                          <a:latin typeface="PMingLiU"/>
                          <a:cs typeface="PMingLiU"/>
                        </a:rPr>
                        <a:t>1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) </a:t>
                      </a:r>
                      <a:endParaRPr lang="en-US" sz="600" dirty="0" smtClean="0">
                        <a:latin typeface="PMingLiU"/>
                        <a:cs typeface="PMingLiU"/>
                      </a:endParaRPr>
                    </a:p>
                    <a:p>
                      <a:pPr marL="87630" marR="187960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餐飲管理</a:t>
                      </a:r>
                      <a:r>
                        <a:rPr sz="600" spc="-10" dirty="0" smtClean="0">
                          <a:latin typeface="PMingLiU"/>
                          <a:cs typeface="PMingLiU"/>
                        </a:rPr>
                        <a:t>(</a:t>
                      </a:r>
                      <a:r>
                        <a:rPr lang="en-US" altLang="zh-TW" sz="600" spc="-10" dirty="0" smtClean="0">
                          <a:latin typeface="PMingLiU"/>
                          <a:cs typeface="PMingLiU"/>
                        </a:rPr>
                        <a:t>1</a:t>
                      </a:r>
                      <a:r>
                        <a:rPr sz="600" spc="-10" dirty="0" smtClean="0"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5"/>
                        </a:lnSpc>
                      </a:pPr>
                      <a:r>
                        <a:rPr sz="600" spc="-20" dirty="0">
                          <a:latin typeface="PMingLiU"/>
                          <a:cs typeface="PMingLiU"/>
                        </a:rPr>
                        <a:t>菜單設計原理</a:t>
                      </a:r>
                      <a:r>
                        <a:rPr sz="600" spc="-15" dirty="0">
                          <a:latin typeface="PMingLiU"/>
                          <a:cs typeface="PMingLiU"/>
                        </a:rPr>
                        <a:t>(1)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18796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餐飲日語會話</a:t>
                      </a:r>
                      <a:r>
                        <a:rPr sz="600" spc="-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10" dirty="0">
                          <a:latin typeface="PMingLiU"/>
                          <a:cs typeface="PMingLiU"/>
                        </a:rPr>
                        <a:t>1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) </a:t>
                      </a:r>
                      <a:endParaRPr lang="en-US" sz="600" dirty="0" smtClean="0">
                        <a:latin typeface="PMingLiU"/>
                        <a:cs typeface="PMingLiU"/>
                      </a:endParaRPr>
                    </a:p>
                    <a:p>
                      <a:pPr marL="87630" marR="187960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餐飲管理</a:t>
                      </a:r>
                      <a:r>
                        <a:rPr sz="600" spc="-10" smtClean="0">
                          <a:latin typeface="PMingLiU"/>
                          <a:cs typeface="PMingLiU"/>
                        </a:rPr>
                        <a:t>(</a:t>
                      </a:r>
                      <a:r>
                        <a:rPr lang="en-US" altLang="zh-TW" sz="600" spc="-10" smtClean="0">
                          <a:latin typeface="PMingLiU"/>
                          <a:cs typeface="PMingLiU"/>
                        </a:rPr>
                        <a:t>1</a:t>
                      </a:r>
                      <a:r>
                        <a:rPr sz="600" spc="-10" smtClean="0"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</a:tr>
              <a:tr h="145098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校訂</a:t>
                      </a:r>
                      <a:endParaRPr sz="800">
                        <a:latin typeface="PMingLiU"/>
                        <a:cs typeface="PMingLiU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實習科目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 marR="88900" algn="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必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785"/>
                        </a:lnSpc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餐飲實務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 (2)</a:t>
                      </a:r>
                      <a:endParaRPr sz="7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0" indent="0" defTabSz="914400" eaLnBrk="1" fontAlgn="auto" latinLnBrk="0" hangingPunct="1">
                        <a:lnSpc>
                          <a:spcPts val="7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專題實</a:t>
                      </a:r>
                      <a:r>
                        <a:rPr sz="700" spc="-15" dirty="0">
                          <a:latin typeface="PMingLiU"/>
                          <a:cs typeface="PMingLiU"/>
                        </a:rPr>
                        <a:t>作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(2</a:t>
                      </a:r>
                      <a:r>
                        <a:rPr sz="700" spc="-10" dirty="0" smtClean="0">
                          <a:latin typeface="PMingLiU"/>
                          <a:cs typeface="PMingLiU"/>
                        </a:rPr>
                        <a:t>)</a:t>
                      </a:r>
                      <a:r>
                        <a:rPr lang="en-US" sz="700" spc="-10" dirty="0" smtClean="0">
                          <a:latin typeface="PMingLiU"/>
                          <a:cs typeface="PMingLiU"/>
                        </a:rPr>
                        <a:t/>
                      </a:r>
                      <a:br>
                        <a:rPr lang="en-US" sz="700" spc="-10" dirty="0" smtClean="0">
                          <a:latin typeface="PMingLiU"/>
                          <a:cs typeface="PMingLiU"/>
                        </a:rPr>
                      </a:br>
                      <a:r>
                        <a:rPr lang="zh-TW" altLang="en-US" sz="700" spc="-5" dirty="0" smtClean="0">
                          <a:latin typeface="PMingLiU"/>
                          <a:cs typeface="PMingLiU"/>
                        </a:rPr>
                        <a:t>電腦應</a:t>
                      </a:r>
                      <a:r>
                        <a:rPr lang="zh-TW" altLang="en-US" sz="700" spc="-15" dirty="0" smtClean="0">
                          <a:latin typeface="PMingLiU"/>
                          <a:cs typeface="PMingLiU"/>
                        </a:rPr>
                        <a:t>用</a:t>
                      </a:r>
                      <a:r>
                        <a:rPr lang="en-US" altLang="zh-TW" sz="700" spc="-5" dirty="0" smtClean="0">
                          <a:latin typeface="Times New Roman"/>
                          <a:cs typeface="Times New Roman"/>
                        </a:rPr>
                        <a:t>(2)</a:t>
                      </a:r>
                      <a:endParaRPr lang="zh-TW" altLang="en-US" sz="700" dirty="0" smtClean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5"/>
                        </a:lnSpc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專題實作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(2)</a:t>
                      </a:r>
                      <a:endParaRPr sz="7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5"/>
                        </a:lnSpc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專題實作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(2)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</a:tr>
              <a:tr h="7315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8900" algn="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選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68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蔬果切雕實作</a:t>
                      </a:r>
                      <a:r>
                        <a:rPr sz="600" spc="-5" dirty="0">
                          <a:latin typeface="PMingLiU"/>
                          <a:cs typeface="PMingLiU"/>
                        </a:rPr>
                        <a:t>(2)</a:t>
                      </a:r>
                      <a:endParaRPr sz="6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68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蔬果切雕實作</a:t>
                      </a:r>
                      <a:r>
                        <a:rPr sz="600" spc="-5" dirty="0">
                          <a:latin typeface="PMingLiU"/>
                          <a:cs typeface="PMingLiU"/>
                        </a:rPr>
                        <a:t>(2)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680"/>
                        </a:lnSpc>
                      </a:pPr>
                      <a:r>
                        <a:rPr lang="zh-TW" altLang="en-US" sz="600" spc="0" dirty="0" smtClean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廚藝技能實習</a:t>
                      </a:r>
                      <a:r>
                        <a:rPr sz="600" spc="-5" dirty="0" smtClean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(4</a:t>
                      </a:r>
                      <a:r>
                        <a:rPr sz="600" spc="-5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273685">
                        <a:lnSpc>
                          <a:spcPts val="700"/>
                        </a:lnSpc>
                        <a:spcBef>
                          <a:spcPts val="35"/>
                        </a:spcBef>
                      </a:pP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西</a:t>
                      </a:r>
                      <a:r>
                        <a:rPr lang="zh-TW" altLang="en-US"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式料理</a:t>
                      </a: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1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4</a:t>
                      </a: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lang="en-US" sz="600" dirty="0" smtClean="0">
                        <a:solidFill>
                          <a:srgbClr val="00AE50"/>
                        </a:solidFill>
                        <a:latin typeface="PMingLiU"/>
                        <a:cs typeface="PMingLiU"/>
                      </a:endParaRPr>
                    </a:p>
                    <a:p>
                      <a:pPr marL="87630" marR="273685">
                        <a:lnSpc>
                          <a:spcPts val="700"/>
                        </a:lnSpc>
                        <a:spcBef>
                          <a:spcPts val="35"/>
                        </a:spcBef>
                      </a:pPr>
                      <a:r>
                        <a:rPr lang="zh-TW" altLang="en-US" sz="600" spc="-5" dirty="0" smtClean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西式點心製作</a:t>
                      </a:r>
                      <a:r>
                        <a:rPr sz="600" spc="-5" dirty="0" smtClean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5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4)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>
                        <a:lnSpc>
                          <a:spcPts val="665"/>
                        </a:lnSpc>
                      </a:pP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中式點心製作(</a:t>
                      </a:r>
                      <a:r>
                        <a:rPr sz="600" spc="-1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4</a:t>
                      </a: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>
                        <a:lnSpc>
                          <a:spcPts val="700"/>
                        </a:lnSpc>
                      </a:pP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異國料理製作(</a:t>
                      </a:r>
                      <a:r>
                        <a:rPr sz="600" spc="-1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121285" algn="just">
                        <a:lnSpc>
                          <a:spcPct val="97700"/>
                        </a:lnSpc>
                      </a:pP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中餐擺盤設計實務(</a:t>
                      </a:r>
                      <a:r>
                        <a:rPr sz="600" spc="-1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) </a:t>
                      </a:r>
                      <a:r>
                        <a:rPr sz="60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西餐擺盤設計實務(</a:t>
                      </a:r>
                      <a:r>
                        <a:rPr sz="600" spc="-1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) </a:t>
                      </a: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桌邊烹調料理製作(</a:t>
                      </a:r>
                      <a:r>
                        <a:rPr sz="600" spc="-1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680"/>
                        </a:lnSpc>
                      </a:pPr>
                      <a:r>
                        <a:rPr lang="zh-TW" altLang="en-US" sz="600" spc="-5" dirty="0" smtClean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廚藝技能實習</a:t>
                      </a:r>
                      <a:r>
                        <a:rPr sz="600" spc="-5" dirty="0" smtClean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5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4)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273685">
                        <a:lnSpc>
                          <a:spcPts val="700"/>
                        </a:lnSpc>
                        <a:spcBef>
                          <a:spcPts val="35"/>
                        </a:spcBef>
                      </a:pP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西</a:t>
                      </a:r>
                      <a:r>
                        <a:rPr lang="zh-TW" altLang="en-US"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式料理</a:t>
                      </a: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1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4</a:t>
                      </a: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lang="en-US" sz="600" dirty="0" smtClean="0">
                        <a:solidFill>
                          <a:srgbClr val="00AE50"/>
                        </a:solidFill>
                        <a:latin typeface="PMingLiU"/>
                        <a:cs typeface="PMingLiU"/>
                      </a:endParaRPr>
                    </a:p>
                    <a:p>
                      <a:pPr marL="87630" marR="273685">
                        <a:lnSpc>
                          <a:spcPts val="700"/>
                        </a:lnSpc>
                        <a:spcBef>
                          <a:spcPts val="35"/>
                        </a:spcBef>
                      </a:pP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 </a:t>
                      </a:r>
                      <a:r>
                        <a:rPr lang="zh-TW" altLang="en-US" sz="600" dirty="0" smtClean="0">
                          <a:solidFill>
                            <a:srgbClr val="006EC0"/>
                          </a:solidFill>
                          <a:latin typeface="PMingLiU"/>
                          <a:ea typeface="+mn-ea"/>
                          <a:cs typeface="PMingLiU"/>
                        </a:rPr>
                        <a:t>西式點心製作</a:t>
                      </a:r>
                      <a:r>
                        <a:rPr lang="en-US" altLang="zh-TW" sz="600" dirty="0" smtClean="0">
                          <a:solidFill>
                            <a:srgbClr val="006EC0"/>
                          </a:solidFill>
                          <a:latin typeface="PMingLiU"/>
                          <a:ea typeface="+mn-ea"/>
                          <a:cs typeface="PMingLiU"/>
                        </a:rPr>
                        <a:t>(4)</a:t>
                      </a:r>
                      <a:endParaRPr sz="600" dirty="0">
                        <a:solidFill>
                          <a:srgbClr val="006EC0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87630">
                        <a:lnSpc>
                          <a:spcPts val="665"/>
                        </a:lnSpc>
                      </a:pP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中式點心製作(</a:t>
                      </a:r>
                      <a:r>
                        <a:rPr sz="600" spc="-1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4</a:t>
                      </a: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>
                        <a:lnSpc>
                          <a:spcPts val="700"/>
                        </a:lnSpc>
                      </a:pP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異國料理製作(</a:t>
                      </a:r>
                      <a:r>
                        <a:rPr sz="600" spc="-1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121285" algn="just">
                        <a:lnSpc>
                          <a:spcPct val="97700"/>
                        </a:lnSpc>
                      </a:pP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中餐擺盤設計實務(</a:t>
                      </a:r>
                      <a:r>
                        <a:rPr sz="600" spc="-1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) </a:t>
                      </a:r>
                      <a:r>
                        <a:rPr sz="60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西餐擺盤設計實務(</a:t>
                      </a:r>
                      <a:r>
                        <a:rPr sz="600" spc="-1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) </a:t>
                      </a: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桌邊烹調料理製作(</a:t>
                      </a:r>
                      <a:r>
                        <a:rPr sz="600" spc="-1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</a:tr>
              <a:tr h="54673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14300" marR="63500">
                        <a:lnSpc>
                          <a:spcPct val="100000"/>
                        </a:lnSpc>
                      </a:pPr>
                      <a:endParaRPr lang="en-US" sz="800" dirty="0" smtClean="0">
                        <a:solidFill>
                          <a:srgbClr val="17375E"/>
                        </a:solidFill>
                        <a:latin typeface="PMingLiU"/>
                        <a:cs typeface="PMingLiU"/>
                      </a:endParaRPr>
                    </a:p>
                    <a:p>
                      <a:pPr marL="114300" marR="63500">
                        <a:lnSpc>
                          <a:spcPct val="100000"/>
                        </a:lnSpc>
                      </a:pPr>
                      <a:r>
                        <a:rPr sz="800" dirty="0" smtClean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多 </a:t>
                      </a: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元 選 修</a:t>
                      </a:r>
                      <a:endParaRPr sz="8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73990" marR="1219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同科 跨班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680"/>
                        </a:lnSpc>
                      </a:pPr>
                      <a:r>
                        <a:rPr lang="zh-TW" altLang="en-US" sz="600" spc="-5" dirty="0" smtClean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廚藝技能實習</a:t>
                      </a:r>
                      <a:r>
                        <a:rPr sz="600" spc="-5" dirty="0" smtClean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5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4)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274320">
                        <a:lnSpc>
                          <a:spcPct val="100000"/>
                        </a:lnSpc>
                      </a:pP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西</a:t>
                      </a:r>
                      <a:r>
                        <a:rPr lang="zh-TW" altLang="en-US"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式料理</a:t>
                      </a: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1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4</a:t>
                      </a: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lang="en-US" sz="600" dirty="0" smtClean="0">
                        <a:solidFill>
                          <a:srgbClr val="00AE50"/>
                        </a:solidFill>
                        <a:latin typeface="PMingLiU"/>
                        <a:cs typeface="PMingLiU"/>
                      </a:endParaRPr>
                    </a:p>
                    <a:p>
                      <a:pPr marL="87630" marR="274320">
                        <a:lnSpc>
                          <a:spcPct val="100000"/>
                        </a:lnSpc>
                      </a:pPr>
                      <a:r>
                        <a:rPr lang="zh-TW" altLang="en-US" sz="600" spc="-5" dirty="0" smtClean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西式點心製作</a:t>
                      </a:r>
                      <a:r>
                        <a:rPr sz="600" spc="-5" dirty="0" smtClean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5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4)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121285" algn="just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桌邊烹調料理製作(</a:t>
                      </a:r>
                      <a:r>
                        <a:rPr sz="600" spc="-1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) </a:t>
                      </a: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中餐擺盤設計實務(</a:t>
                      </a:r>
                      <a:r>
                        <a:rPr sz="600" spc="-1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) </a:t>
                      </a:r>
                      <a:r>
                        <a:rPr sz="60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西餐擺盤設計實務(</a:t>
                      </a:r>
                      <a:r>
                        <a:rPr sz="600" spc="-1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680"/>
                        </a:lnSpc>
                      </a:pPr>
                      <a:r>
                        <a:rPr lang="zh-TW" altLang="en-US" sz="600" spc="-5" dirty="0" smtClean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廚藝技能實習</a:t>
                      </a:r>
                      <a:r>
                        <a:rPr sz="600" spc="-5" dirty="0" smtClean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5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4)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273685">
                        <a:lnSpc>
                          <a:spcPct val="100000"/>
                        </a:lnSpc>
                      </a:pP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西</a:t>
                      </a:r>
                      <a:r>
                        <a:rPr lang="zh-TW" altLang="en-US"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式料理</a:t>
                      </a: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1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4</a:t>
                      </a:r>
                      <a:r>
                        <a:rPr sz="60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) </a:t>
                      </a:r>
                      <a:endParaRPr lang="en-US" sz="600" dirty="0" smtClean="0">
                        <a:solidFill>
                          <a:srgbClr val="00AE50"/>
                        </a:solidFill>
                        <a:latin typeface="PMingLiU"/>
                        <a:cs typeface="PMingLiU"/>
                      </a:endParaRPr>
                    </a:p>
                    <a:p>
                      <a:pPr marL="87630" marR="273685">
                        <a:lnSpc>
                          <a:spcPct val="100000"/>
                        </a:lnSpc>
                      </a:pPr>
                      <a:r>
                        <a:rPr lang="zh-TW" altLang="en-US" sz="600" spc="0" smtClean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西式點心製作</a:t>
                      </a:r>
                      <a:r>
                        <a:rPr sz="600" spc="-5" smtClean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5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4)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121285" algn="just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桌邊烹調料理製作(</a:t>
                      </a:r>
                      <a:r>
                        <a:rPr sz="600" spc="-1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) </a:t>
                      </a: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中餐擺盤設計實務(</a:t>
                      </a:r>
                      <a:r>
                        <a:rPr sz="600" spc="-1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) </a:t>
                      </a:r>
                      <a:r>
                        <a:rPr sz="60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西餐擺盤設計實務(</a:t>
                      </a:r>
                      <a:r>
                        <a:rPr sz="600" spc="-1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1112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121920" indent="-857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dirty="0" err="1" smtClean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同群跨科</a:t>
                      </a:r>
                      <a:endParaRPr sz="500" dirty="0">
                        <a:latin typeface="PMingLiU"/>
                        <a:cs typeface="PMingLiU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4795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121920" indent="-857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dirty="0" err="1" smtClean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同校跨群</a:t>
                      </a:r>
                      <a:endParaRPr sz="500" dirty="0">
                        <a:latin typeface="PMingLiU"/>
                        <a:cs typeface="PMingLiU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12725">
                <a:tc gridSpan="2"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彈性學習時間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3937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20955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3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彈性學習時間</a:t>
                      </a:r>
                      <a:r>
                        <a:rPr lang="en-US" altLang="zh-TW" sz="8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(1)</a:t>
                      </a:r>
                      <a:endParaRPr lang="zh-TW" altLang="en-US" sz="800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0955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3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彈性學習時間</a:t>
                      </a:r>
                      <a:r>
                        <a:rPr lang="en-US" altLang="zh-TW" sz="8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(1)</a:t>
                      </a:r>
                      <a:endParaRPr lang="zh-TW" altLang="en-US" sz="800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彈性學習時間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800" spc="-20" dirty="0">
                          <a:latin typeface="PMingLiU"/>
                          <a:cs typeface="PMingLiU"/>
                        </a:rPr>
                        <a:t>1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)</a:t>
                      </a:r>
                    </a:p>
                  </a:txBody>
                  <a:tcPr marL="0" marR="0" marT="393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彈性</a:t>
                      </a:r>
                      <a:r>
                        <a:rPr sz="800" spc="-5" dirty="0">
                          <a:latin typeface="PMingLiU"/>
                          <a:cs typeface="PMingLiU"/>
                        </a:rPr>
                        <a:t>學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習時</a:t>
                      </a:r>
                      <a:r>
                        <a:rPr sz="800" spc="-5" dirty="0">
                          <a:latin typeface="PMingLiU"/>
                          <a:cs typeface="PMingLiU"/>
                        </a:rPr>
                        <a:t>間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800" spc="-20" dirty="0">
                          <a:latin typeface="PMingLiU"/>
                          <a:cs typeface="PMingLiU"/>
                        </a:rPr>
                        <a:t>1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)</a:t>
                      </a:r>
                    </a:p>
                  </a:txBody>
                  <a:tcPr marL="0" marR="0" marT="393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 dirty="0">
                        <a:latin typeface="PMingLiU"/>
                        <a:cs typeface="PMingLiU"/>
                      </a:endParaRPr>
                    </a:p>
                  </a:txBody>
                  <a:tcPr marL="0" marR="0" marT="393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 dirty="0">
                        <a:latin typeface="PMingLiU"/>
                        <a:cs typeface="PMingLiU"/>
                      </a:endParaRPr>
                    </a:p>
                  </a:txBody>
                  <a:tcPr marL="0" marR="0" marT="393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</a:tr>
              <a:tr h="243204">
                <a:tc gridSpan="2"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團體活動時間</a:t>
                      </a:r>
                      <a:endParaRPr sz="800" dirty="0">
                        <a:latin typeface="PMingLiU"/>
                        <a:cs typeface="PMingLiU"/>
                      </a:endParaRPr>
                    </a:p>
                  </a:txBody>
                  <a:tcPr marL="0" marR="0" marT="406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1590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團體活動時間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800" spc="-20" dirty="0">
                          <a:latin typeface="PMingLiU"/>
                          <a:cs typeface="PMingLiU"/>
                        </a:rPr>
                        <a:t>3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)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4064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團體活動時間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800" spc="-20" dirty="0">
                          <a:latin typeface="PMingLiU"/>
                          <a:cs typeface="PMingLiU"/>
                        </a:rPr>
                        <a:t>3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)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團體活動時間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800" spc="-20" dirty="0">
                          <a:latin typeface="PMingLiU"/>
                          <a:cs typeface="PMingLiU"/>
                        </a:rPr>
                        <a:t>3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)</a:t>
                      </a: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</a:t>
                      </a:r>
                      <a:r>
                        <a:rPr sz="800" spc="-5" dirty="0">
                          <a:latin typeface="PMingLiU"/>
                          <a:cs typeface="PMingLiU"/>
                        </a:rPr>
                        <a:t>活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動時</a:t>
                      </a:r>
                      <a:r>
                        <a:rPr sz="800" spc="-5" dirty="0">
                          <a:latin typeface="PMingLiU"/>
                          <a:cs typeface="PMingLiU"/>
                        </a:rPr>
                        <a:t>間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800" spc="-20" dirty="0">
                          <a:latin typeface="PMingLiU"/>
                          <a:cs typeface="PMingLiU"/>
                        </a:rPr>
                        <a:t>3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)</a:t>
                      </a: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團體活動時間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(3)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團體活動時間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(3)</a:t>
                      </a:r>
                      <a:endParaRPr sz="800" dirty="0">
                        <a:latin typeface="PMingLiU"/>
                        <a:cs typeface="P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solidFill>
                      <a:srgbClr val="DBECF4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213359" y="80772"/>
            <a:ext cx="6502908" cy="4541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75131" y="59435"/>
            <a:ext cx="5533644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604" y="108204"/>
            <a:ext cx="6408420" cy="3596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60604" y="108204"/>
            <a:ext cx="6408420" cy="360045"/>
          </a:xfrm>
          <a:custGeom>
            <a:avLst/>
            <a:gdLst/>
            <a:ahLst/>
            <a:cxnLst/>
            <a:rect l="l" t="t" r="r" b="b"/>
            <a:pathLst>
              <a:path w="6408420" h="360045">
                <a:moveTo>
                  <a:pt x="0" y="0"/>
                </a:moveTo>
                <a:lnTo>
                  <a:pt x="6348476" y="0"/>
                </a:lnTo>
                <a:lnTo>
                  <a:pt x="6408420" y="59944"/>
                </a:lnTo>
                <a:lnTo>
                  <a:pt x="6408420" y="359664"/>
                </a:lnTo>
                <a:lnTo>
                  <a:pt x="59943" y="359664"/>
                </a:lnTo>
                <a:lnTo>
                  <a:pt x="0" y="29972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7B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60604" y="499872"/>
            <a:ext cx="6390132" cy="86410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28600" y="2133600"/>
            <a:ext cx="892810" cy="569595"/>
          </a:xfrm>
          <a:custGeom>
            <a:avLst/>
            <a:gdLst/>
            <a:ahLst/>
            <a:cxnLst/>
            <a:rect l="l" t="t" r="r" b="b"/>
            <a:pathLst>
              <a:path w="892810" h="569594">
                <a:moveTo>
                  <a:pt x="0" y="0"/>
                </a:moveTo>
                <a:lnTo>
                  <a:pt x="892454" y="569214"/>
                </a:lnTo>
              </a:path>
            </a:pathLst>
          </a:custGeom>
          <a:ln w="9144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13359" y="8242300"/>
            <a:ext cx="6430668" cy="36582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39852" y="8229600"/>
            <a:ext cx="6298692" cy="42418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39852" y="8229601"/>
            <a:ext cx="6299200" cy="424308"/>
          </a:xfrm>
          <a:custGeom>
            <a:avLst/>
            <a:gdLst/>
            <a:ahLst/>
            <a:cxnLst/>
            <a:rect l="l" t="t" r="r" b="b"/>
            <a:pathLst>
              <a:path w="6299200" h="376554">
                <a:moveTo>
                  <a:pt x="62737" y="0"/>
                </a:moveTo>
                <a:lnTo>
                  <a:pt x="6235954" y="0"/>
                </a:lnTo>
                <a:lnTo>
                  <a:pt x="6260338" y="4927"/>
                </a:lnTo>
                <a:lnTo>
                  <a:pt x="6280277" y="18376"/>
                </a:lnTo>
                <a:lnTo>
                  <a:pt x="6293739" y="38315"/>
                </a:lnTo>
                <a:lnTo>
                  <a:pt x="6298692" y="62737"/>
                </a:lnTo>
                <a:lnTo>
                  <a:pt x="6298692" y="376427"/>
                </a:lnTo>
                <a:lnTo>
                  <a:pt x="0" y="376427"/>
                </a:lnTo>
                <a:lnTo>
                  <a:pt x="0" y="62737"/>
                </a:lnTo>
                <a:lnTo>
                  <a:pt x="4927" y="38315"/>
                </a:lnTo>
                <a:lnTo>
                  <a:pt x="18376" y="18376"/>
                </a:lnTo>
                <a:lnTo>
                  <a:pt x="38315" y="4927"/>
                </a:lnTo>
                <a:lnTo>
                  <a:pt x="62737" y="0"/>
                </a:lnTo>
                <a:close/>
              </a:path>
            </a:pathLst>
          </a:custGeom>
          <a:ln w="9144">
            <a:solidFill>
              <a:srgbClr val="F692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419855" y="8153400"/>
            <a:ext cx="187451" cy="17221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960" y="8272781"/>
            <a:ext cx="1415796" cy="31394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394205" y="8229600"/>
            <a:ext cx="838835" cy="2400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latin typeface="PMingLiU"/>
                <a:cs typeface="PMingLiU"/>
              </a:rPr>
              <a:t>一</a:t>
            </a:r>
            <a:endParaRPr sz="700">
              <a:latin typeface="PMingLiU"/>
              <a:cs typeface="PMingLiU"/>
            </a:endParaRPr>
          </a:p>
          <a:p>
            <a:pPr marL="38100">
              <a:lnSpc>
                <a:spcPct val="100000"/>
              </a:lnSpc>
              <a:spcBef>
                <a:spcPts val="10"/>
              </a:spcBef>
            </a:pPr>
            <a:r>
              <a:rPr sz="900" spc="-900" baseline="9259" dirty="0">
                <a:latin typeface="PMingLiU"/>
                <a:cs typeface="PMingLiU"/>
              </a:rPr>
              <a:t>具</a:t>
            </a:r>
            <a:r>
              <a:rPr sz="700" spc="-20" dirty="0">
                <a:latin typeface="Arial"/>
                <a:cs typeface="Arial"/>
              </a:rPr>
              <a:t>..</a:t>
            </a:r>
            <a:r>
              <a:rPr sz="700" dirty="0">
                <a:latin typeface="Arial"/>
                <a:cs typeface="Arial"/>
              </a:rPr>
              <a:t> </a:t>
            </a:r>
            <a:r>
              <a:rPr sz="900" baseline="9259" dirty="0">
                <a:latin typeface="PMingLiU"/>
                <a:cs typeface="PMingLiU"/>
              </a:rPr>
              <a:t>備廚藝技術、餐廳經</a:t>
            </a:r>
            <a:endParaRPr sz="900" baseline="9259">
              <a:latin typeface="PMingLiU"/>
              <a:cs typeface="PMingLiU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419605" y="8429854"/>
            <a:ext cx="7880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600" dirty="0">
                <a:latin typeface="PMingLiU"/>
                <a:cs typeface="PMingLiU"/>
              </a:rPr>
              <a:t>營管理、國際觀光餐旅 管理的基礎能力</a:t>
            </a:r>
            <a:endParaRPr sz="600">
              <a:latin typeface="PMingLiU"/>
              <a:cs typeface="PMingLiU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356230" y="8229600"/>
            <a:ext cx="15367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5" dirty="0">
                <a:latin typeface="PMingLiU"/>
                <a:cs typeface="PMingLiU"/>
              </a:rPr>
              <a:t>二</a:t>
            </a:r>
            <a:r>
              <a:rPr sz="700" spc="-45" dirty="0">
                <a:latin typeface="Arial"/>
                <a:cs typeface="Arial"/>
              </a:rPr>
              <a:t>.</a:t>
            </a:r>
            <a:r>
              <a:rPr sz="700" spc="-5" dirty="0">
                <a:latin typeface="Arial"/>
                <a:cs typeface="Arial"/>
              </a:rPr>
              <a:t>.</a:t>
            </a:r>
            <a:endParaRPr sz="7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356230" y="8336281"/>
            <a:ext cx="556260" cy="345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solidFill>
                  <a:srgbClr val="C0504D"/>
                </a:solidFill>
                <a:latin typeface="PMingLiU"/>
                <a:cs typeface="PMingLiU"/>
              </a:rPr>
              <a:t>具備中餐烹調 及擺盤的專業 能力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076701" y="8229600"/>
            <a:ext cx="13398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5" dirty="0">
                <a:latin typeface="PMingLiU"/>
                <a:cs typeface="PMingLiU"/>
              </a:rPr>
              <a:t>三</a:t>
            </a:r>
            <a:r>
              <a:rPr sz="700" spc="-5" dirty="0">
                <a:latin typeface="Arial"/>
                <a:cs typeface="Arial"/>
              </a:rPr>
              <a:t>.</a:t>
            </a:r>
            <a:endParaRPr sz="7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076701" y="8336281"/>
            <a:ext cx="644525" cy="345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solidFill>
                  <a:srgbClr val="00AE50"/>
                </a:solidFill>
                <a:latin typeface="PMingLiU"/>
                <a:cs typeface="PMingLiU"/>
              </a:rPr>
              <a:t>具備西餐烹調及 擺盤的專業能力 的專業能力</a:t>
            </a:r>
            <a:endParaRPr sz="700" dirty="0">
              <a:latin typeface="PMingLiU"/>
              <a:cs typeface="PMingLiU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49697" y="8229600"/>
            <a:ext cx="11430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latin typeface="PMingLiU"/>
                <a:cs typeface="PMingLiU"/>
              </a:rPr>
              <a:t>五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949697" y="8337805"/>
            <a:ext cx="170561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00" dirty="0">
                <a:latin typeface="Arial"/>
                <a:cs typeface="Arial"/>
              </a:rPr>
              <a:t>.</a:t>
            </a:r>
            <a:r>
              <a:rPr sz="700" spc="-5" dirty="0">
                <a:latin typeface="PMingLiU"/>
                <a:cs typeface="PMingLiU"/>
              </a:rPr>
              <a:t>具備勞動權益、職業道德、工作習慣、價值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949697" y="8444484"/>
            <a:ext cx="163068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latin typeface="PMingLiU"/>
                <a:cs typeface="PMingLiU"/>
              </a:rPr>
              <a:t>觀、敬業樂群、樂觀進取</a:t>
            </a:r>
            <a:r>
              <a:rPr sz="700" spc="100" dirty="0">
                <a:latin typeface="PMingLiU"/>
                <a:cs typeface="PMingLiU"/>
              </a:rPr>
              <a:t>及</a:t>
            </a:r>
            <a:r>
              <a:rPr sz="700" spc="-5" dirty="0">
                <a:latin typeface="PMingLiU"/>
                <a:cs typeface="PMingLiU"/>
              </a:rPr>
              <a:t>專業精進的能 力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71780" y="8744946"/>
            <a:ext cx="6375653" cy="39904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6324" y="8766045"/>
            <a:ext cx="6300215" cy="35356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06324" y="8766047"/>
            <a:ext cx="6300470" cy="353695"/>
          </a:xfrm>
          <a:custGeom>
            <a:avLst/>
            <a:gdLst/>
            <a:ahLst/>
            <a:cxnLst/>
            <a:rect l="l" t="t" r="r" b="b"/>
            <a:pathLst>
              <a:path w="6300470" h="353695">
                <a:moveTo>
                  <a:pt x="0" y="58927"/>
                </a:moveTo>
                <a:lnTo>
                  <a:pt x="4635" y="35991"/>
                </a:lnTo>
                <a:lnTo>
                  <a:pt x="17259" y="17259"/>
                </a:lnTo>
                <a:lnTo>
                  <a:pt x="35991" y="4622"/>
                </a:lnTo>
                <a:lnTo>
                  <a:pt x="58928" y="0"/>
                </a:lnTo>
                <a:lnTo>
                  <a:pt x="6241287" y="0"/>
                </a:lnTo>
                <a:lnTo>
                  <a:pt x="6264148" y="4622"/>
                </a:lnTo>
                <a:lnTo>
                  <a:pt x="6282944" y="17259"/>
                </a:lnTo>
                <a:lnTo>
                  <a:pt x="6295517" y="35991"/>
                </a:lnTo>
                <a:lnTo>
                  <a:pt x="6300216" y="58927"/>
                </a:lnTo>
                <a:lnTo>
                  <a:pt x="6300216" y="294634"/>
                </a:lnTo>
                <a:lnTo>
                  <a:pt x="6295517" y="317573"/>
                </a:lnTo>
                <a:lnTo>
                  <a:pt x="6282944" y="336304"/>
                </a:lnTo>
                <a:lnTo>
                  <a:pt x="6264148" y="348933"/>
                </a:lnTo>
                <a:lnTo>
                  <a:pt x="6241287" y="353565"/>
                </a:lnTo>
                <a:lnTo>
                  <a:pt x="58928" y="353565"/>
                </a:lnTo>
                <a:lnTo>
                  <a:pt x="35991" y="348933"/>
                </a:lnTo>
                <a:lnTo>
                  <a:pt x="17259" y="336304"/>
                </a:lnTo>
                <a:lnTo>
                  <a:pt x="4635" y="317573"/>
                </a:lnTo>
                <a:lnTo>
                  <a:pt x="0" y="294634"/>
                </a:lnTo>
                <a:lnTo>
                  <a:pt x="0" y="58927"/>
                </a:lnTo>
                <a:close/>
              </a:path>
            </a:pathLst>
          </a:custGeom>
          <a:ln w="9144">
            <a:solidFill>
              <a:srgbClr val="BC49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429000" y="8674608"/>
            <a:ext cx="166115" cy="24079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9246" y="8790430"/>
            <a:ext cx="1386840" cy="30632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2373883" y="8828633"/>
            <a:ext cx="37909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5" dirty="0">
                <a:latin typeface="PMingLiU"/>
                <a:cs typeface="PMingLiU"/>
              </a:rPr>
              <a:t>二</a:t>
            </a:r>
            <a:r>
              <a:rPr sz="700" spc="-5" dirty="0">
                <a:latin typeface="Arial"/>
                <a:cs typeface="Arial"/>
              </a:rPr>
              <a:t>.</a:t>
            </a:r>
            <a:endParaRPr sz="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700" spc="-5" dirty="0">
                <a:solidFill>
                  <a:srgbClr val="C0504D"/>
                </a:solidFill>
                <a:latin typeface="PMingLiU"/>
                <a:cs typeface="PMingLiU"/>
              </a:rPr>
              <a:t>中餐廚師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124326" y="8828633"/>
            <a:ext cx="37909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5" dirty="0">
                <a:latin typeface="PMingLiU"/>
                <a:cs typeface="PMingLiU"/>
              </a:rPr>
              <a:t>三</a:t>
            </a:r>
            <a:r>
              <a:rPr sz="700" spc="-5" dirty="0">
                <a:latin typeface="Arial"/>
                <a:cs typeface="Arial"/>
              </a:rPr>
              <a:t>.</a:t>
            </a:r>
            <a:endParaRPr sz="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700" spc="-5" dirty="0">
                <a:solidFill>
                  <a:srgbClr val="00AE50"/>
                </a:solidFill>
                <a:latin typeface="PMingLiU"/>
                <a:cs typeface="PMingLiU"/>
              </a:rPr>
              <a:t>西餐廚師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085082" y="8788400"/>
            <a:ext cx="55626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5" dirty="0">
                <a:latin typeface="PMingLiU"/>
                <a:cs typeface="PMingLiU"/>
              </a:rPr>
              <a:t>四</a:t>
            </a:r>
            <a:r>
              <a:rPr sz="700" spc="-5" dirty="0">
                <a:latin typeface="Arial"/>
                <a:cs typeface="Arial"/>
              </a:rPr>
              <a:t>.</a:t>
            </a:r>
            <a:endParaRPr sz="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700" spc="-5" dirty="0">
                <a:solidFill>
                  <a:srgbClr val="006EC0"/>
                </a:solidFill>
                <a:latin typeface="PMingLiU"/>
                <a:cs typeface="PMingLiU"/>
              </a:rPr>
              <a:t>烘焙點心師傅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491488" y="8848140"/>
            <a:ext cx="54864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5" dirty="0">
                <a:latin typeface="PMingLiU"/>
                <a:cs typeface="PMingLiU"/>
              </a:rPr>
              <a:t>一</a:t>
            </a:r>
            <a:r>
              <a:rPr sz="700" spc="-5" dirty="0">
                <a:latin typeface="Arial"/>
                <a:cs typeface="Arial"/>
              </a:rPr>
              <a:t>.</a:t>
            </a:r>
            <a:endParaRPr sz="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700" spc="-20" dirty="0">
                <a:latin typeface="PMingLiU"/>
                <a:cs typeface="PMingLiU"/>
              </a:rPr>
              <a:t>飯店</a:t>
            </a:r>
            <a:r>
              <a:rPr sz="700" spc="-15" dirty="0">
                <a:latin typeface="PMingLiU"/>
                <a:cs typeface="PMingLiU"/>
              </a:rPr>
              <a:t>管</a:t>
            </a:r>
            <a:r>
              <a:rPr sz="700" spc="-20" dirty="0">
                <a:latin typeface="PMingLiU"/>
                <a:cs typeface="PMingLiU"/>
              </a:rPr>
              <a:t>理人</a:t>
            </a:r>
            <a:r>
              <a:rPr sz="700" spc="-5" dirty="0">
                <a:latin typeface="PMingLiU"/>
                <a:cs typeface="PMingLiU"/>
              </a:rPr>
              <a:t>員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37743" y="1336547"/>
            <a:ext cx="6466332" cy="74523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84988" y="1363980"/>
            <a:ext cx="6371844" cy="650748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9246" y="1456945"/>
            <a:ext cx="1357884" cy="448055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360420" y="1944623"/>
            <a:ext cx="220979" cy="422148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76148" y="1363980"/>
            <a:ext cx="0" cy="195580"/>
          </a:xfrm>
          <a:custGeom>
            <a:avLst/>
            <a:gdLst/>
            <a:ahLst/>
            <a:cxnLst/>
            <a:rect l="l" t="t" r="r" b="b"/>
            <a:pathLst>
              <a:path h="195580">
                <a:moveTo>
                  <a:pt x="0" y="0"/>
                </a:moveTo>
                <a:lnTo>
                  <a:pt x="0" y="195579"/>
                </a:lnTo>
              </a:path>
            </a:pathLst>
          </a:custGeom>
          <a:ln w="19050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646418" y="1363980"/>
            <a:ext cx="0" cy="654050"/>
          </a:xfrm>
          <a:custGeom>
            <a:avLst/>
            <a:gdLst/>
            <a:ahLst/>
            <a:cxnLst/>
            <a:rect l="l" t="t" r="r" b="b"/>
            <a:pathLst>
              <a:path h="654050">
                <a:moveTo>
                  <a:pt x="0" y="0"/>
                </a:moveTo>
                <a:lnTo>
                  <a:pt x="0" y="653669"/>
                </a:lnTo>
              </a:path>
            </a:pathLst>
          </a:custGeom>
          <a:ln w="9525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76148" y="2012950"/>
            <a:ext cx="6375400" cy="0"/>
          </a:xfrm>
          <a:custGeom>
            <a:avLst/>
            <a:gdLst/>
            <a:ahLst/>
            <a:cxnLst/>
            <a:rect l="l" t="t" r="r" b="b"/>
            <a:pathLst>
              <a:path w="6375400">
                <a:moveTo>
                  <a:pt x="0" y="0"/>
                </a:moveTo>
                <a:lnTo>
                  <a:pt x="6375095" y="0"/>
                </a:lnTo>
              </a:path>
            </a:pathLst>
          </a:custGeom>
          <a:ln w="9525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3" name="object 43"/>
          <p:cNvGraphicFramePr>
            <a:graphicFrameLocks noGrp="1"/>
          </p:cNvGraphicFramePr>
          <p:nvPr/>
        </p:nvGraphicFramePr>
        <p:xfrm>
          <a:off x="1609471" y="1412907"/>
          <a:ext cx="4239259" cy="6000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7569"/>
                <a:gridCol w="1094740"/>
                <a:gridCol w="1184275"/>
                <a:gridCol w="1082675"/>
              </a:tblGrid>
              <a:tr h="141129">
                <a:tc>
                  <a:txBody>
                    <a:bodyPr/>
                    <a:lstStyle/>
                    <a:p>
                      <a:pPr marL="127000">
                        <a:lnSpc>
                          <a:spcPts val="994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一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994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二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ts val="994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三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ts val="994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四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.</a:t>
                      </a:r>
                    </a:p>
                  </a:txBody>
                  <a:tcPr marL="0" marR="0" marT="0" marB="0"/>
                </a:tc>
              </a:tr>
              <a:tr h="137831">
                <a:tc>
                  <a:txBody>
                    <a:bodyPr/>
                    <a:lstStyle/>
                    <a:p>
                      <a:pPr marL="127000">
                        <a:lnSpc>
                          <a:spcPts val="985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培養廚藝技</a:t>
                      </a:r>
                      <a:endParaRPr sz="9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985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培養餐廳經營</a:t>
                      </a:r>
                      <a:endParaRPr sz="9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ts val="985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培養國際觀光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ts val="985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培養餐飲相關</a:t>
                      </a:r>
                      <a:endParaRPr sz="9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</a:tr>
              <a:tr h="135509">
                <a:tc>
                  <a:txBody>
                    <a:bodyPr/>
                    <a:lstStyle/>
                    <a:p>
                      <a:pPr marL="127000">
                        <a:lnSpc>
                          <a:spcPts val="965"/>
                        </a:lnSpc>
                      </a:pPr>
                      <a:r>
                        <a:rPr sz="900" spc="10" dirty="0">
                          <a:latin typeface="PMingLiU"/>
                          <a:cs typeface="PMingLiU"/>
                        </a:rPr>
                        <a:t>術專業人才</a:t>
                      </a:r>
                      <a:endParaRPr sz="9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965"/>
                        </a:lnSpc>
                      </a:pPr>
                      <a:r>
                        <a:rPr sz="900" spc="10" dirty="0">
                          <a:latin typeface="PMingLiU"/>
                          <a:cs typeface="PMingLiU"/>
                        </a:rPr>
                        <a:t>管理專業人才</a:t>
                      </a:r>
                      <a:endParaRPr sz="9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ts val="965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餐旅產業專業</a:t>
                      </a:r>
                      <a:endParaRPr sz="9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ts val="965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專業領域繼續</a:t>
                      </a:r>
                    </a:p>
                  </a:txBody>
                  <a:tcPr marL="0" marR="0" marT="0" marB="0"/>
                </a:tc>
              </a:tr>
              <a:tr h="1855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ts val="990"/>
                        </a:lnSpc>
                      </a:pPr>
                      <a:r>
                        <a:rPr sz="900" spc="10" dirty="0">
                          <a:latin typeface="PMingLiU"/>
                          <a:cs typeface="PMingLiU"/>
                        </a:rPr>
                        <a:t>人才</a:t>
                      </a:r>
                      <a:endParaRPr sz="9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ts val="990"/>
                        </a:lnSpc>
                      </a:pPr>
                      <a:r>
                        <a:rPr sz="900" spc="10" dirty="0">
                          <a:latin typeface="PMingLiU"/>
                          <a:cs typeface="PMingLiU"/>
                        </a:rPr>
                        <a:t>進修人才</a:t>
                      </a:r>
                      <a:endParaRPr sz="900" dirty="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4" name="object 44"/>
          <p:cNvSpPr txBox="1"/>
          <p:nvPr/>
        </p:nvSpPr>
        <p:spPr>
          <a:xfrm>
            <a:off x="5093589" y="8828633"/>
            <a:ext cx="117538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5" dirty="0">
                <a:latin typeface="PMingLiU"/>
                <a:cs typeface="PMingLiU"/>
              </a:rPr>
              <a:t>五</a:t>
            </a:r>
            <a:r>
              <a:rPr sz="700" spc="-5" dirty="0">
                <a:latin typeface="Arial"/>
                <a:cs typeface="Arial"/>
              </a:rPr>
              <a:t>.</a:t>
            </a:r>
            <a:endParaRPr sz="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700" spc="-5" dirty="0">
                <a:latin typeface="PMingLiU"/>
                <a:cs typeface="PMingLiU"/>
              </a:rPr>
              <a:t>飯店服務人員及儲備管理幹部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937253" y="8229600"/>
            <a:ext cx="13398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5" dirty="0">
                <a:latin typeface="PMingLiU"/>
                <a:cs typeface="PMingLiU"/>
              </a:rPr>
              <a:t>四</a:t>
            </a:r>
            <a:r>
              <a:rPr sz="700" spc="-5" dirty="0">
                <a:latin typeface="Arial"/>
                <a:cs typeface="Arial"/>
              </a:rPr>
              <a:t>.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937253" y="8336281"/>
            <a:ext cx="82169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solidFill>
                  <a:srgbClr val="006EC0"/>
                </a:solidFill>
                <a:latin typeface="PMingLiU"/>
                <a:cs typeface="PMingLiU"/>
              </a:rPr>
              <a:t>具備桌邊烘焙及烹調 的專業能力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47" name="object 2"/>
          <p:cNvSpPr txBox="1"/>
          <p:nvPr/>
        </p:nvSpPr>
        <p:spPr>
          <a:xfrm>
            <a:off x="414528" y="122266"/>
            <a:ext cx="16256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7375E"/>
                </a:solidFill>
                <a:latin typeface="標楷體" pitchFamily="65" charset="-120"/>
                <a:ea typeface="標楷體" pitchFamily="65" charset="-120"/>
                <a:cs typeface="Noto Sans Mono CJK JP Regular"/>
              </a:rPr>
              <a:t>新北市莊敬高職</a:t>
            </a:r>
            <a:endParaRPr sz="1800" b="1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</p:txBody>
      </p:sp>
      <p:sp>
        <p:nvSpPr>
          <p:cNvPr id="48" name="object 3"/>
          <p:cNvSpPr txBox="1"/>
          <p:nvPr/>
        </p:nvSpPr>
        <p:spPr>
          <a:xfrm>
            <a:off x="2264293" y="108204"/>
            <a:ext cx="116903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z="1800" b="1" dirty="0" smtClean="0">
                <a:solidFill>
                  <a:srgbClr val="17375E"/>
                </a:solidFill>
                <a:latin typeface="標楷體" pitchFamily="65" charset="-120"/>
                <a:ea typeface="標楷體" pitchFamily="65" charset="-120"/>
                <a:cs typeface="Noto Sans Mono CJK JP Regular"/>
              </a:rPr>
              <a:t>餐飲管理</a:t>
            </a:r>
            <a:r>
              <a:rPr sz="1800" b="1" dirty="0" smtClean="0">
                <a:solidFill>
                  <a:srgbClr val="17375E"/>
                </a:solidFill>
                <a:latin typeface="標楷體" pitchFamily="65" charset="-120"/>
                <a:ea typeface="標楷體" pitchFamily="65" charset="-120"/>
                <a:cs typeface="Noto Sans Mono CJK JP Regular"/>
              </a:rPr>
              <a:t>科</a:t>
            </a:r>
            <a:endParaRPr sz="1800" b="1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</p:txBody>
      </p:sp>
      <p:sp>
        <p:nvSpPr>
          <p:cNvPr id="49" name="object 4"/>
          <p:cNvSpPr txBox="1"/>
          <p:nvPr/>
        </p:nvSpPr>
        <p:spPr>
          <a:xfrm>
            <a:off x="3581246" y="108204"/>
            <a:ext cx="9398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7375E"/>
                </a:solidFill>
                <a:latin typeface="標楷體" pitchFamily="65" charset="-120"/>
                <a:ea typeface="標楷體" pitchFamily="65" charset="-120"/>
                <a:cs typeface="Noto Sans Mono CJK JP Regular"/>
              </a:rPr>
              <a:t>課程地圖</a:t>
            </a:r>
            <a:endParaRPr sz="1800" b="1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</p:txBody>
      </p:sp>
      <p:sp>
        <p:nvSpPr>
          <p:cNvPr id="50" name="object 5"/>
          <p:cNvSpPr txBox="1"/>
          <p:nvPr/>
        </p:nvSpPr>
        <p:spPr>
          <a:xfrm>
            <a:off x="4758943" y="225131"/>
            <a:ext cx="147383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(</a:t>
            </a:r>
            <a:r>
              <a:rPr sz="1200" b="1" dirty="0" smtClean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1</a:t>
            </a:r>
            <a:r>
              <a:rPr lang="en-US" sz="1200" b="1" dirty="0" smtClean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1</a:t>
            </a:r>
            <a:r>
              <a:rPr lang="en-US" altLang="zh-TW" sz="1200" b="1" dirty="0" smtClean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3</a:t>
            </a:r>
            <a:r>
              <a:rPr sz="1200" b="1" dirty="0" smtClean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學年度新生適用</a:t>
            </a:r>
            <a:r>
              <a:rPr sz="1200" b="1" dirty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)</a:t>
            </a:r>
            <a:endParaRPr sz="1200" b="1" dirty="0">
              <a:latin typeface="Noto Sans Mono CJK JP Regular"/>
              <a:cs typeface="Noto Sans Mono CJK JP Regula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707</Words>
  <Application>Microsoft Office PowerPoint</Application>
  <PresentationFormat>如螢幕大小 (4:3)</PresentationFormat>
  <Paragraphs>216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28</cp:revision>
  <dcterms:created xsi:type="dcterms:W3CDTF">2019-11-28T07:23:00Z</dcterms:created>
  <dcterms:modified xsi:type="dcterms:W3CDTF">2024-01-05T02:24:06Z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2019-06-27T00:00:00Z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2019-11-28T00:00:00Z</vt:filetime>
  </property>
</Properties>
</file>