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807700" cy="18008600"/>
  <p:notesSz cx="10807700" cy="180086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6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10577" y="5582666"/>
            <a:ext cx="9186545" cy="37818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21155" y="10084816"/>
            <a:ext cx="7565390" cy="4502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40385" y="4141978"/>
            <a:ext cx="4701349" cy="118856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65965" y="4141978"/>
            <a:ext cx="4701349" cy="118856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55612" y="4032187"/>
            <a:ext cx="1415415" cy="713740"/>
          </a:xfrm>
          <a:custGeom>
            <a:avLst/>
            <a:gdLst/>
            <a:ahLst/>
            <a:cxnLst/>
            <a:rect l="l" t="t" r="r" b="b"/>
            <a:pathLst>
              <a:path w="1415414" h="713739">
                <a:moveTo>
                  <a:pt x="0" y="713422"/>
                </a:moveTo>
                <a:lnTo>
                  <a:pt x="1415034" y="713422"/>
                </a:lnTo>
                <a:lnTo>
                  <a:pt x="1415034" y="0"/>
                </a:lnTo>
                <a:lnTo>
                  <a:pt x="0" y="0"/>
                </a:lnTo>
                <a:lnTo>
                  <a:pt x="0" y="713422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738370" y="4032250"/>
            <a:ext cx="2868295" cy="304800"/>
          </a:xfrm>
          <a:custGeom>
            <a:avLst/>
            <a:gdLst/>
            <a:ahLst/>
            <a:cxnLst/>
            <a:rect l="l" t="t" r="r" b="b"/>
            <a:pathLst>
              <a:path w="2868295" h="304800">
                <a:moveTo>
                  <a:pt x="0" y="304800"/>
                </a:moveTo>
                <a:lnTo>
                  <a:pt x="2867787" y="304800"/>
                </a:lnTo>
                <a:lnTo>
                  <a:pt x="2867787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0385" y="720344"/>
            <a:ext cx="9726930" cy="2881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0385" y="4141978"/>
            <a:ext cx="9726930" cy="118856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74618" y="16747998"/>
            <a:ext cx="3458464" cy="900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40385" y="16747998"/>
            <a:ext cx="2485771" cy="900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81544" y="16747998"/>
            <a:ext cx="2485771" cy="900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0875" y="7850886"/>
            <a:ext cx="3308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17375E"/>
                </a:solidFill>
                <a:latin typeface="Microsoft JhengHei"/>
                <a:cs typeface="Microsoft JhengHei"/>
              </a:rPr>
              <a:t>部訂</a:t>
            </a:r>
            <a:endParaRPr sz="1200">
              <a:latin typeface="Microsoft JhengHei"/>
              <a:cs typeface="Microsoft JhengHe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73381" y="53340"/>
            <a:ext cx="10169649" cy="786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11162" y="71374"/>
            <a:ext cx="10093388" cy="7096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11162" y="71374"/>
            <a:ext cx="10093960" cy="709930"/>
          </a:xfrm>
          <a:custGeom>
            <a:avLst/>
            <a:gdLst/>
            <a:ahLst/>
            <a:cxnLst/>
            <a:rect l="l" t="t" r="r" b="b"/>
            <a:pathLst>
              <a:path w="10093960" h="709930">
                <a:moveTo>
                  <a:pt x="0" y="0"/>
                </a:moveTo>
                <a:lnTo>
                  <a:pt x="9975024" y="0"/>
                </a:lnTo>
                <a:lnTo>
                  <a:pt x="10093388" y="118364"/>
                </a:lnTo>
                <a:lnTo>
                  <a:pt x="10093388" y="709676"/>
                </a:lnTo>
                <a:lnTo>
                  <a:pt x="118275" y="709676"/>
                </a:lnTo>
                <a:lnTo>
                  <a:pt x="0" y="591439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7C5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010208" y="186690"/>
            <a:ext cx="25133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新</a:t>
            </a:r>
            <a:r>
              <a:rPr sz="2800" b="1" spc="-5" dirty="0">
                <a:solidFill>
                  <a:srgbClr val="17375E"/>
                </a:solidFill>
                <a:latin typeface="Microsoft JhengHei"/>
                <a:cs typeface="Microsoft JhengHei"/>
              </a:rPr>
              <a:t>北市莊</a:t>
            </a:r>
            <a:r>
              <a:rPr sz="2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敬</a:t>
            </a:r>
            <a:r>
              <a:rPr sz="2800" b="1" spc="-5" dirty="0">
                <a:solidFill>
                  <a:srgbClr val="17375E"/>
                </a:solidFill>
                <a:latin typeface="Microsoft JhengHei"/>
                <a:cs typeface="Microsoft JhengHei"/>
              </a:rPr>
              <a:t>高職</a:t>
            </a:r>
            <a:endParaRPr sz="2800" dirty="0">
              <a:latin typeface="Microsoft JhengHei"/>
              <a:cs typeface="Microsoft JhengHe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54322" y="186690"/>
            <a:ext cx="18021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農</a:t>
            </a:r>
            <a:r>
              <a:rPr sz="2800" b="1" spc="-5" dirty="0">
                <a:solidFill>
                  <a:srgbClr val="17375E"/>
                </a:solidFill>
                <a:latin typeface="Microsoft JhengHei"/>
                <a:cs typeface="Microsoft JhengHei"/>
              </a:rPr>
              <a:t>場經營科</a:t>
            </a:r>
            <a:endParaRPr sz="2800">
              <a:latin typeface="Microsoft JhengHei"/>
              <a:cs typeface="Microsoft JhengHe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88177" y="186690"/>
            <a:ext cx="39173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612900" algn="l"/>
              </a:tabLst>
            </a:pPr>
            <a:r>
              <a:rPr sz="2800" b="1" spc="-5" dirty="0">
                <a:solidFill>
                  <a:srgbClr val="17375E"/>
                </a:solidFill>
                <a:latin typeface="Microsoft JhengHei"/>
                <a:cs typeface="Microsoft JhengHei"/>
              </a:rPr>
              <a:t>課程</a:t>
            </a:r>
            <a:r>
              <a:rPr sz="2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地</a:t>
            </a:r>
            <a:r>
              <a:rPr sz="2800" b="1" spc="-5" dirty="0">
                <a:solidFill>
                  <a:srgbClr val="17375E"/>
                </a:solidFill>
                <a:latin typeface="Microsoft JhengHei"/>
                <a:cs typeface="Microsoft JhengHei"/>
              </a:rPr>
              <a:t>圖</a:t>
            </a:r>
            <a:r>
              <a:rPr sz="2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	</a:t>
            </a:r>
            <a:r>
              <a:rPr sz="1900" b="1" spc="-60" dirty="0">
                <a:solidFill>
                  <a:srgbClr val="17375E"/>
                </a:solidFill>
                <a:latin typeface="Yu Gothic"/>
                <a:cs typeface="Yu Gothic"/>
              </a:rPr>
              <a:t>(</a:t>
            </a:r>
            <a:r>
              <a:rPr sz="1900" b="1" spc="-60" dirty="0" smtClean="0">
                <a:solidFill>
                  <a:srgbClr val="17375E"/>
                </a:solidFill>
                <a:latin typeface="Yu Gothic"/>
                <a:cs typeface="Yu Gothic"/>
              </a:rPr>
              <a:t>1</a:t>
            </a:r>
            <a:r>
              <a:rPr lang="en-US" sz="1900" b="1" spc="-60" dirty="0" smtClean="0">
                <a:solidFill>
                  <a:srgbClr val="17375E"/>
                </a:solidFill>
                <a:latin typeface="Yu Gothic"/>
                <a:cs typeface="Yu Gothic"/>
              </a:rPr>
              <a:t>1</a:t>
            </a:r>
            <a:r>
              <a:rPr lang="en-US" altLang="zh-TW" sz="1900" b="1" spc="-60" dirty="0" smtClean="0">
                <a:solidFill>
                  <a:srgbClr val="17375E"/>
                </a:solidFill>
                <a:latin typeface="Yu Gothic"/>
                <a:cs typeface="Yu Gothic"/>
              </a:rPr>
              <a:t>2</a:t>
            </a:r>
            <a:r>
              <a:rPr sz="1900" b="1" dirty="0" smtClean="0">
                <a:solidFill>
                  <a:srgbClr val="17375E"/>
                </a:solidFill>
                <a:latin typeface="Microsoft JhengHei"/>
                <a:cs typeface="Microsoft JhengHei"/>
              </a:rPr>
              <a:t>學</a:t>
            </a:r>
            <a:r>
              <a:rPr sz="1900" b="1" spc="-5" dirty="0" smtClean="0">
                <a:solidFill>
                  <a:srgbClr val="17375E"/>
                </a:solidFill>
                <a:latin typeface="Microsoft JhengHei"/>
                <a:cs typeface="Microsoft JhengHei"/>
              </a:rPr>
              <a:t>年度</a:t>
            </a:r>
            <a:r>
              <a:rPr sz="1900" b="1" dirty="0" smtClean="0">
                <a:solidFill>
                  <a:srgbClr val="17375E"/>
                </a:solidFill>
                <a:latin typeface="Microsoft JhengHei"/>
                <a:cs typeface="Microsoft JhengHei"/>
              </a:rPr>
              <a:t>新</a:t>
            </a:r>
            <a:r>
              <a:rPr sz="1900" b="1" spc="-5" dirty="0" smtClean="0">
                <a:solidFill>
                  <a:srgbClr val="17375E"/>
                </a:solidFill>
                <a:latin typeface="Microsoft JhengHei"/>
                <a:cs typeface="Microsoft JhengHei"/>
              </a:rPr>
              <a:t>生適</a:t>
            </a:r>
            <a:r>
              <a:rPr sz="1900" b="1" dirty="0" smtClean="0">
                <a:solidFill>
                  <a:srgbClr val="17375E"/>
                </a:solidFill>
                <a:latin typeface="Microsoft JhengHei"/>
                <a:cs typeface="Microsoft JhengHei"/>
              </a:rPr>
              <a:t>用</a:t>
            </a:r>
            <a:r>
              <a:rPr sz="1900" b="1" spc="180" dirty="0">
                <a:solidFill>
                  <a:srgbClr val="17375E"/>
                </a:solidFill>
                <a:latin typeface="Yu Gothic"/>
                <a:cs typeface="Yu Gothic"/>
              </a:rPr>
              <a:t>)</a:t>
            </a:r>
            <a:endParaRPr sz="1900" dirty="0">
              <a:latin typeface="Yu Gothic"/>
              <a:cs typeface="Yu Gothic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24299" y="929694"/>
            <a:ext cx="10010550" cy="14912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79425" y="4048125"/>
            <a:ext cx="1392555" cy="704850"/>
          </a:xfrm>
          <a:custGeom>
            <a:avLst/>
            <a:gdLst/>
            <a:ahLst/>
            <a:cxnLst/>
            <a:rect l="l" t="t" r="r" b="b"/>
            <a:pathLst>
              <a:path w="1392555" h="704850">
                <a:moveTo>
                  <a:pt x="0" y="0"/>
                </a:moveTo>
                <a:lnTo>
                  <a:pt x="1392301" y="704850"/>
                </a:lnTo>
              </a:path>
            </a:pathLst>
          </a:custGeom>
          <a:ln w="9525">
            <a:solidFill>
              <a:srgbClr val="17375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1" name="objec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4588782"/>
              </p:ext>
            </p:extLst>
          </p:nvPr>
        </p:nvGraphicFramePr>
        <p:xfrm>
          <a:off x="436562" y="4013200"/>
          <a:ext cx="10022203" cy="115892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6585"/>
                <a:gridCol w="797560"/>
                <a:gridCol w="1435735"/>
                <a:gridCol w="1434465"/>
                <a:gridCol w="1434464"/>
                <a:gridCol w="1434464"/>
                <a:gridCol w="1434465"/>
                <a:gridCol w="1434465"/>
              </a:tblGrid>
              <a:tr h="304800">
                <a:tc rowSpan="2" gridSpan="2">
                  <a:txBody>
                    <a:bodyPr/>
                    <a:lstStyle/>
                    <a:p>
                      <a:pPr marL="87884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200" b="1" dirty="0">
                          <a:solidFill>
                            <a:srgbClr val="1F487C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授課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224790">
                        <a:lnSpc>
                          <a:spcPct val="100000"/>
                        </a:lnSpc>
                        <a:tabLst>
                          <a:tab pos="878840" algn="l"/>
                        </a:tabLst>
                      </a:pPr>
                      <a:r>
                        <a:rPr sz="1800" b="1" baseline="-11574" dirty="0">
                          <a:solidFill>
                            <a:srgbClr val="1F487C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課程	</a:t>
                      </a:r>
                      <a:r>
                        <a:rPr sz="1200" b="1" dirty="0">
                          <a:solidFill>
                            <a:srgbClr val="1F487C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年級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22479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200" b="1" dirty="0">
                          <a:solidFill>
                            <a:srgbClr val="1F487C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類別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660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ts val="2300"/>
                        </a:lnSpc>
                      </a:pPr>
                      <a:r>
                        <a:rPr sz="20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一年級</a:t>
                      </a:r>
                      <a:endParaRPr sz="20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810" algn="ctr">
                        <a:lnSpc>
                          <a:spcPts val="2300"/>
                        </a:lnSpc>
                      </a:pPr>
                      <a:r>
                        <a:rPr sz="20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二年級</a:t>
                      </a:r>
                      <a:endParaRPr sz="20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445" algn="ctr">
                        <a:lnSpc>
                          <a:spcPts val="2300"/>
                        </a:lnSpc>
                      </a:pPr>
                      <a:r>
                        <a:rPr sz="20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三年級</a:t>
                      </a:r>
                      <a:endParaRPr sz="20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08558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60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28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0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上學期</a:t>
                      </a:r>
                      <a:endParaRPr sz="20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3528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0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下學期</a:t>
                      </a:r>
                      <a:endParaRPr sz="20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3528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0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上學期</a:t>
                      </a:r>
                      <a:endParaRPr sz="20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0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下學期</a:t>
                      </a:r>
                      <a:endParaRPr sz="20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0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上學期</a:t>
                      </a:r>
                      <a:endParaRPr sz="20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0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下學期</a:t>
                      </a:r>
                      <a:endParaRPr sz="20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</a:tr>
              <a:tr h="2024126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45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部訂一</a:t>
                      </a:r>
                      <a:r>
                        <a:rPr sz="1200" b="1" spc="-5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般</a:t>
                      </a: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科目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本土語言</a:t>
                      </a:r>
                      <a:r>
                        <a:rPr lang="en-US" altLang="zh-TW" sz="105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/</a:t>
                      </a:r>
                      <a:r>
                        <a:rPr lang="zh-TW" altLang="en-US" sz="105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臺灣手語</a:t>
                      </a:r>
                      <a:r>
                        <a:rPr lang="en-US" altLang="zh-TW" sz="105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(1)</a:t>
                      </a:r>
                      <a:endParaRPr lang="zh-TW" altLang="en-US" sz="1050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數學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</a:t>
                      </a:r>
                      <a:r>
                        <a:rPr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lang="en-US" sz="1100" b="1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歷史</a:t>
                      </a:r>
                      <a:r>
                        <a:rPr lang="en-US" altLang="zh-TW"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生物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美術</a:t>
                      </a:r>
                      <a:r>
                        <a:rPr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1)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 marR="372745">
                        <a:lnSpc>
                          <a:spcPct val="100000"/>
                        </a:lnSpc>
                      </a:pP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健康與</a:t>
                      </a:r>
                      <a:r>
                        <a:rPr sz="1100" b="1" spc="-15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護</a:t>
                      </a: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理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(1) 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國防教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育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(1)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7683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本土語言</a:t>
                      </a:r>
                      <a:r>
                        <a:rPr lang="en-US" altLang="zh-TW" sz="105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/</a:t>
                      </a:r>
                      <a:r>
                        <a:rPr lang="zh-TW" altLang="en-US" sz="105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臺灣手語</a:t>
                      </a:r>
                      <a:r>
                        <a:rPr lang="en-US" altLang="zh-TW" sz="105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(1)</a:t>
                      </a:r>
                      <a:endParaRPr lang="zh-TW" altLang="en-US" sz="1050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數學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</a:t>
                      </a:r>
                      <a:r>
                        <a:rPr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lang="en-US" sz="1100" b="1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地理</a:t>
                      </a:r>
                      <a:r>
                        <a:rPr lang="en-US" altLang="zh-TW"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生物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音樂</a:t>
                      </a:r>
                      <a:r>
                        <a:rPr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美術</a:t>
                      </a:r>
                      <a:r>
                        <a:rPr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1</a:t>
                      </a:r>
                      <a:r>
                        <a:rPr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 marR="371475">
                        <a:lnSpc>
                          <a:spcPct val="100000"/>
                        </a:lnSpc>
                      </a:pP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健康與</a:t>
                      </a:r>
                      <a:r>
                        <a:rPr sz="1100" b="1" spc="-15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護</a:t>
                      </a: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理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(1) 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國防教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育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(1)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數學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公民與</a:t>
                      </a:r>
                      <a:r>
                        <a:rPr sz="1100" b="1" spc="-15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社</a:t>
                      </a: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會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lang="en-US" sz="1100" b="1" spc="45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lang="zh-TW" altLang="en-US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化學</a:t>
                      </a:r>
                      <a:r>
                        <a:rPr lang="en-US" altLang="zh-TW" sz="1100" b="1" spc="45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    生涯規</a:t>
                      </a:r>
                      <a:r>
                        <a:rPr lang="zh-TW" altLang="en-US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劃</a:t>
                      </a:r>
                      <a:r>
                        <a:rPr lang="en-US" altLang="zh-TW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(1)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    </a:t>
                      </a: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128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635">
                        <a:lnSpc>
                          <a:spcPts val="129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635">
                        <a:lnSpc>
                          <a:spcPts val="129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數學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生涯規</a:t>
                      </a:r>
                      <a:r>
                        <a:rPr lang="zh-TW" altLang="en-US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劃</a:t>
                      </a:r>
                      <a:r>
                        <a:rPr lang="en-US" altLang="zh-TW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(1) </a:t>
                      </a:r>
                      <a:endParaRPr sz="14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63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128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0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63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lang="en-US" sz="1100" b="1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635">
                        <a:lnSpc>
                          <a:spcPct val="100000"/>
                        </a:lnSpc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資訊科</a:t>
                      </a:r>
                      <a:r>
                        <a:rPr lang="zh-TW" altLang="en-US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技</a:t>
                      </a:r>
                      <a:r>
                        <a:rPr lang="en-US" altLang="zh-TW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128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0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63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lang="en-US" sz="1100" b="1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635">
                        <a:lnSpc>
                          <a:spcPct val="100000"/>
                        </a:lnSpc>
                      </a:pP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68287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5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部訂專</a:t>
                      </a:r>
                      <a:r>
                        <a:rPr sz="1200" b="1" spc="-5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業</a:t>
                      </a: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科目</a:t>
                      </a:r>
                      <a:endParaRPr sz="12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317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農業概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論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農業安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全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衛生</a:t>
                      </a:r>
                      <a:r>
                        <a:rPr sz="1100" b="1" spc="40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445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農業概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論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44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93675" marR="18351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生命科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學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概論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 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生物技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術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概論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1270"/>
                        </a:lnSpc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  </a:t>
                      </a: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生命科</a:t>
                      </a:r>
                      <a:r>
                        <a:rPr sz="1100" b="1" spc="-15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學</a:t>
                      </a: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概論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635">
                        <a:lnSpc>
                          <a:spcPct val="100000"/>
                        </a:lnSpc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  </a:t>
                      </a: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生物技</a:t>
                      </a:r>
                      <a:r>
                        <a:rPr sz="1100" b="1" spc="-15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術</a:t>
                      </a: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概論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35153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solidFill>
                      <a:srgbClr val="C3D5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農園場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管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理實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農園場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管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理實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16256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農業資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訊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管理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  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農業資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訊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管理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  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682878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200" b="1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endParaRPr lang="en-US" sz="1200" b="1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200" b="1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科目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7810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68580" algn="just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lang="zh-TW" altLang="en-US" sz="1200" b="1" spc="250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農業生產與休閒生態技能</a:t>
                      </a:r>
                      <a:r>
                        <a:rPr sz="1200" b="1" spc="25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技</a:t>
                      </a:r>
                      <a:r>
                        <a:rPr sz="1200" b="1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能</a:t>
                      </a:r>
                      <a:r>
                        <a:rPr sz="1200" b="1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 </a:t>
                      </a: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領域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61594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193040" marR="18351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植物栽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培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 </a:t>
                      </a: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植物識</a:t>
                      </a:r>
                      <a:r>
                        <a:rPr lang="zh-TW" altLang="en-US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別</a:t>
                      </a: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r>
                        <a:rPr lang="en-US" altLang="zh-TW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93040" marR="18351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93675" marR="18351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植物栽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培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 </a:t>
                      </a: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植物識</a:t>
                      </a:r>
                      <a:r>
                        <a:rPr lang="zh-TW" altLang="en-US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別</a:t>
                      </a: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r>
                        <a:rPr lang="en-US" altLang="zh-TW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93675" marR="18351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612775" marR="148590" indent="-454659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農業資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源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應用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  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lang="en-US" sz="1100" b="1" spc="45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612775" marR="148590" indent="-454659" defTabSz="914400" eaLnBrk="1" fontAlgn="auto" latinLnBrk="0" hangingPunct="1">
                        <a:lnSpc>
                          <a:spcPct val="100000"/>
                        </a:lnSpc>
                        <a:spcBef>
                          <a:spcPts val="6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植物保</a:t>
                      </a:r>
                      <a:r>
                        <a:rPr lang="zh-TW" altLang="en-US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護</a:t>
                      </a: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r>
                        <a:rPr lang="en-US" altLang="zh-TW"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lang="en-US" altLang="zh-TW"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lang="zh-TW" altLang="en-US" sz="1100" b="1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612775" marR="148590" indent="-454659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612775" marR="148590" indent="-454659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農業資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源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應用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  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93040" marR="18351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植物保</a:t>
                      </a:r>
                      <a:r>
                        <a:rPr lang="zh-TW" altLang="en-US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護</a:t>
                      </a: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r>
                        <a:rPr lang="en-US" altLang="zh-TW"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lang="en-US" altLang="zh-TW"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lang="zh-TW" altLang="en-US" sz="1100" b="1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34772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校訂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200" b="1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一般</a:t>
                      </a:r>
                      <a:endParaRPr lang="en-US" sz="1200" b="1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200" b="1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科目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571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必</a:t>
                      </a:r>
                      <a:endParaRPr sz="12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2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國防通識教育</a:t>
                      </a:r>
                      <a:r>
                        <a:rPr lang="en-US" altLang="zh-TW" sz="12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(1)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2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國防通識教育</a:t>
                      </a:r>
                      <a:r>
                        <a:rPr lang="en-US" altLang="zh-TW" sz="12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(1)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應用</a:t>
                      </a: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數學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1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lang="en-US" sz="1100" b="1" spc="45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應用</a:t>
                      </a: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數學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1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37465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選</a:t>
                      </a:r>
                      <a:endParaRPr sz="12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lang="en-US" altLang="zh-TW" sz="900" b="1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9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原住民族語文</a:t>
                      </a:r>
                      <a:r>
                        <a:rPr lang="en-US" altLang="zh-TW" sz="9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-</a:t>
                      </a:r>
                      <a:r>
                        <a:rPr lang="zh-TW" altLang="en-US" sz="9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阿美語</a:t>
                      </a:r>
                      <a:r>
                        <a:rPr lang="en-US" altLang="zh-TW" sz="9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(3)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lang="en-US" altLang="zh-TW" sz="900" b="1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900" b="1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原住民</a:t>
                      </a:r>
                      <a:r>
                        <a:rPr lang="zh-TW" altLang="en-US" sz="9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族語文</a:t>
                      </a:r>
                      <a:r>
                        <a:rPr lang="en-US" altLang="zh-TW" sz="9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-</a:t>
                      </a:r>
                      <a:r>
                        <a:rPr lang="zh-TW" altLang="en-US" sz="9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泰雅語</a:t>
                      </a:r>
                      <a:r>
                        <a:rPr lang="en-US" altLang="zh-TW" sz="9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(3)</a:t>
                      </a:r>
                      <a:endParaRPr lang="zh-TW" altLang="en-US" sz="900" b="1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85064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校訂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200" b="1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專業</a:t>
                      </a:r>
                      <a:endParaRPr lang="en-US" sz="1200" b="1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200" b="1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科目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0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必</a:t>
                      </a:r>
                      <a:endParaRPr sz="12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l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endParaRPr lang="en-US" altLang="zh-TW" sz="1100" b="1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70485" algn="l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lang="zh-TW" altLang="en-US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作物生產</a:t>
                      </a:r>
                      <a:r>
                        <a:rPr lang="en-US" altLang="zh-TW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(3)</a:t>
                      </a:r>
                      <a:endParaRPr sz="11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70485" marR="37147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100" b="1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70485" marR="37147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作物生產</a:t>
                      </a:r>
                      <a:r>
                        <a:rPr lang="en-US" altLang="zh-TW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(3)</a:t>
                      </a:r>
                      <a:endParaRPr sz="11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44145" marR="37147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職場英文</a:t>
                      </a:r>
                      <a:r>
                        <a:rPr lang="en-US" altLang="zh-TW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(1)</a:t>
                      </a:r>
                    </a:p>
                    <a:p>
                      <a:pPr marL="144145" marR="37147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1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7048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職場英文</a:t>
                      </a:r>
                      <a:r>
                        <a:rPr lang="en-US" altLang="zh-TW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(1)</a:t>
                      </a:r>
                    </a:p>
                    <a:p>
                      <a:pPr marL="7048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16256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農業經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營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與管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理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學  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780" marR="162560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農產品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處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理與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加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工 學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16192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農業經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營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與管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理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學  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780" marR="16192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農產品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處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理與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加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工 學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4290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選</a:t>
                      </a:r>
                      <a:endParaRPr sz="12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11747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   藥用植</a:t>
                      </a:r>
                      <a:r>
                        <a:rPr lang="zh-TW" altLang="en-US" sz="1200" b="1" spc="-15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物</a:t>
                      </a:r>
                      <a:r>
                        <a:rPr lang="zh-TW" altLang="en-US" sz="12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學</a:t>
                      </a:r>
                      <a:r>
                        <a:rPr lang="en-US" altLang="zh-TW" sz="12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(1)</a:t>
                      </a:r>
                      <a:endParaRPr lang="zh-TW" altLang="en-US" sz="1200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植物組織培養學</a:t>
                      </a:r>
                      <a:r>
                        <a:rPr lang="en-US" altLang="zh-TW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850519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校訂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200" b="1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endParaRPr lang="en-US" sz="1200" b="1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200" b="1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科目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必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23241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農業機</a:t>
                      </a:r>
                      <a:r>
                        <a:rPr lang="zh-TW" altLang="en-US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械</a:t>
                      </a: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r>
                        <a:rPr lang="en-US" altLang="zh-TW"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lang="en-US" altLang="zh-TW"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 </a:t>
                      </a:r>
                    </a:p>
                    <a:p>
                      <a:pPr marL="144780" marR="23241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專題實</a:t>
                      </a:r>
                      <a:r>
                        <a:rPr lang="zh-TW" altLang="en-US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作</a:t>
                      </a:r>
                      <a:r>
                        <a:rPr lang="en-US" altLang="zh-TW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16256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農產品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處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理及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加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工 </a:t>
                      </a: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780" marR="232410">
                        <a:lnSpc>
                          <a:spcPct val="100000"/>
                        </a:lnSpc>
                      </a:pP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專題實</a:t>
                      </a:r>
                      <a:r>
                        <a:rPr sz="1100" b="1" spc="-15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作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農產品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處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理及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加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工 </a:t>
                      </a: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0182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選</a:t>
                      </a:r>
                      <a:endParaRPr sz="12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4145" marR="16256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藥用植物應用實習</a:t>
                      </a:r>
                      <a:r>
                        <a:rPr lang="en-US" altLang="zh-TW" sz="12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(2)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16256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植物組</a:t>
                      </a:r>
                      <a:r>
                        <a:rPr sz="1100" b="1" spc="-15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織</a:t>
                      </a: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培養</a:t>
                      </a:r>
                      <a:r>
                        <a:rPr sz="1100" b="1" spc="-15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</a:t>
                      </a: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  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780" marR="162560">
                        <a:lnSpc>
                          <a:spcPct val="100000"/>
                        </a:lnSpc>
                      </a:pPr>
                      <a:r>
                        <a:rPr lang="zh-TW" altLang="en-US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咖啡種植與加工實習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780">
                        <a:lnSpc>
                          <a:spcPct val="100000"/>
                        </a:lnSpc>
                      </a:pPr>
                      <a:r>
                        <a:rPr lang="zh-TW" altLang="en-US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果樹栽培實習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16192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有機農業實習</a:t>
                      </a:r>
                      <a:r>
                        <a:rPr lang="en-US" altLang="zh-TW" sz="110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780" marR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休閒活動規劃與設計</a:t>
                      </a:r>
                      <a:r>
                        <a:rPr lang="en-US" altLang="zh-TW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780">
                        <a:lnSpc>
                          <a:spcPct val="100000"/>
                        </a:lnSpc>
                      </a:pPr>
                      <a:r>
                        <a:rPr lang="zh-TW" altLang="en-US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觀賞植物栽培實務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lang="en-US" sz="1100" b="1" spc="40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780">
                        <a:lnSpc>
                          <a:spcPct val="100000"/>
                        </a:lnSpc>
                      </a:pPr>
                      <a:r>
                        <a:rPr lang="zh-TW" altLang="en-US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修剪實習</a:t>
                      </a:r>
                      <a:r>
                        <a:rPr lang="en-US" altLang="zh-TW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417452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75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58115" marR="1498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多 元 選 修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243840" marR="23749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同科 跨班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85064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243840" marR="23749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lang="zh-TW" altLang="en-US" sz="1200" b="1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同群跨科</a:t>
                      </a:r>
                      <a:endParaRPr sz="1200" b="1" dirty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16256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lang="zh-TW" altLang="en-US" sz="1100" b="1" dirty="0" smtClean="0">
                          <a:solidFill>
                            <a:srgbClr val="FF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農場管理實務</a:t>
                      </a:r>
                      <a:r>
                        <a:rPr sz="1100" b="1" dirty="0" smtClean="0">
                          <a:solidFill>
                            <a:srgbClr val="FF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dirty="0" smtClean="0">
                          <a:solidFill>
                            <a:srgbClr val="FF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 smtClean="0">
                          <a:solidFill>
                            <a:srgbClr val="FF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b="1" dirty="0">
                        <a:solidFill>
                          <a:srgbClr val="FF6600"/>
                        </a:solidFill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780" marR="162560">
                        <a:lnSpc>
                          <a:spcPct val="100000"/>
                        </a:lnSpc>
                      </a:pPr>
                      <a:r>
                        <a:rPr lang="zh-TW" altLang="en-US" sz="1100" b="1" kern="1200" spc="225" dirty="0" smtClean="0">
                          <a:solidFill>
                            <a:srgbClr val="0000FF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香草作物生產及調製實習</a:t>
                      </a:r>
                      <a:r>
                        <a:rPr sz="1100" b="1" kern="1200" spc="225" dirty="0" smtClean="0">
                          <a:solidFill>
                            <a:srgbClr val="0000FF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 (</a:t>
                      </a:r>
                      <a:r>
                        <a:rPr lang="en-US" altLang="zh-TW" sz="1100" b="1" kern="1200" spc="225" dirty="0" smtClean="0">
                          <a:solidFill>
                            <a:srgbClr val="0000FF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2</a:t>
                      </a:r>
                      <a:r>
                        <a:rPr sz="1100" b="1" kern="1200" spc="225" dirty="0" smtClean="0">
                          <a:solidFill>
                            <a:srgbClr val="0000FF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)</a:t>
                      </a:r>
                      <a:endParaRPr sz="1100" b="1" kern="1200" spc="225" dirty="0">
                        <a:solidFill>
                          <a:srgbClr val="0000FF"/>
                        </a:solidFill>
                        <a:latin typeface="Microsoft JhengHei"/>
                        <a:ea typeface="+mn-ea"/>
                        <a:cs typeface="Microsoft JhengHei"/>
                      </a:endParaRP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展場設計及施作實習</a:t>
                      </a:r>
                      <a:r>
                        <a:rPr lang="en-US" altLang="zh-TW" sz="12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  <a:br>
                        <a:rPr lang="en-US" altLang="zh-TW" sz="12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</a:br>
                      <a:r>
                        <a:rPr lang="zh-TW" altLang="en-US" sz="1100" b="1" dirty="0" smtClean="0">
                          <a:solidFill>
                            <a:srgbClr val="FF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蘭花栽培實習</a:t>
                      </a:r>
                      <a:r>
                        <a:rPr lang="en-US" altLang="zh-TW" sz="1100" b="1" dirty="0" smtClean="0">
                          <a:solidFill>
                            <a:srgbClr val="FF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 b="1" dirty="0">
                        <a:solidFill>
                          <a:srgbClr val="FF6600"/>
                        </a:solidFill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41910" algn="ctr">
                        <a:lnSpc>
                          <a:spcPct val="100000"/>
                        </a:lnSpc>
                      </a:pPr>
                      <a:r>
                        <a:rPr lang="zh-TW" altLang="en-US" sz="1100" b="1" dirty="0" smtClean="0">
                          <a:solidFill>
                            <a:srgbClr val="FF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景觀規劃實習</a:t>
                      </a:r>
                      <a:r>
                        <a:rPr sz="1100" b="1" dirty="0" smtClean="0">
                          <a:solidFill>
                            <a:srgbClr val="FF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dirty="0" smtClean="0">
                          <a:solidFill>
                            <a:srgbClr val="FF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 smtClean="0">
                          <a:solidFill>
                            <a:srgbClr val="FF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lang="en-US" sz="1100" b="1" dirty="0" smtClean="0">
                        <a:solidFill>
                          <a:srgbClr val="FF6600"/>
                        </a:solidFill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53975" marR="41910" algn="ctr">
                        <a:lnSpc>
                          <a:spcPct val="100000"/>
                        </a:lnSpc>
                      </a:pPr>
                      <a:r>
                        <a:rPr lang="zh-TW" altLang="en-US" sz="1100" b="1" kern="1200" spc="225" dirty="0" smtClean="0">
                          <a:solidFill>
                            <a:srgbClr val="0000FF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農產行銷實習</a:t>
                      </a:r>
                      <a:r>
                        <a:rPr lang="en-US" altLang="zh-TW" sz="1100" b="1" kern="1200" spc="225" dirty="0" smtClean="0">
                          <a:solidFill>
                            <a:srgbClr val="0000FF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(2)</a:t>
                      </a:r>
                    </a:p>
                    <a:p>
                      <a:pPr marL="53975" marR="41910" algn="ctr">
                        <a:lnSpc>
                          <a:spcPct val="100000"/>
                        </a:lnSpc>
                      </a:pPr>
                      <a:r>
                        <a:rPr lang="zh-TW" altLang="en-US" sz="1100" b="1" kern="1200" spc="225" dirty="0" smtClean="0">
                          <a:solidFill>
                            <a:srgbClr val="0000FF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精緻農業實務</a:t>
                      </a:r>
                      <a:r>
                        <a:rPr lang="en-US" altLang="zh-TW" sz="1100" b="1" kern="1200" spc="225" dirty="0" smtClean="0">
                          <a:solidFill>
                            <a:srgbClr val="0000FF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(3)</a:t>
                      </a:r>
                    </a:p>
                    <a:p>
                      <a:pPr marL="53975" marR="41910" algn="ctr">
                        <a:lnSpc>
                          <a:spcPct val="100000"/>
                        </a:lnSpc>
                      </a:pPr>
                      <a:r>
                        <a:rPr lang="zh-TW" altLang="en-US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園藝治療活動實務</a:t>
                      </a:r>
                      <a:r>
                        <a:rPr lang="en-US" altLang="zh-TW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</a:p>
                    <a:p>
                      <a:pPr marL="53975" marR="41910" algn="ctr">
                        <a:lnSpc>
                          <a:spcPct val="100000"/>
                        </a:lnSpc>
                      </a:pPr>
                      <a:endParaRPr lang="en-US" sz="1100" b="1" dirty="0" smtClean="0">
                        <a:solidFill>
                          <a:srgbClr val="FF6600"/>
                        </a:solidFill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46888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243840" marR="2374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同校 跨群</a:t>
                      </a:r>
                      <a:endParaRPr sz="12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362966">
                <a:tc gridSpan="2">
                  <a:txBody>
                    <a:bodyPr/>
                    <a:lstStyle/>
                    <a:p>
                      <a:pPr marL="249554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彈性學習時間</a:t>
                      </a:r>
                      <a:endParaRPr sz="12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8509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彈性學</a:t>
                      </a:r>
                      <a:r>
                        <a:rPr sz="1100" b="1" spc="-15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</a:t>
                      </a: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1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72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彈性學</a:t>
                      </a:r>
                      <a:r>
                        <a:rPr sz="1100" b="1" spc="-15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</a:t>
                      </a: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1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72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彈性學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(1)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72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彈性學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(1)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72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彈性學</a:t>
                      </a:r>
                      <a:r>
                        <a:rPr sz="1100" b="1" spc="-15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</a:t>
                      </a: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0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72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彈性學</a:t>
                      </a:r>
                      <a:r>
                        <a:rPr sz="1100" b="1" spc="-15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</a:t>
                      </a: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0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72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  <a:tr h="417956">
                <a:tc gridSpan="2">
                  <a:txBody>
                    <a:bodyPr/>
                    <a:lstStyle/>
                    <a:p>
                      <a:pPr marL="249554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團體活動時間</a:t>
                      </a:r>
                      <a:endParaRPr sz="12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11239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團體活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動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團體活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動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團體活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動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團體活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動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團體活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動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團體活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動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</a:tbl>
          </a:graphicData>
        </a:graphic>
      </p:graphicFrame>
      <p:sp>
        <p:nvSpPr>
          <p:cNvPr id="12" name="object 12"/>
          <p:cNvSpPr/>
          <p:nvPr/>
        </p:nvSpPr>
        <p:spPr>
          <a:xfrm>
            <a:off x="498346" y="15823040"/>
            <a:ext cx="9997442" cy="79465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36575" y="15810350"/>
            <a:ext cx="9920605" cy="748799"/>
          </a:xfrm>
          <a:custGeom>
            <a:avLst/>
            <a:gdLst/>
            <a:ahLst/>
            <a:cxnLst/>
            <a:rect l="l" t="t" r="r" b="b"/>
            <a:pathLst>
              <a:path w="9920605" h="1162050">
                <a:moveTo>
                  <a:pt x="193675" y="0"/>
                </a:moveTo>
                <a:lnTo>
                  <a:pt x="9726549" y="0"/>
                </a:lnTo>
                <a:lnTo>
                  <a:pt x="9770994" y="5117"/>
                </a:lnTo>
                <a:lnTo>
                  <a:pt x="9811787" y="19693"/>
                </a:lnTo>
                <a:lnTo>
                  <a:pt x="9847763" y="42567"/>
                </a:lnTo>
                <a:lnTo>
                  <a:pt x="9877759" y="72577"/>
                </a:lnTo>
                <a:lnTo>
                  <a:pt x="9900611" y="108560"/>
                </a:lnTo>
                <a:lnTo>
                  <a:pt x="9915153" y="149356"/>
                </a:lnTo>
                <a:lnTo>
                  <a:pt x="9920224" y="193802"/>
                </a:lnTo>
                <a:lnTo>
                  <a:pt x="9920351" y="1162050"/>
                </a:lnTo>
                <a:lnTo>
                  <a:pt x="0" y="1162050"/>
                </a:lnTo>
                <a:lnTo>
                  <a:pt x="0" y="193802"/>
                </a:lnTo>
                <a:lnTo>
                  <a:pt x="5115" y="149356"/>
                </a:lnTo>
                <a:lnTo>
                  <a:pt x="19686" y="108560"/>
                </a:lnTo>
                <a:lnTo>
                  <a:pt x="42549" y="72577"/>
                </a:lnTo>
                <a:lnTo>
                  <a:pt x="72542" y="42567"/>
                </a:lnTo>
                <a:lnTo>
                  <a:pt x="108503" y="19693"/>
                </a:lnTo>
                <a:lnTo>
                  <a:pt x="149268" y="5117"/>
                </a:lnTo>
                <a:lnTo>
                  <a:pt x="193675" y="0"/>
                </a:lnTo>
                <a:close/>
              </a:path>
            </a:pathLst>
          </a:custGeom>
          <a:ln w="9525">
            <a:solidFill>
              <a:srgbClr val="F692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96823" y="16794478"/>
            <a:ext cx="9998964" cy="109728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34987" y="16813212"/>
            <a:ext cx="9922510" cy="1021080"/>
          </a:xfrm>
          <a:custGeom>
            <a:avLst/>
            <a:gdLst/>
            <a:ahLst/>
            <a:cxnLst/>
            <a:rect l="l" t="t" r="r" b="b"/>
            <a:pathLst>
              <a:path w="9922510" h="1021080">
                <a:moveTo>
                  <a:pt x="0" y="170129"/>
                </a:moveTo>
                <a:lnTo>
                  <a:pt x="6077" y="124899"/>
                </a:lnTo>
                <a:lnTo>
                  <a:pt x="23228" y="84258"/>
                </a:lnTo>
                <a:lnTo>
                  <a:pt x="49831" y="49826"/>
                </a:lnTo>
                <a:lnTo>
                  <a:pt x="84264" y="23225"/>
                </a:lnTo>
                <a:lnTo>
                  <a:pt x="124903" y="6076"/>
                </a:lnTo>
                <a:lnTo>
                  <a:pt x="170129" y="0"/>
                </a:lnTo>
                <a:lnTo>
                  <a:pt x="9751758" y="0"/>
                </a:lnTo>
                <a:lnTo>
                  <a:pt x="9796995" y="6076"/>
                </a:lnTo>
                <a:lnTo>
                  <a:pt x="9837643" y="23225"/>
                </a:lnTo>
                <a:lnTo>
                  <a:pt x="9872075" y="49826"/>
                </a:lnTo>
                <a:lnTo>
                  <a:pt x="9898664" y="84258"/>
                </a:lnTo>
                <a:lnTo>
                  <a:pt x="9915785" y="124899"/>
                </a:lnTo>
                <a:lnTo>
                  <a:pt x="9921811" y="170129"/>
                </a:lnTo>
                <a:lnTo>
                  <a:pt x="9921938" y="850633"/>
                </a:lnTo>
                <a:lnTo>
                  <a:pt x="9915741" y="895858"/>
                </a:lnTo>
                <a:lnTo>
                  <a:pt x="9898608" y="936498"/>
                </a:lnTo>
                <a:lnTo>
                  <a:pt x="9872027" y="970930"/>
                </a:lnTo>
                <a:lnTo>
                  <a:pt x="9837615" y="997533"/>
                </a:lnTo>
                <a:lnTo>
                  <a:pt x="9796986" y="1014684"/>
                </a:lnTo>
                <a:lnTo>
                  <a:pt x="9751758" y="1020762"/>
                </a:lnTo>
                <a:lnTo>
                  <a:pt x="170129" y="1020762"/>
                </a:lnTo>
                <a:lnTo>
                  <a:pt x="124903" y="1014684"/>
                </a:lnTo>
                <a:lnTo>
                  <a:pt x="84264" y="997533"/>
                </a:lnTo>
                <a:lnTo>
                  <a:pt x="49831" y="970930"/>
                </a:lnTo>
                <a:lnTo>
                  <a:pt x="23228" y="936498"/>
                </a:lnTo>
                <a:lnTo>
                  <a:pt x="6077" y="895858"/>
                </a:lnTo>
                <a:lnTo>
                  <a:pt x="0" y="850633"/>
                </a:lnTo>
                <a:lnTo>
                  <a:pt x="0" y="170129"/>
                </a:lnTo>
                <a:close/>
              </a:path>
            </a:pathLst>
          </a:custGeom>
          <a:ln w="9525">
            <a:solidFill>
              <a:srgbClr val="BD4A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443092" y="16346487"/>
            <a:ext cx="263055" cy="69494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8" name="群組 47"/>
          <p:cNvGrpSpPr/>
          <p:nvPr/>
        </p:nvGrpSpPr>
        <p:grpSpPr>
          <a:xfrm>
            <a:off x="176212" y="16937800"/>
            <a:ext cx="10280713" cy="908139"/>
            <a:chOff x="176212" y="16813212"/>
            <a:chExt cx="10280713" cy="1032727"/>
          </a:xfrm>
        </p:grpSpPr>
        <p:sp>
          <p:nvSpPr>
            <p:cNvPr id="18" name="object 18"/>
            <p:cNvSpPr/>
            <p:nvPr/>
          </p:nvSpPr>
          <p:spPr>
            <a:xfrm>
              <a:off x="534987" y="16813212"/>
              <a:ext cx="9921938" cy="1020762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76212" y="16881171"/>
              <a:ext cx="2184908" cy="885316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 txBox="1"/>
            <p:nvPr/>
          </p:nvSpPr>
          <p:spPr>
            <a:xfrm>
              <a:off x="2654554" y="17326458"/>
              <a:ext cx="836294" cy="26924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1600" b="1" spc="-5" dirty="0">
                  <a:latin typeface="Microsoft JhengHei"/>
                  <a:cs typeface="Microsoft JhengHei"/>
                </a:rPr>
                <a:t>創業人員</a:t>
              </a:r>
              <a:endParaRPr sz="1600">
                <a:latin typeface="Microsoft JhengHei"/>
                <a:cs typeface="Microsoft JhengHei"/>
              </a:endParaRPr>
            </a:p>
          </p:txBody>
        </p:sp>
        <p:sp>
          <p:nvSpPr>
            <p:cNvPr id="23" name="object 23"/>
            <p:cNvSpPr txBox="1"/>
            <p:nvPr/>
          </p:nvSpPr>
          <p:spPr>
            <a:xfrm>
              <a:off x="2654554" y="16838778"/>
              <a:ext cx="2522220" cy="51308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  <a:tabLst>
                  <a:tab pos="1292860" algn="l"/>
                </a:tabLst>
              </a:pPr>
              <a:r>
                <a:rPr sz="1600" b="1" spc="-5" dirty="0">
                  <a:latin typeface="Microsoft JhengHei"/>
                  <a:cs typeface="Microsoft JhengHei"/>
                </a:rPr>
                <a:t>一.	二.</a:t>
              </a:r>
              <a:endParaRPr sz="1600" dirty="0">
                <a:latin typeface="Microsoft JhengHei"/>
                <a:cs typeface="Microsoft JhengHei"/>
              </a:endParaRPr>
            </a:p>
            <a:p>
              <a:pPr marL="12700">
                <a:lnSpc>
                  <a:spcPct val="100000"/>
                </a:lnSpc>
              </a:pPr>
              <a:r>
                <a:rPr sz="1600" b="1" spc="-5" dirty="0">
                  <a:latin typeface="Microsoft JhengHei"/>
                  <a:cs typeface="Microsoft JhengHei"/>
                </a:rPr>
                <a:t>農業相關行業</a:t>
              </a:r>
              <a:r>
                <a:rPr sz="1600" b="1" spc="30" dirty="0">
                  <a:latin typeface="Microsoft JhengHei"/>
                  <a:cs typeface="Microsoft JhengHei"/>
                </a:rPr>
                <a:t> </a:t>
              </a:r>
              <a:r>
                <a:rPr sz="1600" b="1" spc="-5" dirty="0">
                  <a:latin typeface="Microsoft JhengHei"/>
                  <a:cs typeface="Microsoft JhengHei"/>
                </a:rPr>
                <a:t>農業改良或溫</a:t>
              </a:r>
              <a:endParaRPr sz="1600" dirty="0">
                <a:latin typeface="Microsoft JhengHei"/>
                <a:cs typeface="Microsoft JhengHei"/>
              </a:endParaRPr>
            </a:p>
          </p:txBody>
        </p:sp>
        <p:sp>
          <p:nvSpPr>
            <p:cNvPr id="24" name="object 24"/>
            <p:cNvSpPr txBox="1"/>
            <p:nvPr/>
          </p:nvSpPr>
          <p:spPr>
            <a:xfrm>
              <a:off x="3935095" y="17326458"/>
              <a:ext cx="1242060" cy="51308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 marR="5080">
                <a:lnSpc>
                  <a:spcPct val="100000"/>
                </a:lnSpc>
                <a:spcBef>
                  <a:spcPts val="95"/>
                </a:spcBef>
              </a:pPr>
              <a:r>
                <a:rPr sz="1600" b="1" spc="-5" dirty="0">
                  <a:latin typeface="Microsoft JhengHei"/>
                  <a:cs typeface="Microsoft JhengHei"/>
                </a:rPr>
                <a:t>控栽培公司就 業人員</a:t>
              </a:r>
              <a:endParaRPr sz="1600">
                <a:latin typeface="Microsoft JhengHei"/>
                <a:cs typeface="Microsoft JhengHei"/>
              </a:endParaRPr>
            </a:p>
          </p:txBody>
        </p:sp>
        <p:sp>
          <p:nvSpPr>
            <p:cNvPr id="25" name="object 25"/>
            <p:cNvSpPr txBox="1"/>
            <p:nvPr/>
          </p:nvSpPr>
          <p:spPr>
            <a:xfrm>
              <a:off x="5748909" y="16845179"/>
              <a:ext cx="1038860" cy="100076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1600" b="1" spc="-5" dirty="0">
                  <a:latin typeface="Microsoft JhengHei"/>
                  <a:cs typeface="Microsoft JhengHei"/>
                </a:rPr>
                <a:t>三.</a:t>
              </a:r>
              <a:endParaRPr sz="1600" dirty="0">
                <a:latin typeface="Microsoft JhengHei"/>
                <a:cs typeface="Microsoft JhengHei"/>
              </a:endParaRPr>
            </a:p>
            <a:p>
              <a:pPr marL="12700" marR="5080" algn="just">
                <a:lnSpc>
                  <a:spcPct val="100000"/>
                </a:lnSpc>
              </a:pPr>
              <a:r>
                <a:rPr sz="1600" b="1" spc="-5" dirty="0">
                  <a:latin typeface="Microsoft JhengHei"/>
                  <a:cs typeface="Microsoft JhengHei"/>
                </a:rPr>
                <a:t>農會或農業 改良機構就 業人員</a:t>
              </a:r>
              <a:endParaRPr sz="1600" dirty="0">
                <a:latin typeface="Microsoft JhengHei"/>
                <a:cs typeface="Microsoft JhengHei"/>
              </a:endParaRPr>
            </a:p>
          </p:txBody>
        </p:sp>
        <p:sp>
          <p:nvSpPr>
            <p:cNvPr id="26" name="object 26"/>
            <p:cNvSpPr txBox="1"/>
            <p:nvPr/>
          </p:nvSpPr>
          <p:spPr>
            <a:xfrm>
              <a:off x="6962013" y="16873830"/>
              <a:ext cx="1040765" cy="75692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1600" b="1" spc="-5" dirty="0">
                  <a:latin typeface="Microsoft JhengHei"/>
                  <a:cs typeface="Microsoft JhengHei"/>
                </a:rPr>
                <a:t>四.</a:t>
              </a:r>
              <a:endParaRPr sz="1600">
                <a:latin typeface="Microsoft JhengHei"/>
                <a:cs typeface="Microsoft JhengHei"/>
              </a:endParaRPr>
            </a:p>
            <a:p>
              <a:pPr marL="12700" marR="5080">
                <a:lnSpc>
                  <a:spcPct val="100000"/>
                </a:lnSpc>
              </a:pPr>
              <a:r>
                <a:rPr sz="1600" b="1" spc="-5" dirty="0">
                  <a:latin typeface="Microsoft JhengHei"/>
                  <a:cs typeface="Microsoft JhengHei"/>
                </a:rPr>
                <a:t>有機農業從 業人員</a:t>
              </a:r>
              <a:endParaRPr sz="1600">
                <a:latin typeface="Microsoft JhengHei"/>
                <a:cs typeface="Microsoft JhengHei"/>
              </a:endParaRPr>
            </a:p>
          </p:txBody>
        </p:sp>
        <p:sp>
          <p:nvSpPr>
            <p:cNvPr id="27" name="object 27"/>
            <p:cNvSpPr txBox="1"/>
            <p:nvPr/>
          </p:nvSpPr>
          <p:spPr>
            <a:xfrm>
              <a:off x="8135239" y="16832377"/>
              <a:ext cx="1242060" cy="75692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1600" b="1" spc="-5" dirty="0">
                  <a:latin typeface="Microsoft JhengHei"/>
                  <a:cs typeface="Microsoft JhengHei"/>
                </a:rPr>
                <a:t>五.</a:t>
              </a:r>
              <a:endParaRPr sz="1600">
                <a:latin typeface="Microsoft JhengHei"/>
                <a:cs typeface="Microsoft JhengHei"/>
              </a:endParaRPr>
            </a:p>
            <a:p>
              <a:pPr marL="12700" marR="5080">
                <a:lnSpc>
                  <a:spcPct val="100000"/>
                </a:lnSpc>
              </a:pPr>
              <a:r>
                <a:rPr sz="1600" b="1" spc="-5" dirty="0">
                  <a:latin typeface="Microsoft JhengHei"/>
                  <a:cs typeface="Microsoft JhengHei"/>
                </a:rPr>
                <a:t>觀光休閒農場 從業人員</a:t>
              </a:r>
              <a:endParaRPr sz="1600">
                <a:latin typeface="Microsoft JhengHei"/>
                <a:cs typeface="Microsoft JhengHei"/>
              </a:endParaRPr>
            </a:p>
          </p:txBody>
        </p:sp>
      </p:grpSp>
      <p:sp>
        <p:nvSpPr>
          <p:cNvPr id="28" name="object 28"/>
          <p:cNvSpPr/>
          <p:nvPr/>
        </p:nvSpPr>
        <p:spPr>
          <a:xfrm>
            <a:off x="411481" y="2502408"/>
            <a:ext cx="10110213" cy="135788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49262" y="2520950"/>
            <a:ext cx="10034587" cy="128104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49262" y="2520950"/>
            <a:ext cx="10034905" cy="1281430"/>
          </a:xfrm>
          <a:custGeom>
            <a:avLst/>
            <a:gdLst/>
            <a:ahLst/>
            <a:cxnLst/>
            <a:rect l="l" t="t" r="r" b="b"/>
            <a:pathLst>
              <a:path w="10034905" h="1281429">
                <a:moveTo>
                  <a:pt x="213525" y="0"/>
                </a:moveTo>
                <a:lnTo>
                  <a:pt x="9821100" y="0"/>
                </a:lnTo>
                <a:lnTo>
                  <a:pt x="9870035" y="5640"/>
                </a:lnTo>
                <a:lnTo>
                  <a:pt x="9914964" y="21707"/>
                </a:lnTo>
                <a:lnTo>
                  <a:pt x="9954604" y="46916"/>
                </a:lnTo>
                <a:lnTo>
                  <a:pt x="9987671" y="79982"/>
                </a:lnTo>
                <a:lnTo>
                  <a:pt x="10012879" y="119622"/>
                </a:lnTo>
                <a:lnTo>
                  <a:pt x="10028946" y="164552"/>
                </a:lnTo>
                <a:lnTo>
                  <a:pt x="10034587" y="213486"/>
                </a:lnTo>
                <a:lnTo>
                  <a:pt x="10034587" y="1281048"/>
                </a:lnTo>
                <a:lnTo>
                  <a:pt x="0" y="1281048"/>
                </a:lnTo>
                <a:lnTo>
                  <a:pt x="0" y="213486"/>
                </a:lnTo>
                <a:lnTo>
                  <a:pt x="5639" y="164552"/>
                </a:lnTo>
                <a:lnTo>
                  <a:pt x="21701" y="119622"/>
                </a:lnTo>
                <a:lnTo>
                  <a:pt x="46907" y="79982"/>
                </a:lnTo>
                <a:lnTo>
                  <a:pt x="79973" y="46916"/>
                </a:lnTo>
                <a:lnTo>
                  <a:pt x="119619" y="21707"/>
                </a:lnTo>
                <a:lnTo>
                  <a:pt x="164564" y="5640"/>
                </a:lnTo>
                <a:lnTo>
                  <a:pt x="213525" y="0"/>
                </a:lnTo>
                <a:close/>
              </a:path>
            </a:pathLst>
          </a:custGeom>
          <a:ln w="9525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23825" y="2783243"/>
            <a:ext cx="2139315" cy="880833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483097" y="3528555"/>
            <a:ext cx="349237" cy="83071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2300097" y="2547366"/>
            <a:ext cx="2800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Microsoft JhengHei"/>
                <a:cs typeface="Microsoft JhengHei"/>
              </a:rPr>
              <a:t>一.</a:t>
            </a:r>
            <a:endParaRPr sz="1600">
              <a:latin typeface="Microsoft JhengHei"/>
              <a:cs typeface="Microsoft JhengHe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300097" y="3035046"/>
            <a:ext cx="124206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Microsoft JhengHei"/>
                <a:cs typeface="Microsoft JhengHei"/>
              </a:rPr>
              <a:t>識別、保護與 農業資訊管理 的技術人才</a:t>
            </a:r>
            <a:endParaRPr sz="1600">
              <a:latin typeface="Microsoft JhengHei"/>
              <a:cs typeface="Microsoft JhengHe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732403" y="2574417"/>
            <a:ext cx="2800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Microsoft JhengHei"/>
                <a:cs typeface="Microsoft JhengHei"/>
              </a:rPr>
              <a:t>二.</a:t>
            </a:r>
            <a:endParaRPr sz="1600">
              <a:latin typeface="Microsoft JhengHei"/>
              <a:cs typeface="Microsoft JhengHe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274697" y="2791207"/>
            <a:ext cx="27247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Microsoft JhengHei"/>
                <a:cs typeface="Microsoft JhengHei"/>
              </a:rPr>
              <a:t>培育植</a:t>
            </a:r>
            <a:r>
              <a:rPr sz="1600" b="1" spc="5" dirty="0">
                <a:latin typeface="Microsoft JhengHei"/>
                <a:cs typeface="Microsoft JhengHei"/>
              </a:rPr>
              <a:t>物</a:t>
            </a:r>
            <a:r>
              <a:rPr sz="1600" b="1" spc="-5" dirty="0">
                <a:latin typeface="Microsoft JhengHei"/>
                <a:cs typeface="Microsoft JhengHei"/>
              </a:rPr>
              <a:t>栽培</a:t>
            </a:r>
            <a:r>
              <a:rPr sz="1600" b="1" spc="85" dirty="0">
                <a:latin typeface="Microsoft JhengHei"/>
                <a:cs typeface="Microsoft JhengHei"/>
              </a:rPr>
              <a:t>、</a:t>
            </a:r>
            <a:r>
              <a:rPr sz="2400" b="1" spc="-7" baseline="-6944" dirty="0">
                <a:latin typeface="Microsoft JhengHei"/>
                <a:cs typeface="Microsoft JhengHei"/>
              </a:rPr>
              <a:t>培育果樹栽培</a:t>
            </a:r>
            <a:endParaRPr sz="2400" baseline="-6944">
              <a:latin typeface="Microsoft JhengHei"/>
              <a:cs typeface="Microsoft JhengHe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732403" y="3062097"/>
            <a:ext cx="10388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Microsoft JhengHei"/>
                <a:cs typeface="Microsoft JhengHei"/>
              </a:rPr>
              <a:t>的技術人才</a:t>
            </a:r>
            <a:endParaRPr sz="1600">
              <a:latin typeface="Microsoft JhengHei"/>
              <a:cs typeface="Microsoft JhengHe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172202" y="3066669"/>
            <a:ext cx="3352800" cy="511175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700" marR="5080">
              <a:lnSpc>
                <a:spcPts val="1910"/>
              </a:lnSpc>
              <a:spcBef>
                <a:spcPts val="165"/>
              </a:spcBef>
              <a:tabLst>
                <a:tab pos="1165225" algn="l"/>
                <a:tab pos="2326005" algn="l"/>
              </a:tabLst>
            </a:pPr>
            <a:r>
              <a:rPr sz="1600" b="1" spc="-5" dirty="0">
                <a:latin typeface="Microsoft JhengHei"/>
                <a:cs typeface="Microsoft JhengHei"/>
              </a:rPr>
              <a:t>植及處理的	銷的技術人	的技術人才 技術人才	才</a:t>
            </a:r>
            <a:endParaRPr sz="1600">
              <a:latin typeface="Microsoft JhengHei"/>
              <a:cs typeface="Microsoft JhengHe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172202" y="2578989"/>
            <a:ext cx="39541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65225" algn="l"/>
                <a:tab pos="2326005" algn="l"/>
                <a:tab pos="3686175" algn="l"/>
              </a:tabLst>
            </a:pPr>
            <a:r>
              <a:rPr sz="1600" b="1" spc="-5" dirty="0">
                <a:latin typeface="Microsoft JhengHei"/>
                <a:cs typeface="Microsoft JhengHei"/>
              </a:rPr>
              <a:t>三.	四.	五.	</a:t>
            </a:r>
            <a:r>
              <a:rPr sz="2400" b="1" spc="-7" baseline="1736" dirty="0">
                <a:latin typeface="Microsoft JhengHei"/>
                <a:cs typeface="Microsoft JhengHei"/>
              </a:rPr>
              <a:t>六.</a:t>
            </a:r>
            <a:endParaRPr sz="2400" baseline="1736" dirty="0">
              <a:latin typeface="Microsoft JhengHei"/>
              <a:cs typeface="Microsoft JhengHe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172202" y="2822830"/>
            <a:ext cx="51187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65225" algn="l"/>
                <a:tab pos="2326005" algn="l"/>
                <a:tab pos="3686175" algn="l"/>
              </a:tabLst>
            </a:pPr>
            <a:r>
              <a:rPr sz="1600" b="1" spc="-5" dirty="0">
                <a:latin typeface="Microsoft JhengHei"/>
                <a:cs typeface="Microsoft JhengHei"/>
              </a:rPr>
              <a:t>培育咖啡種	培育農產行	培育農場經營	</a:t>
            </a:r>
            <a:r>
              <a:rPr sz="2400" b="1" spc="-7" baseline="1736" dirty="0">
                <a:latin typeface="Microsoft JhengHei"/>
                <a:cs typeface="Microsoft JhengHei"/>
              </a:rPr>
              <a:t>培育農場經營職</a:t>
            </a:r>
            <a:endParaRPr sz="2400" baseline="1736">
              <a:latin typeface="Microsoft JhengHei"/>
              <a:cs typeface="Microsoft JhengHe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8846311" y="3062097"/>
            <a:ext cx="144462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Microsoft JhengHei"/>
                <a:cs typeface="Microsoft JhengHei"/>
              </a:rPr>
              <a:t>業道德及相關專 業領域繼續進修 人才</a:t>
            </a:r>
            <a:endParaRPr sz="1600">
              <a:latin typeface="Microsoft JhengHei"/>
              <a:cs typeface="Microsoft JhengHei"/>
            </a:endParaRPr>
          </a:p>
        </p:txBody>
      </p:sp>
      <p:grpSp>
        <p:nvGrpSpPr>
          <p:cNvPr id="49" name="群組 48"/>
          <p:cNvGrpSpPr/>
          <p:nvPr/>
        </p:nvGrpSpPr>
        <p:grpSpPr>
          <a:xfrm>
            <a:off x="95250" y="15633695"/>
            <a:ext cx="10361676" cy="1276403"/>
            <a:chOff x="95250" y="15122563"/>
            <a:chExt cx="10361676" cy="1850746"/>
          </a:xfrm>
        </p:grpSpPr>
        <p:sp>
          <p:nvSpPr>
            <p:cNvPr id="13" name="object 13"/>
            <p:cNvSpPr/>
            <p:nvPr/>
          </p:nvSpPr>
          <p:spPr>
            <a:xfrm>
              <a:off x="536575" y="15397100"/>
              <a:ext cx="9920351" cy="1162050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460110" y="15122563"/>
              <a:ext cx="216014" cy="512279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5250" y="15383535"/>
              <a:ext cx="2231898" cy="970000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 txBox="1"/>
            <p:nvPr/>
          </p:nvSpPr>
          <p:spPr>
            <a:xfrm>
              <a:off x="2327148" y="15392781"/>
              <a:ext cx="1120902" cy="158052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400" b="1" dirty="0">
                  <a:latin typeface="微軟正黑體" pitchFamily="34" charset="-120"/>
                  <a:ea typeface="微軟正黑體" pitchFamily="34" charset="-120"/>
                  <a:cs typeface="Microsoft JhengHei"/>
                </a:rPr>
                <a:t>一.</a:t>
              </a:r>
              <a:endParaRPr sz="1400" dirty="0">
                <a:latin typeface="微軟正黑體" pitchFamily="34" charset="-120"/>
                <a:ea typeface="微軟正黑體" pitchFamily="34" charset="-120"/>
                <a:cs typeface="Microsoft JhengHei"/>
              </a:endParaRPr>
            </a:p>
            <a:p>
              <a:pPr marL="12700" marR="5080" algn="just">
                <a:lnSpc>
                  <a:spcPct val="100000"/>
                </a:lnSpc>
                <a:spcBef>
                  <a:spcPts val="5"/>
                </a:spcBef>
              </a:pPr>
              <a:r>
                <a:rPr sz="1400" b="1" spc="45" dirty="0">
                  <a:latin typeface="微軟正黑體" pitchFamily="34" charset="-120"/>
                  <a:ea typeface="微軟正黑體" pitchFamily="34" charset="-120"/>
                  <a:cs typeface="Microsoft JhengHei"/>
                </a:rPr>
                <a:t>具 備 農</a:t>
              </a:r>
              <a:r>
                <a:rPr sz="1400" b="1" spc="-155" dirty="0">
                  <a:latin typeface="微軟正黑體" pitchFamily="34" charset="-120"/>
                  <a:ea typeface="微軟正黑體" pitchFamily="34" charset="-120"/>
                  <a:cs typeface="Microsoft JhengHei"/>
                </a:rPr>
                <a:t> </a:t>
              </a:r>
              <a:r>
                <a:rPr sz="1400" b="1" dirty="0">
                  <a:latin typeface="微軟正黑體" pitchFamily="34" charset="-120"/>
                  <a:ea typeface="微軟正黑體" pitchFamily="34" charset="-120"/>
                  <a:cs typeface="Microsoft JhengHei"/>
                </a:rPr>
                <a:t>業 </a:t>
              </a:r>
              <a:r>
                <a:rPr sz="1400" b="1" spc="45" dirty="0">
                  <a:latin typeface="微軟正黑體" pitchFamily="34" charset="-120"/>
                  <a:ea typeface="微軟正黑體" pitchFamily="34" charset="-120"/>
                  <a:cs typeface="Microsoft JhengHei"/>
                </a:rPr>
                <a:t>各 相 關</a:t>
              </a:r>
              <a:r>
                <a:rPr sz="1400" b="1" spc="-155" dirty="0">
                  <a:latin typeface="微軟正黑體" pitchFamily="34" charset="-120"/>
                  <a:ea typeface="微軟正黑體" pitchFamily="34" charset="-120"/>
                  <a:cs typeface="Microsoft JhengHei"/>
                </a:rPr>
                <a:t> </a:t>
              </a:r>
              <a:r>
                <a:rPr sz="1400" b="1" dirty="0">
                  <a:latin typeface="微軟正黑體" pitchFamily="34" charset="-120"/>
                  <a:ea typeface="微軟正黑體" pitchFamily="34" charset="-120"/>
                  <a:cs typeface="Microsoft JhengHei"/>
                </a:rPr>
                <a:t>專 </a:t>
              </a:r>
              <a:r>
                <a:rPr sz="1400" b="1" spc="45" dirty="0">
                  <a:latin typeface="微軟正黑體" pitchFamily="34" charset="-120"/>
                  <a:ea typeface="微軟正黑體" pitchFamily="34" charset="-120"/>
                  <a:cs typeface="Microsoft JhengHei"/>
                </a:rPr>
                <a:t>業 領 域</a:t>
              </a:r>
              <a:r>
                <a:rPr sz="1400" b="1" spc="-155" dirty="0">
                  <a:latin typeface="微軟正黑體" pitchFamily="34" charset="-120"/>
                  <a:ea typeface="微軟正黑體" pitchFamily="34" charset="-120"/>
                  <a:cs typeface="Microsoft JhengHei"/>
                </a:rPr>
                <a:t> </a:t>
              </a:r>
              <a:r>
                <a:rPr sz="1400" b="1" dirty="0">
                  <a:latin typeface="微軟正黑體" pitchFamily="34" charset="-120"/>
                  <a:ea typeface="微軟正黑體" pitchFamily="34" charset="-120"/>
                  <a:cs typeface="Microsoft JhengHei"/>
                </a:rPr>
                <a:t>的 基本知能</a:t>
              </a:r>
              <a:endParaRPr sz="1400" dirty="0">
                <a:latin typeface="微軟正黑體" pitchFamily="34" charset="-120"/>
                <a:ea typeface="微軟正黑體" pitchFamily="34" charset="-120"/>
                <a:cs typeface="Microsoft JhengHei"/>
              </a:endParaRPr>
            </a:p>
          </p:txBody>
        </p:sp>
        <p:sp>
          <p:nvSpPr>
            <p:cNvPr id="39" name="object 39"/>
            <p:cNvSpPr txBox="1"/>
            <p:nvPr/>
          </p:nvSpPr>
          <p:spPr>
            <a:xfrm>
              <a:off x="4681981" y="15464150"/>
              <a:ext cx="1282701" cy="1465242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just">
                <a:lnSpc>
                  <a:spcPct val="100000"/>
                </a:lnSpc>
                <a:spcBef>
                  <a:spcPts val="100"/>
                </a:spcBef>
                <a:tabLst>
                  <a:tab pos="1165225" algn="l"/>
                </a:tabLst>
              </a:pPr>
              <a:r>
                <a:rPr sz="1400" b="1" dirty="0" smtClean="0">
                  <a:solidFill>
                    <a:srgbClr val="006600"/>
                  </a:solidFill>
                  <a:latin typeface="Microsoft JhengHei"/>
                  <a:cs typeface="Microsoft JhengHei"/>
                </a:rPr>
                <a:t>三.</a:t>
              </a:r>
              <a:endParaRPr lang="en-US" sz="1400" b="1" dirty="0" smtClean="0">
                <a:solidFill>
                  <a:srgbClr val="006600"/>
                </a:solidFill>
                <a:latin typeface="Microsoft JhengHei"/>
                <a:cs typeface="Microsoft JhengHei"/>
              </a:endParaRPr>
            </a:p>
            <a:p>
              <a:pPr marL="12700" algn="just">
                <a:lnSpc>
                  <a:spcPct val="100000"/>
                </a:lnSpc>
                <a:spcBef>
                  <a:spcPts val="100"/>
                </a:spcBef>
                <a:tabLst>
                  <a:tab pos="1165225" algn="l"/>
                </a:tabLst>
              </a:pPr>
              <a:r>
                <a:rPr sz="1200" b="1" spc="225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具</a:t>
              </a:r>
              <a:r>
                <a:rPr sz="1200" b="1" spc="235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備</a:t>
              </a:r>
              <a:r>
                <a:rPr sz="1200" b="1" spc="225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咖</a:t>
              </a:r>
              <a:r>
                <a:rPr sz="1200" b="1" spc="235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啡</a:t>
              </a:r>
              <a:r>
                <a:rPr sz="1200" b="1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種</a:t>
              </a:r>
              <a:r>
                <a:rPr sz="1200" b="1" spc="225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植</a:t>
              </a:r>
              <a:r>
                <a:rPr sz="1200" b="1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、</a:t>
              </a:r>
              <a:r>
                <a:rPr sz="1200" b="1" spc="225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加</a:t>
              </a:r>
              <a:r>
                <a:rPr sz="1200" b="1" spc="235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工</a:t>
              </a:r>
              <a:r>
                <a:rPr sz="1200" b="1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及</a:t>
              </a:r>
              <a:r>
                <a:rPr sz="1200" b="1" spc="225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處</a:t>
              </a:r>
              <a:r>
                <a:rPr sz="1200" b="1" spc="235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理</a:t>
              </a:r>
              <a:r>
                <a:rPr sz="1200" b="1" spc="225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之</a:t>
              </a:r>
              <a:r>
                <a:rPr sz="1200" b="1" spc="235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專</a:t>
              </a:r>
              <a:r>
                <a:rPr lang="zh-TW" altLang="en-US" sz="1200" b="1" dirty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業能力</a:t>
              </a:r>
              <a:endParaRPr lang="zh-TW" altLang="en-US" sz="1200" b="1" dirty="0">
                <a:latin typeface="微軟正黑體" pitchFamily="34" charset="-120"/>
                <a:ea typeface="微軟正黑體" pitchFamily="34" charset="-120"/>
                <a:cs typeface="Microsoft JhengHei"/>
              </a:endParaRPr>
            </a:p>
            <a:p>
              <a:pPr marL="12700" marR="5080" algn="r">
                <a:tabLst>
                  <a:tab pos="1165225" algn="l"/>
                </a:tabLst>
              </a:pPr>
              <a:endParaRPr lang="zh-TW" altLang="en-US" sz="1400" dirty="0" smtClean="0">
                <a:latin typeface="Microsoft JhengHei"/>
                <a:cs typeface="Microsoft JhengHei"/>
              </a:endParaRPr>
            </a:p>
          </p:txBody>
        </p:sp>
        <p:sp>
          <p:nvSpPr>
            <p:cNvPr id="44" name="object 44"/>
            <p:cNvSpPr txBox="1"/>
            <p:nvPr/>
          </p:nvSpPr>
          <p:spPr>
            <a:xfrm>
              <a:off x="5964682" y="15890875"/>
              <a:ext cx="2070100" cy="45339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>
                <a:lnSpc>
                  <a:spcPct val="100000"/>
                </a:lnSpc>
                <a:spcBef>
                  <a:spcPts val="100"/>
                </a:spcBef>
                <a:tabLst>
                  <a:tab pos="1165225" algn="l"/>
                </a:tabLst>
              </a:pPr>
              <a:r>
                <a:rPr sz="1400" b="1" spc="225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銷</a:t>
              </a:r>
              <a:r>
                <a:rPr sz="1400" b="1" spc="235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的</a:t>
              </a:r>
              <a:r>
                <a:rPr sz="1400" b="1" spc="225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專</a:t>
              </a:r>
              <a:r>
                <a:rPr sz="1400" b="1" spc="235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業</a:t>
              </a:r>
              <a:r>
                <a:rPr sz="1400" b="1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能	</a:t>
              </a:r>
              <a:r>
                <a:rPr sz="1400" b="1" dirty="0">
                  <a:solidFill>
                    <a:srgbClr val="FF6600"/>
                  </a:solidFill>
                  <a:latin typeface="Microsoft JhengHei"/>
                  <a:cs typeface="Microsoft JhengHei"/>
                </a:rPr>
                <a:t>的專業能力 </a:t>
              </a:r>
              <a:r>
                <a:rPr sz="1400" b="1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力</a:t>
              </a:r>
              <a:endParaRPr sz="1400" dirty="0">
                <a:latin typeface="Microsoft JhengHei"/>
                <a:cs typeface="Microsoft JhengHei"/>
              </a:endParaRPr>
            </a:p>
          </p:txBody>
        </p:sp>
        <p:sp>
          <p:nvSpPr>
            <p:cNvPr id="45" name="object 45"/>
            <p:cNvSpPr txBox="1"/>
            <p:nvPr/>
          </p:nvSpPr>
          <p:spPr>
            <a:xfrm>
              <a:off x="5964682" y="15464155"/>
              <a:ext cx="2697480" cy="23939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  <a:tabLst>
                  <a:tab pos="1165225" algn="l"/>
                  <a:tab pos="2460625" algn="l"/>
                </a:tabLst>
              </a:pPr>
              <a:r>
                <a:rPr sz="1400" b="1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四.	</a:t>
              </a:r>
              <a:r>
                <a:rPr sz="1400" b="1" dirty="0">
                  <a:solidFill>
                    <a:srgbClr val="FF6600"/>
                  </a:solidFill>
                  <a:latin typeface="Microsoft JhengHei"/>
                  <a:cs typeface="Microsoft JhengHei"/>
                </a:rPr>
                <a:t>五.	</a:t>
              </a:r>
              <a:r>
                <a:rPr sz="1400" b="1" dirty="0">
                  <a:latin typeface="Microsoft JhengHei"/>
                  <a:cs typeface="Microsoft JhengHei"/>
                </a:rPr>
                <a:t>六.</a:t>
              </a:r>
              <a:endParaRPr sz="1400" dirty="0">
                <a:latin typeface="Microsoft JhengHei"/>
                <a:cs typeface="Microsoft JhengHei"/>
              </a:endParaRPr>
            </a:p>
          </p:txBody>
        </p:sp>
        <p:sp>
          <p:nvSpPr>
            <p:cNvPr id="46" name="object 46"/>
            <p:cNvSpPr txBox="1"/>
            <p:nvPr/>
          </p:nvSpPr>
          <p:spPr>
            <a:xfrm>
              <a:off x="5964682" y="15677515"/>
              <a:ext cx="4275455" cy="23939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  <a:tabLst>
                  <a:tab pos="1165225" algn="l"/>
                  <a:tab pos="2460625" algn="l"/>
                </a:tabLst>
              </a:pPr>
              <a:r>
                <a:rPr sz="1400" b="1" spc="225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具</a:t>
              </a:r>
              <a:r>
                <a:rPr sz="1400" b="1" spc="235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備</a:t>
              </a:r>
              <a:r>
                <a:rPr sz="1400" b="1" spc="225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農</a:t>
              </a:r>
              <a:r>
                <a:rPr sz="1400" b="1" spc="235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產</a:t>
              </a:r>
              <a:r>
                <a:rPr sz="1400" b="1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行	</a:t>
              </a:r>
              <a:r>
                <a:rPr sz="1400" b="1" spc="130" dirty="0">
                  <a:solidFill>
                    <a:srgbClr val="FF6600"/>
                  </a:solidFill>
                  <a:latin typeface="Microsoft JhengHei"/>
                  <a:cs typeface="Microsoft JhengHei"/>
                </a:rPr>
                <a:t>具備農場</a:t>
              </a:r>
              <a:r>
                <a:rPr sz="1400" b="1" spc="114" dirty="0">
                  <a:solidFill>
                    <a:srgbClr val="FF6600"/>
                  </a:solidFill>
                  <a:latin typeface="Microsoft JhengHei"/>
                  <a:cs typeface="Microsoft JhengHei"/>
                </a:rPr>
                <a:t>經</a:t>
              </a:r>
              <a:r>
                <a:rPr sz="1400" b="1" dirty="0">
                  <a:solidFill>
                    <a:srgbClr val="FF6600"/>
                  </a:solidFill>
                  <a:latin typeface="Microsoft JhengHei"/>
                  <a:cs typeface="Microsoft JhengHei"/>
                </a:rPr>
                <a:t>營	</a:t>
              </a:r>
              <a:r>
                <a:rPr sz="1400" b="1" spc="20" dirty="0">
                  <a:latin typeface="Microsoft JhengHei"/>
                  <a:cs typeface="Microsoft JhengHei"/>
                </a:rPr>
                <a:t>具</a:t>
              </a:r>
              <a:r>
                <a:rPr sz="1400" b="1" spc="10" dirty="0">
                  <a:latin typeface="Microsoft JhengHei"/>
                  <a:cs typeface="Microsoft JhengHei"/>
                </a:rPr>
                <a:t>備勞動</a:t>
              </a:r>
              <a:r>
                <a:rPr sz="1400" b="1" spc="20" dirty="0">
                  <a:latin typeface="Microsoft JhengHei"/>
                  <a:cs typeface="Microsoft JhengHei"/>
                </a:rPr>
                <a:t>權益</a:t>
              </a:r>
              <a:r>
                <a:rPr sz="1400" b="1" spc="10" dirty="0">
                  <a:latin typeface="Microsoft JhengHei"/>
                  <a:cs typeface="Microsoft JhengHei"/>
                </a:rPr>
                <a:t>、職</a:t>
              </a:r>
              <a:r>
                <a:rPr sz="1400" b="1" spc="20" dirty="0">
                  <a:latin typeface="Microsoft JhengHei"/>
                  <a:cs typeface="Microsoft JhengHei"/>
                </a:rPr>
                <a:t>業</a:t>
              </a:r>
              <a:r>
                <a:rPr sz="1400" b="1" dirty="0">
                  <a:latin typeface="Microsoft JhengHei"/>
                  <a:cs typeface="Microsoft JhengHei"/>
                </a:rPr>
                <a:t>道</a:t>
              </a:r>
              <a:endParaRPr sz="1400" dirty="0">
                <a:latin typeface="Microsoft JhengHei"/>
                <a:cs typeface="Microsoft JhengHei"/>
              </a:endParaRPr>
            </a:p>
          </p:txBody>
        </p:sp>
        <p:sp>
          <p:nvSpPr>
            <p:cNvPr id="47" name="object 47"/>
            <p:cNvSpPr txBox="1"/>
            <p:nvPr/>
          </p:nvSpPr>
          <p:spPr>
            <a:xfrm>
              <a:off x="8412860" y="15890875"/>
              <a:ext cx="2004060" cy="66675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>
                <a:lnSpc>
                  <a:spcPct val="100000"/>
                </a:lnSpc>
                <a:spcBef>
                  <a:spcPts val="100"/>
                </a:spcBef>
              </a:pPr>
              <a:r>
                <a:rPr sz="1400" b="1" spc="10" dirty="0">
                  <a:latin typeface="Microsoft JhengHei"/>
                  <a:cs typeface="Microsoft JhengHei"/>
                </a:rPr>
                <a:t>德、工作習</a:t>
              </a:r>
              <a:r>
                <a:rPr sz="1400" b="1" spc="15" dirty="0">
                  <a:latin typeface="Microsoft JhengHei"/>
                  <a:cs typeface="Microsoft JhengHei"/>
                </a:rPr>
                <a:t>慣</a:t>
              </a:r>
              <a:r>
                <a:rPr sz="1400" b="1" spc="10" dirty="0">
                  <a:latin typeface="Microsoft JhengHei"/>
                  <a:cs typeface="Microsoft JhengHei"/>
                </a:rPr>
                <a:t>、</a:t>
              </a:r>
              <a:r>
                <a:rPr sz="1400" b="1" spc="20" dirty="0">
                  <a:latin typeface="Microsoft JhengHei"/>
                  <a:cs typeface="Microsoft JhengHei"/>
                </a:rPr>
                <a:t>價</a:t>
              </a:r>
              <a:r>
                <a:rPr sz="1400" b="1" spc="10" dirty="0">
                  <a:latin typeface="Microsoft JhengHei"/>
                  <a:cs typeface="Microsoft JhengHei"/>
                </a:rPr>
                <a:t>值觀</a:t>
              </a:r>
              <a:r>
                <a:rPr sz="1400" b="1" dirty="0">
                  <a:latin typeface="Microsoft JhengHei"/>
                  <a:cs typeface="Microsoft JhengHei"/>
                </a:rPr>
                <a:t>、 </a:t>
              </a:r>
              <a:r>
                <a:rPr sz="1400" b="1" spc="20" dirty="0">
                  <a:latin typeface="Microsoft JhengHei"/>
                  <a:cs typeface="Microsoft JhengHei"/>
                </a:rPr>
                <a:t>敬</a:t>
              </a:r>
              <a:r>
                <a:rPr sz="1400" b="1" spc="10" dirty="0">
                  <a:latin typeface="Microsoft JhengHei"/>
                  <a:cs typeface="Microsoft JhengHei"/>
                </a:rPr>
                <a:t>業樂</a:t>
              </a:r>
              <a:r>
                <a:rPr sz="1400" b="1" spc="15" dirty="0">
                  <a:latin typeface="Microsoft JhengHei"/>
                  <a:cs typeface="Microsoft JhengHei"/>
                </a:rPr>
                <a:t>群</a:t>
              </a:r>
              <a:r>
                <a:rPr sz="1400" b="1" spc="20" dirty="0">
                  <a:latin typeface="Microsoft JhengHei"/>
                  <a:cs typeface="Microsoft JhengHei"/>
                </a:rPr>
                <a:t>、</a:t>
              </a:r>
              <a:r>
                <a:rPr sz="1400" b="1" spc="10" dirty="0">
                  <a:latin typeface="Microsoft JhengHei"/>
                  <a:cs typeface="Microsoft JhengHei"/>
                </a:rPr>
                <a:t>樂觀進</a:t>
              </a:r>
              <a:r>
                <a:rPr sz="1400" b="1" spc="20" dirty="0">
                  <a:latin typeface="Microsoft JhengHei"/>
                  <a:cs typeface="Microsoft JhengHei"/>
                </a:rPr>
                <a:t>取</a:t>
              </a:r>
              <a:r>
                <a:rPr sz="1400" b="1" dirty="0">
                  <a:latin typeface="Microsoft JhengHei"/>
                  <a:cs typeface="Microsoft JhengHei"/>
                </a:rPr>
                <a:t>及 熱忱的服務態度</a:t>
              </a:r>
              <a:endParaRPr sz="1400" dirty="0">
                <a:latin typeface="Microsoft JhengHei"/>
                <a:cs typeface="Microsoft JhengHei"/>
              </a:endParaRPr>
            </a:p>
          </p:txBody>
        </p:sp>
      </p:grpSp>
      <p:sp>
        <p:nvSpPr>
          <p:cNvPr id="51" name="文字方塊 50"/>
          <p:cNvSpPr txBox="1"/>
          <p:nvPr/>
        </p:nvSpPr>
        <p:spPr>
          <a:xfrm>
            <a:off x="3462476" y="15871148"/>
            <a:ext cx="121950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  <a:tabLst>
                <a:tab pos="1165225" algn="l"/>
              </a:tabLst>
            </a:pPr>
            <a:r>
              <a:rPr lang="zh-TW" altLang="en-US" b="1" baseline="1984" dirty="0">
                <a:solidFill>
                  <a:srgbClr val="FF0000"/>
                </a:solidFill>
                <a:latin typeface="Microsoft JhengHei"/>
                <a:cs typeface="Microsoft JhengHei"/>
              </a:rPr>
              <a:t>二</a:t>
            </a:r>
            <a:r>
              <a:rPr lang="en-US" altLang="zh-TW" b="1" baseline="1984" dirty="0">
                <a:solidFill>
                  <a:srgbClr val="FF0000"/>
                </a:solidFill>
                <a:latin typeface="Microsoft JhengHei"/>
                <a:cs typeface="Microsoft JhengHei"/>
              </a:rPr>
              <a:t>.	</a:t>
            </a:r>
            <a:r>
              <a:rPr lang="zh-TW" altLang="en-US" b="1" spc="247" baseline="1984" dirty="0" smtClean="0">
                <a:solidFill>
                  <a:srgbClr val="FF0000"/>
                </a:solidFill>
                <a:latin typeface="Microsoft JhengHei"/>
                <a:cs typeface="Microsoft JhengHei"/>
              </a:rPr>
              <a:t>具備</a:t>
            </a:r>
            <a:r>
              <a:rPr lang="zh-TW" altLang="en-US" b="1" baseline="1984" dirty="0" smtClean="0">
                <a:solidFill>
                  <a:srgbClr val="FF0000"/>
                </a:solidFill>
                <a:latin typeface="Microsoft JhengHei"/>
                <a:cs typeface="Microsoft JhengHei"/>
              </a:rPr>
              <a:t>果</a:t>
            </a:r>
            <a:r>
              <a:rPr lang="zh-TW" altLang="en-US" b="1" spc="247" baseline="1984" dirty="0" smtClean="0">
                <a:solidFill>
                  <a:srgbClr val="FF0000"/>
                </a:solidFill>
                <a:latin typeface="Microsoft JhengHei"/>
                <a:cs typeface="Microsoft JhengHei"/>
              </a:rPr>
              <a:t>樹</a:t>
            </a:r>
            <a:r>
              <a:rPr lang="zh-TW" altLang="en-US" b="1" spc="247" baseline="1984" dirty="0">
                <a:solidFill>
                  <a:srgbClr val="FF0000"/>
                </a:solidFill>
                <a:latin typeface="Microsoft JhengHei"/>
                <a:cs typeface="Microsoft JhengHei"/>
              </a:rPr>
              <a:t>栽培的</a:t>
            </a:r>
            <a:r>
              <a:rPr lang="zh-TW" altLang="en-US" b="1" baseline="1984" dirty="0" smtClean="0">
                <a:solidFill>
                  <a:srgbClr val="FF0000"/>
                </a:solidFill>
                <a:latin typeface="Microsoft JhengHei"/>
                <a:cs typeface="Microsoft JhengHei"/>
              </a:rPr>
              <a:t>專</a:t>
            </a:r>
            <a:r>
              <a:rPr lang="zh-TW" altLang="en-US" sz="1100" b="1" dirty="0" smtClean="0">
                <a:solidFill>
                  <a:srgbClr val="006600"/>
                </a:solidFill>
                <a:latin typeface="Microsoft JhengHei"/>
                <a:cs typeface="Microsoft JhengHei"/>
              </a:rPr>
              <a:t> </a:t>
            </a:r>
            <a:r>
              <a:rPr lang="zh-TW" altLang="en-US" b="1" baseline="1984" dirty="0">
                <a:solidFill>
                  <a:srgbClr val="FF0000"/>
                </a:solidFill>
                <a:latin typeface="Microsoft JhengHei"/>
                <a:cs typeface="Microsoft JhengHei"/>
              </a:rPr>
              <a:t>業能力</a:t>
            </a:r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658</Words>
  <Application>Microsoft Office PowerPoint</Application>
  <PresentationFormat>自訂</PresentationFormat>
  <Paragraphs>196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27</cp:revision>
  <dcterms:created xsi:type="dcterms:W3CDTF">2019-11-19T01:52:01Z</dcterms:created>
  <dcterms:modified xsi:type="dcterms:W3CDTF">2022-11-16T01:54:38Z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2019-03-25T00:00:00Z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2019-11-19T00:00:00Z</vt:filetime>
  </property>
</Properties>
</file>