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76" autoAdjust="0"/>
  </p:normalViewPr>
  <p:slideViewPr>
    <p:cSldViewPr>
      <p:cViewPr>
        <p:scale>
          <a:sx n="100" d="100"/>
          <a:sy n="100" d="100"/>
        </p:scale>
        <p:origin x="-93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6967E-542D-46BB-99C2-28920E914199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37628-B820-42EF-A241-CE9D2C9CD08B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投影片圖像版面配置區 1"/>
          <p:cNvSpPr/>
          <p:nvPr>
            <p:ph type="sldImg" idx="2"/>
          </p:nvPr>
        </p:nvSpPr>
        <p:spPr/>
      </p:sp>
      <p:sp>
        <p:nvSpPr>
          <p:cNvPr id="3" name="文字版面配置區 2"/>
          <p:cNvSpPr/>
          <p:nvPr>
            <p:ph type="body" idx="3"/>
          </p:nvPr>
        </p:nvSpPr>
        <p:spPr/>
        <p:txBody>
          <a:bodyPr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33B82-6204-4927-AC88-0347C4B181FC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0142-87A2-46E3-8F51-01A9C2857D11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.x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群組 14"/>
          <p:cNvGrpSpPr/>
          <p:nvPr/>
        </p:nvGrpSpPr>
        <p:grpSpPr>
          <a:xfrm>
            <a:off x="78840" y="1331641"/>
            <a:ext cx="6577899" cy="640307"/>
            <a:chOff x="78840" y="1363644"/>
            <a:chExt cx="6577899" cy="765647"/>
          </a:xfrm>
        </p:grpSpPr>
        <p:sp>
          <p:nvSpPr>
            <p:cNvPr id="7" name="圓角化同側角落矩形 6"/>
            <p:cNvSpPr/>
            <p:nvPr/>
          </p:nvSpPr>
          <p:spPr>
            <a:xfrm>
              <a:off x="285688" y="1363644"/>
              <a:ext cx="6371051" cy="651202"/>
            </a:xfrm>
            <a:prstGeom prst="round2Same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40" y="1496945"/>
              <a:ext cx="1358335" cy="447633"/>
            </a:xfrm>
            <a:prstGeom prst="rect">
              <a:avLst/>
            </a:prstGeom>
          </p:spPr>
        </p:pic>
        <p:pic>
          <p:nvPicPr>
            <p:cNvPr id="24" name="圖片 2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342" y="1944579"/>
              <a:ext cx="303529" cy="184712"/>
            </a:xfrm>
            <a:prstGeom prst="rect">
              <a:avLst/>
            </a:prstGeom>
          </p:spPr>
        </p:pic>
      </p:grpSp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289687" y="1979712"/>
          <a:ext cx="6360795" cy="6033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009"/>
                <a:gridCol w="495300"/>
                <a:gridCol w="917074"/>
                <a:gridCol w="884555"/>
                <a:gridCol w="929640"/>
                <a:gridCol w="910655"/>
                <a:gridCol w="927100"/>
                <a:gridCol w="893510"/>
              </a:tblGrid>
              <a:tr h="288032">
                <a:tc rowSpan="2"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一年級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二年級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三年級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 vMerge="1" gridSpan="2"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5496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r>
                        <a:rPr lang="zh-TW" altLang="en-US" sz="600" spc="-3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zh-TW" altLang="en-US" sz="600" spc="-3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語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文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4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4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數學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歷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史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2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物理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spc="-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音樂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健康與護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理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r>
                        <a:rPr lang="zh-TW" altLang="en-US" sz="600" spc="-3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3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體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育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4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4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全民國防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教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育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r>
                        <a:rPr lang="zh-TW" altLang="en-US" sz="600" spc="-3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zh-TW" altLang="en-US" sz="600" spc="-3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語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文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3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數學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公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民與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社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會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zh-TW" altLang="en-US" sz="600" spc="-3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藝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術生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活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3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3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法律與生活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3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健康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與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護理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600" spc="-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全民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防教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育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r>
                        <a:rPr lang="zh-TW" altLang="en-US" sz="600" spc="-5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5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語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文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spc="-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數 學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3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地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理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3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生物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  </a:t>
                      </a:r>
                      <a:endParaRPr lang="en-US" altLang="zh-TW" sz="600" spc="-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r>
                        <a:rPr lang="zh-TW" altLang="en-US" sz="600" spc="-4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4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語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文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spc="-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數學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1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1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體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育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3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語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文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資訊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科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技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4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4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體 育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3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語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文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化學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體 育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32619"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藝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術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概論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藝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術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概論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藝術欣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賞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5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5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藝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術與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科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技 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藝術欣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賞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藝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術與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科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技 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部定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展演實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務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展演實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務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術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務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術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務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術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務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術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務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51460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舞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蹈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藝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術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技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能 </a:t>
                      </a:r>
                      <a:r>
                        <a:rPr lang="zh-TW" altLang="en-US" sz="400" b="1" spc="5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領域</a:t>
                      </a:r>
                      <a:endParaRPr lang="zh-TW" altLang="en-US" sz="400" dirty="0" smtClean="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舞蹈基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礎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舞蹈基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礎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舞蹈編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排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實作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舞蹈編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排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實作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13360">
                <a:tc vMerge="1"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表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演 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藝</a:t>
                      </a:r>
                      <a:r>
                        <a:rPr lang="zh-TW" altLang="en-US" sz="400" b="1" spc="-4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 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術 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實</a:t>
                      </a:r>
                      <a:r>
                        <a:rPr lang="zh-TW" altLang="en-US" sz="400" b="1" spc="-4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 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務 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技</a:t>
                      </a:r>
                      <a:r>
                        <a:rPr lang="zh-TW" altLang="en-US" sz="400" b="1" spc="-40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 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能 </a:t>
                      </a:r>
                      <a:r>
                        <a:rPr lang="zh-TW" altLang="en-US" sz="400" b="1" spc="5" dirty="0" smtClean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領域</a:t>
                      </a:r>
                      <a:endParaRPr lang="zh-TW" altLang="en-US" sz="400" dirty="0" smtClean="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表演基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礎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表演基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礎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肢體與</a:t>
                      </a:r>
                      <a:r>
                        <a:rPr lang="zh-TW" altLang="en-US" sz="55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聲</a:t>
                      </a:r>
                      <a:r>
                        <a:rPr lang="zh-TW" altLang="en-US" sz="5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音創</a:t>
                      </a:r>
                      <a:r>
                        <a:rPr lang="zh-TW" altLang="en-US" sz="55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作</a:t>
                      </a:r>
                      <a:r>
                        <a:rPr lang="zh-TW" altLang="en-US" sz="5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55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55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肢體與</a:t>
                      </a:r>
                      <a:r>
                        <a:rPr lang="zh-TW" altLang="en-US" sz="55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聲</a:t>
                      </a:r>
                      <a:r>
                        <a:rPr lang="zh-TW" altLang="en-US" sz="5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音創</a:t>
                      </a:r>
                      <a:r>
                        <a:rPr lang="zh-TW" altLang="en-US" sz="55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作</a:t>
                      </a:r>
                      <a:r>
                        <a:rPr lang="zh-TW" altLang="en-US" sz="5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55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55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36667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校定</a:t>
                      </a:r>
                      <a:endParaRPr lang="zh-TW" altLang="en-US" sz="6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5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5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5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應用數</a:t>
                      </a:r>
                      <a:r>
                        <a:rPr lang="zh-TW" altLang="en-US" sz="600" spc="-1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學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應用數</a:t>
                      </a:r>
                      <a:r>
                        <a:rPr lang="zh-TW" altLang="en-US" sz="600" spc="-1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學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3205">
                <a:tc vMerge="1"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國防通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識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國防通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識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國防通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識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國防通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識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5051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校定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型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型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型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型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型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職場英文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型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職場英文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90460">
                <a:tc vMerge="1"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流行街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舞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流行街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舞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戲劇導</a:t>
                      </a:r>
                      <a:r>
                        <a:rPr lang="zh-TW" altLang="en-US" sz="600" spc="-1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論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5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5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即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興表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演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  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藝術行</a:t>
                      </a:r>
                      <a:r>
                        <a:rPr lang="zh-TW" altLang="en-US" sz="600" spc="-1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政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動作分析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spc="-5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en-US" altLang="zh-TW" sz="600" spc="-5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即</a:t>
                      </a: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興表</a:t>
                      </a:r>
                      <a:r>
                        <a:rPr lang="zh-TW" altLang="en-US" sz="6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演</a:t>
                      </a:r>
                      <a:r>
                        <a:rPr lang="en-US" altLang="zh-TW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  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藝術行</a:t>
                      </a:r>
                      <a:r>
                        <a:rPr lang="zh-TW" altLang="en-US" sz="600" spc="-1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政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8023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校定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專題實作</a:t>
                      </a:r>
                      <a:r>
                        <a:rPr lang="en-US" altLang="zh-TW" sz="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(2)</a:t>
                      </a:r>
                      <a:endParaRPr lang="en-US" altLang="zh-TW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+mn-ea"/>
                        </a:rPr>
                        <a:t>專題實作</a:t>
                      </a:r>
                      <a:r>
                        <a:rPr lang="en-US" altLang="zh-TW" sz="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+mn-ea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31140">
                <a:tc vMerge="1"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spc="-5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演藝訓練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9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元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修</a:t>
                      </a:r>
                      <a:endParaRPr lang="zh-TW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同科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跨班</a:t>
                      </a:r>
                      <a:endParaRPr lang="zh-TW" altLang="en-US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舞蹈表</a:t>
                      </a:r>
                      <a:r>
                        <a:rPr lang="zh-TW" altLang="en-US" sz="600" b="1" spc="-1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演</a:t>
                      </a: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600" b="1" spc="-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b="1" spc="-5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zh-TW" altLang="en-US" sz="600" b="1" spc="-55" dirty="0" smtClean="0">
                        <a:solidFill>
                          <a:schemeClr val="accent2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戲</a:t>
                      </a:r>
                      <a:r>
                        <a:rPr lang="zh-TW" altLang="en-US" sz="600" b="1" spc="-1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劇</a:t>
                      </a: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表演實務</a:t>
                      </a:r>
                      <a:r>
                        <a:rPr lang="en-US" altLang="zh-TW" sz="600" b="1" spc="-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b="1" spc="-5" dirty="0" smtClean="0">
                        <a:solidFill>
                          <a:schemeClr val="accent2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主持表</a:t>
                      </a:r>
                      <a:r>
                        <a:rPr lang="zh-TW" altLang="en-US" sz="600" b="1" spc="-1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演</a:t>
                      </a: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600" b="1" spc="-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b="1" spc="-5" dirty="0" smtClean="0">
                        <a:solidFill>
                          <a:schemeClr val="accent2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en-US" altLang="zh-TW" sz="600" b="1" spc="-5" dirty="0" smtClean="0">
                        <a:solidFill>
                          <a:schemeClr val="accent2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舞蹈表</a:t>
                      </a:r>
                      <a:r>
                        <a:rPr lang="zh-TW" altLang="en-US" sz="600" b="1" spc="-1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演</a:t>
                      </a: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600" b="1" spc="-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lang="zh-TW" altLang="en-US" sz="600" b="1" spc="-5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lang="zh-TW" altLang="en-US" sz="600" b="1" spc="-55" dirty="0" smtClean="0">
                        <a:solidFill>
                          <a:schemeClr val="accent2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戲</a:t>
                      </a:r>
                      <a:r>
                        <a:rPr lang="zh-TW" altLang="en-US" sz="600" b="1" spc="-1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劇</a:t>
                      </a: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表演實務</a:t>
                      </a:r>
                      <a:r>
                        <a:rPr lang="en-US" altLang="zh-TW" sz="600" b="1" spc="-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b="1" spc="-5" dirty="0" smtClean="0">
                        <a:solidFill>
                          <a:schemeClr val="accent2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主持表</a:t>
                      </a:r>
                      <a:r>
                        <a:rPr lang="zh-TW" altLang="en-US" sz="600" b="1" spc="-1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演</a:t>
                      </a: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lang="en-US" altLang="zh-TW" sz="600" b="1" spc="-5" dirty="0" smtClean="0">
                          <a:solidFill>
                            <a:schemeClr val="accent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b="1" spc="-5" dirty="0" smtClean="0">
                        <a:solidFill>
                          <a:schemeClr val="accent2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endParaRPr lang="en-US" altLang="zh-TW" sz="600" b="1" spc="-5" dirty="0" smtClean="0">
                        <a:solidFill>
                          <a:schemeClr val="accent2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主持表演專題(3)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舞蹈表演專題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戲劇表演專題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主持表演製作(3)</a:t>
                      </a:r>
                      <a:endParaRPr lang="en-US" altLang="zh-TW" sz="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舞蹈表演製作(3)</a:t>
                      </a:r>
                      <a:endParaRPr lang="en-US" altLang="zh-TW" sz="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戲劇表演製作(3)</a:t>
                      </a:r>
                      <a:endParaRPr lang="en-US" altLang="zh-TW" sz="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主持演出製作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舞蹈演出製作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燈光音響實作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戲劇演出製作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主持表演專題(3)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舞蹈表演專題(3)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戲劇表演專題(3)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主持表演製作(3)</a:t>
                      </a:r>
                      <a:endParaRPr lang="en-US" altLang="zh-TW" sz="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舞蹈表演製作(3)</a:t>
                      </a:r>
                      <a:endParaRPr lang="en-US" altLang="zh-TW" sz="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戲劇表演製作(3)</a:t>
                      </a:r>
                      <a:endParaRPr lang="en-US" altLang="zh-TW" sz="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主持演出製作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舞蹈演出製作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燈光音響實作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戲劇演出製作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5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彈性學習時間</a:t>
                      </a:r>
                      <a:endParaRPr lang="zh-TW" altLang="en-US" sz="5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彈性學習時間</a:t>
                      </a:r>
                      <a:r>
                        <a:rPr lang="en-US" altLang="zh-TW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彈性學習時間</a:t>
                      </a:r>
                      <a:r>
                        <a:rPr lang="en-US" altLang="zh-TW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(0)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(0)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5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團體活動時間</a:t>
                      </a:r>
                      <a:endParaRPr lang="zh-TW" altLang="en-US" sz="5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團體活動時間</a:t>
                      </a:r>
                      <a:r>
                        <a:rPr lang="en-US" altLang="zh-TW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團體活動時間</a:t>
                      </a:r>
                      <a:r>
                        <a:rPr lang="en-US" altLang="zh-TW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團體活動時間</a:t>
                      </a:r>
                      <a:r>
                        <a:rPr lang="en-US" altLang="zh-TW" sz="6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(3)</a:t>
                      </a:r>
                      <a:endParaRPr lang="zh-TW" altLang="en-US"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4" name="剪去對角線角落矩形 3"/>
          <p:cNvSpPr/>
          <p:nvPr/>
        </p:nvSpPr>
        <p:spPr>
          <a:xfrm>
            <a:off x="260648" y="107504"/>
            <a:ext cx="6408712" cy="36004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新北市莊敬高職  </a:t>
            </a:r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表演藝術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科  課程地圖 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(114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學年度新生適用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200" b="1" dirty="0">
              <a:solidFill>
                <a:schemeClr val="tx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500361"/>
            <a:ext cx="6389882" cy="864096"/>
          </a:xfrm>
          <a:prstGeom prst="rect">
            <a:avLst/>
          </a:prstGeom>
        </p:spPr>
      </p:pic>
      <p:sp>
        <p:nvSpPr>
          <p:cNvPr id="11" name="文字方塊 10"/>
          <p:cNvSpPr txBox="1"/>
          <p:nvPr/>
        </p:nvSpPr>
        <p:spPr>
          <a:xfrm>
            <a:off x="1437175" y="1368514"/>
            <a:ext cx="102147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一</a:t>
            </a:r>
            <a:r>
              <a:rPr lang="en-US" altLang="zh-TW" sz="900" dirty="0" smtClean="0"/>
              <a:t>.</a:t>
            </a:r>
            <a:endParaRPr lang="en-US" altLang="zh-TW" sz="900" dirty="0" smtClean="0"/>
          </a:p>
          <a:p>
            <a:r>
              <a:rPr lang="zh-TW" altLang="en-US" sz="900" dirty="0">
                <a:latin typeface="新細明體" panose="02020500000000000000" charset="-120"/>
                <a:cs typeface="新細明體" panose="02020500000000000000" charset="-120"/>
              </a:rPr>
              <a:t>培養</a:t>
            </a:r>
            <a:r>
              <a:rPr lang="zh-TW" altLang="en-US" sz="900" dirty="0" smtClean="0">
                <a:latin typeface="新細明體" panose="02020500000000000000" charset="-120"/>
                <a:cs typeface="新細明體" panose="02020500000000000000" charset="-120"/>
              </a:rPr>
              <a:t>表演藝術</a:t>
            </a:r>
            <a:r>
              <a:rPr lang="zh-TW" altLang="en-US" sz="900" dirty="0">
                <a:latin typeface="新細明體" panose="02020500000000000000" charset="-120"/>
                <a:cs typeface="新細明體" panose="02020500000000000000" charset="-120"/>
              </a:rPr>
              <a:t>相關產業</a:t>
            </a:r>
            <a:r>
              <a:rPr lang="zh-TW" altLang="en-US" sz="900" dirty="0" smtClean="0">
                <a:latin typeface="新細明體" panose="02020500000000000000" charset="-120"/>
                <a:cs typeface="新細明體" panose="02020500000000000000" charset="-120"/>
              </a:rPr>
              <a:t>基礎人才</a:t>
            </a:r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2458654" y="1368514"/>
            <a:ext cx="6696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二</a:t>
            </a:r>
            <a:r>
              <a:rPr lang="en-US" altLang="zh-TW" sz="900" dirty="0" smtClean="0"/>
              <a:t>.</a:t>
            </a:r>
            <a:endParaRPr lang="en-US" altLang="zh-TW" sz="900" dirty="0" smtClean="0"/>
          </a:p>
          <a:p>
            <a:r>
              <a:rPr lang="zh-TW" altLang="en-US" sz="9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培養</a:t>
            </a:r>
            <a:r>
              <a:rPr lang="zh-TW" altLang="en-US" sz="900" dirty="0" smtClean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戲劇</a:t>
            </a:r>
            <a:r>
              <a:rPr lang="zh-TW" altLang="en-US" sz="9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演出人才</a:t>
            </a:r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18" name="文字方塊 17"/>
          <p:cNvSpPr txBox="1"/>
          <p:nvPr/>
        </p:nvSpPr>
        <p:spPr>
          <a:xfrm>
            <a:off x="3178734" y="1368514"/>
            <a:ext cx="66969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三</a:t>
            </a:r>
            <a:r>
              <a:rPr lang="en-US" altLang="zh-TW" sz="900" dirty="0" smtClean="0"/>
              <a:t>.</a:t>
            </a:r>
            <a:endParaRPr lang="en-US" altLang="zh-TW" sz="900" dirty="0" smtClean="0"/>
          </a:p>
          <a:p>
            <a:r>
              <a:rPr lang="zh-TW" altLang="en-US" sz="9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培養節目</a:t>
            </a:r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r>
              <a:rPr lang="zh-TW" altLang="en-US" sz="9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主持</a:t>
            </a:r>
            <a:r>
              <a:rPr lang="zh-TW" altLang="en-US" sz="900" dirty="0" smtClean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人才</a:t>
            </a:r>
            <a:endParaRPr lang="en-US" altLang="zh-TW" sz="900" dirty="0" smtClean="0"/>
          </a:p>
        </p:txBody>
      </p:sp>
      <p:sp>
        <p:nvSpPr>
          <p:cNvPr id="19" name="文字方塊 18"/>
          <p:cNvSpPr txBox="1"/>
          <p:nvPr/>
        </p:nvSpPr>
        <p:spPr>
          <a:xfrm>
            <a:off x="3898814" y="1368514"/>
            <a:ext cx="6696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四</a:t>
            </a:r>
            <a:r>
              <a:rPr lang="en-US" altLang="zh-TW" sz="900" dirty="0" smtClean="0"/>
              <a:t>.</a:t>
            </a:r>
            <a:endParaRPr lang="en-US" altLang="zh-TW" sz="900" dirty="0" smtClean="0"/>
          </a:p>
          <a:p>
            <a:r>
              <a:rPr lang="zh-TW" altLang="en-US" sz="9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培養舞蹈</a:t>
            </a:r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r>
              <a:rPr lang="zh-TW" altLang="en-US" sz="9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表演人才</a:t>
            </a:r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endParaRPr lang="en-US" altLang="zh-TW" sz="900" dirty="0" smtClean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4618894" y="1368514"/>
            <a:ext cx="6696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五</a:t>
            </a:r>
            <a:r>
              <a:rPr lang="en-US" altLang="zh-TW" sz="900" dirty="0" smtClean="0"/>
              <a:t>.</a:t>
            </a:r>
            <a:endParaRPr lang="en-US" altLang="zh-TW" sz="900" dirty="0" smtClean="0"/>
          </a:p>
          <a:p>
            <a:r>
              <a:rPr lang="zh-TW" altLang="en-US" sz="9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培養燈光</a:t>
            </a:r>
            <a:r>
              <a:rPr lang="zh-TW" altLang="en-US" sz="900" dirty="0" smtClean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音響</a:t>
            </a:r>
            <a:r>
              <a:rPr lang="zh-TW" altLang="en-US" sz="9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人才</a:t>
            </a:r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5338974" y="1368514"/>
            <a:ext cx="118637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六</a:t>
            </a:r>
            <a:r>
              <a:rPr lang="en-US" altLang="zh-TW" sz="900" dirty="0" smtClean="0"/>
              <a:t>.</a:t>
            </a:r>
            <a:endParaRPr lang="en-US" altLang="zh-TW" sz="900" dirty="0" smtClean="0"/>
          </a:p>
          <a:p>
            <a:r>
              <a:rPr lang="zh-TW" altLang="en-US" sz="900" dirty="0"/>
              <a:t>培養表演藝術相關領域</a:t>
            </a:r>
            <a:r>
              <a:rPr lang="zh-TW" altLang="en-US" sz="900" dirty="0" smtClean="0"/>
              <a:t>繼續</a:t>
            </a:r>
            <a:r>
              <a:rPr lang="zh-TW" altLang="en-US" sz="900" dirty="0" smtClean="0">
                <a:latin typeface="新細明體" panose="02020500000000000000" charset="-120"/>
                <a:cs typeface="新細明體" panose="02020500000000000000" charset="-120"/>
              </a:rPr>
              <a:t>進修</a:t>
            </a:r>
            <a:r>
              <a:rPr lang="zh-TW" altLang="en-US" sz="900" dirty="0">
                <a:latin typeface="新細明體" panose="02020500000000000000" charset="-120"/>
                <a:cs typeface="新細明體" panose="02020500000000000000" charset="-120"/>
              </a:rPr>
              <a:t>人才</a:t>
            </a:r>
            <a:endParaRPr lang="zh-TW" altLang="en-US" sz="900" dirty="0">
              <a:latin typeface="新細明體" panose="02020500000000000000" charset="-120"/>
              <a:cs typeface="新細明體" panose="02020500000000000000" charset="-120"/>
            </a:endParaRPr>
          </a:p>
          <a:p>
            <a:endParaRPr lang="zh-TW" altLang="en-US" sz="900" dirty="0"/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cxnSp>
        <p:nvCxnSpPr>
          <p:cNvPr id="27" name="直線接點 26"/>
          <p:cNvCxnSpPr/>
          <p:nvPr/>
        </p:nvCxnSpPr>
        <p:spPr>
          <a:xfrm>
            <a:off x="304298" y="1979712"/>
            <a:ext cx="892454" cy="56927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260648" y="2155666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課程</a:t>
            </a:r>
            <a:endParaRPr lang="en-US" altLang="zh-TW" sz="1000" b="1" dirty="0" smtClean="0">
              <a:solidFill>
                <a:schemeClr val="accent1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類別</a:t>
            </a:r>
            <a:endParaRPr lang="zh-TW" altLang="en-US" sz="1000" b="1" dirty="0">
              <a:solidFill>
                <a:schemeClr val="accent1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764704" y="1979712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授課</a:t>
            </a:r>
            <a:endParaRPr lang="en-US" altLang="zh-TW" sz="1000" b="1" dirty="0" smtClean="0">
              <a:solidFill>
                <a:schemeClr val="accent1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年級</a:t>
            </a:r>
            <a:endParaRPr lang="zh-TW" altLang="en-US" sz="1000" b="1" dirty="0">
              <a:solidFill>
                <a:schemeClr val="accent1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16" name="群組 15"/>
          <p:cNvGrpSpPr/>
          <p:nvPr/>
        </p:nvGrpSpPr>
        <p:grpSpPr>
          <a:xfrm>
            <a:off x="3619" y="8066628"/>
            <a:ext cx="6579028" cy="1312668"/>
            <a:chOff x="101078" y="9011360"/>
            <a:chExt cx="6579028" cy="1668307"/>
          </a:xfrm>
        </p:grpSpPr>
        <p:grpSp>
          <p:nvGrpSpPr>
            <p:cNvPr id="5" name="群組 4"/>
            <p:cNvGrpSpPr/>
            <p:nvPr/>
          </p:nvGrpSpPr>
          <p:grpSpPr>
            <a:xfrm>
              <a:off x="101078" y="9011360"/>
              <a:ext cx="6579028" cy="632039"/>
              <a:chOff x="60273" y="7382052"/>
              <a:chExt cx="6579028" cy="632039"/>
            </a:xfrm>
          </p:grpSpPr>
          <p:sp>
            <p:nvSpPr>
              <p:cNvPr id="2" name="圓角化同側角落矩形 1"/>
              <p:cNvSpPr/>
              <p:nvPr/>
            </p:nvSpPr>
            <p:spPr>
              <a:xfrm>
                <a:off x="340258" y="7423930"/>
                <a:ext cx="6299043" cy="590161"/>
              </a:xfrm>
              <a:prstGeom prst="round2Same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pic>
            <p:nvPicPr>
              <p:cNvPr id="10" name="圖片 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20535" y="7382052"/>
                <a:ext cx="299990" cy="248788"/>
              </a:xfrm>
              <a:prstGeom prst="rect">
                <a:avLst/>
              </a:prstGeom>
            </p:spPr>
          </p:pic>
          <p:pic>
            <p:nvPicPr>
              <p:cNvPr id="3" name="圖片 2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273" y="7416687"/>
                <a:ext cx="1417118" cy="492910"/>
              </a:xfrm>
              <a:prstGeom prst="rect">
                <a:avLst/>
              </a:prstGeom>
            </p:spPr>
          </p:pic>
        </p:grpSp>
        <p:sp>
          <p:nvSpPr>
            <p:cNvPr id="32" name="文字方塊 31"/>
            <p:cNvSpPr txBox="1"/>
            <p:nvPr/>
          </p:nvSpPr>
          <p:spPr>
            <a:xfrm>
              <a:off x="1518196" y="9011360"/>
              <a:ext cx="941061" cy="929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一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pPr marL="12700" marR="5080" defTabSz="-635">
                <a:lnSpc>
                  <a:spcPct val="100000"/>
                </a:lnSpc>
                <a:spcBef>
                  <a:spcPts val="100"/>
                </a:spcBef>
                <a:tabLst>
                  <a:tab pos="1543685" algn="l"/>
                </a:tabLst>
              </a:pPr>
              <a:r>
                <a:rPr lang="zh-TW" altLang="en-US" sz="1050" baseline="3000" dirty="0">
                  <a:latin typeface="新細明體" panose="02020500000000000000" charset="-120"/>
                  <a:cs typeface="新細明體" panose="02020500000000000000" charset="-120"/>
                </a:rPr>
                <a:t>具備表演藝術</a:t>
              </a:r>
              <a:r>
                <a:rPr lang="zh-TW" altLang="en-US" sz="1050" baseline="3000" dirty="0" smtClean="0">
                  <a:latin typeface="新細明體" panose="02020500000000000000" charset="-120"/>
                  <a:cs typeface="新細明體" panose="02020500000000000000" charset="-120"/>
                </a:rPr>
                <a:t>相關</a:t>
              </a:r>
              <a:r>
                <a:rPr lang="zh-TW" altLang="en-US" sz="1050" baseline="3000" dirty="0">
                  <a:latin typeface="新細明體" panose="02020500000000000000" charset="-120"/>
                  <a:cs typeface="新細明體" panose="02020500000000000000" charset="-120"/>
                </a:rPr>
                <a:t>產業基礎</a:t>
              </a:r>
              <a:r>
                <a:rPr lang="zh-TW" altLang="en-US" sz="1050" baseline="3000" dirty="0" smtClean="0">
                  <a:latin typeface="新細明體" panose="02020500000000000000" charset="-120"/>
                  <a:cs typeface="新細明體" panose="02020500000000000000" charset="-120"/>
                </a:rPr>
                <a:t>能力</a:t>
              </a:r>
              <a:endParaRPr lang="en-US" altLang="zh-TW" sz="105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2482020" y="9011361"/>
              <a:ext cx="669693" cy="923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二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r>
                <a:rPr lang="zh-TW" altLang="en-US" sz="900" dirty="0" smtClean="0">
                  <a:solidFill>
                    <a:srgbClr val="00AF50"/>
                  </a:solidFill>
                  <a:latin typeface="新細明體" panose="02020500000000000000" charset="-120"/>
                  <a:cs typeface="新細明體" panose="02020500000000000000" charset="-120"/>
                </a:rPr>
                <a:t>培養戲劇</a:t>
              </a:r>
              <a:r>
                <a:rPr lang="zh-TW" altLang="en-US" sz="900" dirty="0">
                  <a:solidFill>
                    <a:srgbClr val="00AF50"/>
                  </a:solidFill>
                  <a:latin typeface="新細明體" panose="02020500000000000000" charset="-120"/>
                  <a:cs typeface="新細明體" panose="02020500000000000000" charset="-120"/>
                </a:rPr>
                <a:t>演出人才</a:t>
              </a:r>
              <a:endParaRPr lang="en-US" altLang="zh-TW" sz="9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endParaRPr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3202100" y="9011361"/>
              <a:ext cx="669693" cy="1061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三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r>
                <a:rPr lang="zh-TW" altLang="en-US" sz="1000" baseline="3000" dirty="0">
                  <a:solidFill>
                    <a:srgbClr val="00AFEF"/>
                  </a:solidFill>
                  <a:latin typeface="新細明體" panose="02020500000000000000" charset="-120"/>
                  <a:cs typeface="新細明體" panose="02020500000000000000" charset="-120"/>
                </a:rPr>
                <a:t>培養</a:t>
              </a:r>
              <a:r>
                <a:rPr lang="zh-TW" altLang="en-US" sz="1000" baseline="3000" dirty="0" smtClean="0">
                  <a:solidFill>
                    <a:srgbClr val="00AFEF"/>
                  </a:solidFill>
                  <a:latin typeface="新細明體" panose="02020500000000000000" charset="-120"/>
                  <a:cs typeface="新細明體" panose="02020500000000000000" charset="-120"/>
                </a:rPr>
                <a:t>節</a:t>
              </a:r>
              <a:r>
                <a:rPr lang="zh-TW" altLang="en-US" sz="1000" baseline="3000" dirty="0">
                  <a:solidFill>
                    <a:srgbClr val="00AFEF"/>
                  </a:solidFill>
                  <a:latin typeface="新細明體" panose="02020500000000000000" charset="-120"/>
                  <a:cs typeface="新細明體" panose="02020500000000000000" charset="-120"/>
                </a:rPr>
                <a:t>目主持人才</a:t>
              </a:r>
              <a:endParaRPr lang="en-US" altLang="zh-TW" sz="10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3922180" y="9011361"/>
              <a:ext cx="669693" cy="1085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四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r>
                <a:rPr lang="zh-TW" altLang="en-US" sz="900" dirty="0">
                  <a:solidFill>
                    <a:schemeClr val="accent6">
                      <a:lumMod val="50000"/>
                    </a:schemeClr>
                  </a:solidFill>
                  <a:latin typeface="新細明體" panose="02020500000000000000" charset="-120"/>
                  <a:cs typeface="新細明體" panose="02020500000000000000" charset="-120"/>
                </a:rPr>
                <a:t>培養舞蹈 表演人才</a:t>
              </a:r>
              <a:endParaRPr lang="zh-TW" altLang="en-US" sz="900" dirty="0">
                <a:solidFill>
                  <a:schemeClr val="accent6">
                    <a:lumMod val="50000"/>
                  </a:schemeClr>
                </a:solidFill>
                <a:latin typeface="新細明體" panose="02020500000000000000" charset="-120"/>
                <a:cs typeface="新細明體" panose="02020500000000000000" charset="-120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4642260" y="9011361"/>
              <a:ext cx="669693" cy="1101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五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r>
                <a:rPr lang="zh-TW" altLang="en-US" sz="900" dirty="0">
                  <a:solidFill>
                    <a:srgbClr val="FF0000"/>
                  </a:solidFill>
                  <a:latin typeface="新細明體" panose="02020500000000000000" charset="-120"/>
                  <a:cs typeface="新細明體" panose="02020500000000000000" charset="-120"/>
                </a:rPr>
                <a:t>培養燈光音響</a:t>
              </a:r>
              <a:r>
                <a:rPr lang="zh-TW" altLang="en-US" sz="900" spc="-5" dirty="0">
                  <a:solidFill>
                    <a:srgbClr val="FF0000"/>
                  </a:solidFill>
                  <a:latin typeface="新細明體" panose="02020500000000000000" charset="-120"/>
                  <a:cs typeface="新細明體" panose="02020500000000000000" charset="-120"/>
                </a:rPr>
                <a:t>人才</a:t>
              </a:r>
              <a:endParaRPr lang="zh-TW" altLang="en-US" sz="900" dirty="0">
                <a:latin typeface="新細明體" panose="02020500000000000000" charset="-120"/>
                <a:cs typeface="新細明體" panose="02020500000000000000" charset="-120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5362340" y="9011361"/>
              <a:ext cx="1317766" cy="597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六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r>
                <a:rPr lang="zh-TW" altLang="en-US" sz="900" dirty="0">
                  <a:latin typeface="新細明體" panose="02020500000000000000" charset="-120"/>
                  <a:cs typeface="新細明體" panose="02020500000000000000" charset="-120"/>
                </a:rPr>
                <a:t>培養表演藝術相關領</a:t>
              </a:r>
              <a:r>
                <a:rPr lang="zh-TW" altLang="en-US" sz="900" spc="-5" dirty="0">
                  <a:latin typeface="新細明體" panose="02020500000000000000" charset="-120"/>
                  <a:cs typeface="新細明體" panose="02020500000000000000" charset="-120"/>
                </a:rPr>
                <a:t>域繼續進修</a:t>
              </a:r>
              <a:r>
                <a:rPr lang="zh-TW" altLang="en-US" sz="900" spc="-5" dirty="0" smtClean="0">
                  <a:latin typeface="新細明體" panose="02020500000000000000" charset="-120"/>
                  <a:cs typeface="新細明體" panose="02020500000000000000" charset="-120"/>
                </a:rPr>
                <a:t>人才</a:t>
              </a:r>
              <a:endParaRPr lang="zh-TW" altLang="en-US" sz="900" dirty="0"/>
            </a:p>
          </p:txBody>
        </p:sp>
        <p:grpSp>
          <p:nvGrpSpPr>
            <p:cNvPr id="14" name="群組 13"/>
            <p:cNvGrpSpPr/>
            <p:nvPr/>
          </p:nvGrpSpPr>
          <p:grpSpPr>
            <a:xfrm>
              <a:off x="152971" y="9598919"/>
              <a:ext cx="6527135" cy="697210"/>
              <a:chOff x="112166" y="8072458"/>
              <a:chExt cx="6527135" cy="697210"/>
            </a:xfrm>
          </p:grpSpPr>
          <p:sp>
            <p:nvSpPr>
              <p:cNvPr id="8" name="圓角矩形 7"/>
              <p:cNvSpPr/>
              <p:nvPr/>
            </p:nvSpPr>
            <p:spPr>
              <a:xfrm>
                <a:off x="340258" y="8251414"/>
                <a:ext cx="6299043" cy="518254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pic>
            <p:nvPicPr>
              <p:cNvPr id="12" name="圖片 11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56055" y="8072458"/>
                <a:ext cx="264470" cy="216025"/>
              </a:xfrm>
              <a:prstGeom prst="rect">
                <a:avLst/>
              </a:prstGeom>
            </p:spPr>
          </p:pic>
          <p:pic>
            <p:nvPicPr>
              <p:cNvPr id="13" name="圖片 12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2166" y="8285691"/>
                <a:ext cx="1387204" cy="449699"/>
              </a:xfrm>
              <a:prstGeom prst="rect">
                <a:avLst/>
              </a:prstGeom>
            </p:spPr>
          </p:pic>
        </p:grpSp>
        <p:sp>
          <p:nvSpPr>
            <p:cNvPr id="38" name="文字方塊 37"/>
            <p:cNvSpPr txBox="1"/>
            <p:nvPr/>
          </p:nvSpPr>
          <p:spPr>
            <a:xfrm>
              <a:off x="2490404" y="9756575"/>
              <a:ext cx="774258" cy="8144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一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r>
                <a:rPr lang="zh-TW" altLang="en-US" sz="1200" baseline="3000" dirty="0">
                  <a:solidFill>
                    <a:srgbClr val="00AF50"/>
                  </a:solidFill>
                  <a:latin typeface="新細明體" panose="02020500000000000000" charset="-120"/>
                  <a:cs typeface="新細明體" panose="02020500000000000000" charset="-120"/>
                </a:rPr>
                <a:t>演員</a:t>
              </a:r>
              <a:endParaRPr lang="en-US" altLang="zh-TW" sz="12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3210484" y="9756577"/>
              <a:ext cx="720080" cy="92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二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r>
                <a:rPr lang="zh-TW" altLang="en-US" sz="900" dirty="0">
                  <a:solidFill>
                    <a:srgbClr val="00AFEF"/>
                  </a:solidFill>
                  <a:latin typeface="新細明體" panose="02020500000000000000" charset="-120"/>
                  <a:cs typeface="新細明體" panose="02020500000000000000" charset="-120"/>
                </a:rPr>
                <a:t>主持人</a:t>
              </a:r>
              <a:endParaRPr lang="zh-TW" altLang="en-US" sz="900" dirty="0">
                <a:latin typeface="新細明體" panose="02020500000000000000" charset="-120"/>
                <a:cs typeface="新細明體" panose="02020500000000000000" charset="-120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40" name="文字方塊 39"/>
            <p:cNvSpPr txBox="1"/>
            <p:nvPr/>
          </p:nvSpPr>
          <p:spPr>
            <a:xfrm>
              <a:off x="3930563" y="9756578"/>
              <a:ext cx="976619" cy="92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三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r>
                <a:rPr lang="zh-TW" altLang="en-US" sz="900" dirty="0">
                  <a:solidFill>
                    <a:schemeClr val="accent6">
                      <a:lumMod val="50000"/>
                    </a:schemeClr>
                  </a:solidFill>
                  <a:latin typeface="新細明體" panose="02020500000000000000" charset="-120"/>
                  <a:cs typeface="新細明體" panose="02020500000000000000" charset="-120"/>
                </a:rPr>
                <a:t>舞蹈表演人員</a:t>
              </a:r>
              <a:endParaRPr lang="zh-TW" altLang="en-US" sz="900" dirty="0">
                <a:solidFill>
                  <a:schemeClr val="accent6">
                    <a:lumMod val="50000"/>
                  </a:schemeClr>
                </a:solidFill>
                <a:latin typeface="新細明體" panose="02020500000000000000" charset="-120"/>
                <a:cs typeface="新細明體" panose="02020500000000000000" charset="-120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41" name="文字方塊 40"/>
            <p:cNvSpPr txBox="1"/>
            <p:nvPr/>
          </p:nvSpPr>
          <p:spPr>
            <a:xfrm>
              <a:off x="4938676" y="9756577"/>
              <a:ext cx="1036055" cy="92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四</a:t>
              </a:r>
              <a:r>
                <a:rPr lang="en-US" altLang="zh-TW" sz="900" dirty="0" smtClean="0"/>
                <a:t>.</a:t>
              </a:r>
              <a:endParaRPr lang="en-US" altLang="zh-TW" sz="900" dirty="0" smtClean="0"/>
            </a:p>
            <a:p>
              <a:r>
                <a:rPr lang="zh-TW" altLang="en-US" sz="900" spc="-5" dirty="0">
                  <a:solidFill>
                    <a:srgbClr val="FF0000"/>
                  </a:solidFill>
                  <a:latin typeface="新細明體" panose="02020500000000000000" charset="-120"/>
                  <a:cs typeface="新細明體" panose="02020500000000000000" charset="-120"/>
                </a:rPr>
                <a:t>燈光音響人員</a:t>
              </a:r>
              <a:endParaRPr lang="zh-TW" altLang="en-US" sz="900" dirty="0">
                <a:latin typeface="新細明體" panose="02020500000000000000" charset="-120"/>
                <a:cs typeface="新細明體" panose="02020500000000000000" charset="-120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1534</Words>
  <Application>WPS Presentation</Application>
  <PresentationFormat>如螢幕大小 (4:3)</PresentationFormat>
  <Paragraphs>391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新細明體</vt:lpstr>
      <vt:lpstr>Wingdings</vt:lpstr>
      <vt:lpstr>華康標楷體</vt:lpstr>
      <vt:lpstr>標楷體</vt:lpstr>
      <vt:lpstr>微軟正黑體</vt:lpstr>
      <vt:lpstr>細明體</vt:lpstr>
      <vt:lpstr>Yu Gothic</vt:lpstr>
      <vt:lpstr>Times New Roman</vt:lpstr>
      <vt:lpstr>新細明體</vt:lpstr>
      <vt:lpstr>Calibri</vt:lpstr>
      <vt:lpstr>Microsoft YaHei</vt:lpstr>
      <vt:lpstr>SimSun</vt:lpstr>
      <vt:lpstr>Arial Unicode MS</vt:lpstr>
      <vt:lpstr>Office 佈景主題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USER</cp:lastModifiedBy>
  <cp:revision>51</cp:revision>
  <dcterms:created xsi:type="dcterms:W3CDTF">2018-12-19T06:22:00Z</dcterms:created>
  <dcterms:modified xsi:type="dcterms:W3CDTF">2025-01-06T00:48:05Z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1028-10.8.0.6003</vt:lpwstr>
  </property>
</Properties>
</file>