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2" y="1890"/>
      </p:cViewPr>
      <p:guideLst>
        <p:guide orient="horz" pos="2880"/>
        <p:guide pos="22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image" Target="../media/image3.png"/><Relationship Id="rId7" Type="http://schemas.openxmlformats.org/officeDocument/2006/relationships/image" Target="../media/image2.png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89686" y="2191524"/>
            <a:ext cx="898525" cy="576580"/>
          </a:xfrm>
          <a:custGeom>
            <a:avLst/>
            <a:gdLst/>
            <a:ahLst/>
            <a:cxnLst/>
            <a:rect l="l" t="t" r="r" b="b"/>
            <a:pathLst>
              <a:path w="898525" h="576580">
                <a:moveTo>
                  <a:pt x="0" y="576059"/>
                </a:moveTo>
                <a:lnTo>
                  <a:pt x="898448" y="576059"/>
                </a:lnTo>
                <a:lnTo>
                  <a:pt x="898448" y="0"/>
                </a:lnTo>
                <a:lnTo>
                  <a:pt x="0" y="0"/>
                </a:lnTo>
                <a:lnTo>
                  <a:pt x="0" y="576059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3008883" y="2191511"/>
            <a:ext cx="1821180" cy="288290"/>
          </a:xfrm>
          <a:custGeom>
            <a:avLst/>
            <a:gdLst/>
            <a:ahLst/>
            <a:cxnLst/>
            <a:rect l="l" t="t" r="r" b="b"/>
            <a:pathLst>
              <a:path w="1821179" h="288289">
                <a:moveTo>
                  <a:pt x="0" y="288035"/>
                </a:moveTo>
                <a:lnTo>
                  <a:pt x="1820798" y="288035"/>
                </a:lnTo>
                <a:lnTo>
                  <a:pt x="1820798" y="0"/>
                </a:lnTo>
                <a:lnTo>
                  <a:pt x="0" y="0"/>
                </a:lnTo>
                <a:lnTo>
                  <a:pt x="0" y="288035"/>
                </a:lnTo>
                <a:close/>
              </a:path>
            </a:pathLst>
          </a:custGeom>
          <a:solidFill>
            <a:srgbClr val="FCEA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222499" y="89738"/>
            <a:ext cx="6480056" cy="43162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446531" y="59423"/>
            <a:ext cx="5986272" cy="5608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260604" y="108204"/>
            <a:ext cx="6408420" cy="35966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260604" y="108204"/>
            <a:ext cx="6408420" cy="360045"/>
          </a:xfrm>
          <a:custGeom>
            <a:avLst/>
            <a:gdLst/>
            <a:ahLst/>
            <a:cxnLst/>
            <a:rect l="l" t="t" r="r" b="b"/>
            <a:pathLst>
              <a:path w="6408420" h="360045">
                <a:moveTo>
                  <a:pt x="0" y="0"/>
                </a:moveTo>
                <a:lnTo>
                  <a:pt x="6348476" y="0"/>
                </a:lnTo>
                <a:lnTo>
                  <a:pt x="6408420" y="59944"/>
                </a:lnTo>
                <a:lnTo>
                  <a:pt x="6408420" y="359664"/>
                </a:lnTo>
                <a:lnTo>
                  <a:pt x="59943" y="359664"/>
                </a:lnTo>
                <a:lnTo>
                  <a:pt x="0" y="29972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7C5F9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4" Type="http://schemas.openxmlformats.org/officeDocument/2006/relationships/slideLayout" Target="../slideLayouts/slideLayout5.xml"/><Relationship Id="rId13" Type="http://schemas.openxmlformats.org/officeDocument/2006/relationships/image" Target="../media/image16.png"/><Relationship Id="rId12" Type="http://schemas.openxmlformats.org/officeDocument/2006/relationships/image" Target="../media/image15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4273" y="128778"/>
            <a:ext cx="1625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7375E"/>
                </a:solidFill>
                <a:latin typeface="微軟正黑體" panose="020B0604030504040204" charset="-120"/>
                <a:cs typeface="微軟正黑體" panose="020B0604030504040204" charset="-120"/>
              </a:rPr>
              <a:t>新北市莊敬高職</a:t>
            </a:r>
            <a:endParaRPr sz="18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443352" y="128778"/>
            <a:ext cx="1168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7375E"/>
                </a:solidFill>
                <a:latin typeface="微軟正黑體" panose="020B0604030504040204" charset="-120"/>
                <a:cs typeface="微軟正黑體" panose="020B0604030504040204" charset="-120"/>
              </a:rPr>
              <a:t>電影電視科</a:t>
            </a:r>
            <a:endParaRPr sz="180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15334" y="128778"/>
            <a:ext cx="2502535" cy="30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17375E"/>
                </a:solidFill>
                <a:latin typeface="微軟正黑體" panose="020B0604030504040204" charset="-120"/>
                <a:cs typeface="微軟正黑體" panose="020B0604030504040204" charset="-120"/>
              </a:rPr>
              <a:t>課程地圖</a:t>
            </a:r>
            <a:r>
              <a:rPr sz="1800" b="1" spc="375" dirty="0">
                <a:solidFill>
                  <a:srgbClr val="17375E"/>
                </a:solidFill>
                <a:latin typeface="微軟正黑體" panose="020B0604030504040204" charset="-120"/>
                <a:cs typeface="微軟正黑體" panose="020B0604030504040204" charset="-120"/>
              </a:rPr>
              <a:t> </a:t>
            </a:r>
            <a:r>
              <a:rPr sz="1200" b="1" spc="-45" dirty="0">
                <a:solidFill>
                  <a:srgbClr val="17375E"/>
                </a:solidFill>
                <a:latin typeface="微軟正黑體" panose="020B0604030504040204" charset="-120"/>
                <a:cs typeface="微軟正黑體" panose="020B0604030504040204" charset="-120"/>
              </a:rPr>
              <a:t>(</a:t>
            </a:r>
            <a:r>
              <a:rPr sz="1200" b="1" spc="-45" dirty="0" smtClean="0">
                <a:solidFill>
                  <a:srgbClr val="17375E"/>
                </a:solidFill>
                <a:latin typeface="微軟正黑體" panose="020B0604030504040204" charset="-120"/>
                <a:cs typeface="微軟正黑體" panose="020B0604030504040204" charset="-120"/>
              </a:rPr>
              <a:t>1</a:t>
            </a:r>
            <a:r>
              <a:rPr lang="en-US" sz="1200" b="1" spc="-45" dirty="0" smtClean="0">
                <a:solidFill>
                  <a:srgbClr val="17375E"/>
                </a:solidFill>
                <a:latin typeface="微軟正黑體" panose="020B0604030504040204" charset="-120"/>
                <a:cs typeface="微軟正黑體" panose="020B0604030504040204" charset="-120"/>
              </a:rPr>
              <a:t>14</a:t>
            </a:r>
            <a:r>
              <a:rPr sz="1200" b="1" dirty="0" smtClean="0">
                <a:solidFill>
                  <a:srgbClr val="17375E"/>
                </a:solidFill>
                <a:latin typeface="微軟正黑體" panose="020B0604030504040204" charset="-120"/>
                <a:cs typeface="微軟正黑體" panose="020B0604030504040204" charset="-120"/>
              </a:rPr>
              <a:t>學年度新生適用</a:t>
            </a:r>
            <a:r>
              <a:rPr sz="1200" b="1" spc="175" dirty="0">
                <a:solidFill>
                  <a:srgbClr val="17375E"/>
                </a:solidFill>
                <a:latin typeface="微軟正黑體" panose="020B0604030504040204" charset="-120"/>
                <a:cs typeface="微軟正黑體" panose="020B0604030504040204" charset="-120"/>
              </a:rPr>
              <a:t>)</a:t>
            </a:r>
            <a:endParaRPr sz="1200" dirty="0">
              <a:latin typeface="微軟正黑體" panose="020B0604030504040204" charset="-120"/>
              <a:cs typeface="微軟正黑體" panose="020B0604030504040204" charset="-12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0604" y="499872"/>
            <a:ext cx="6390132" cy="864108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04800" y="2202179"/>
            <a:ext cx="892810" cy="569595"/>
          </a:xfrm>
          <a:custGeom>
            <a:avLst/>
            <a:gdLst/>
            <a:ahLst/>
            <a:cxnLst/>
            <a:rect l="l" t="t" r="r" b="b"/>
            <a:pathLst>
              <a:path w="892810" h="569594">
                <a:moveTo>
                  <a:pt x="0" y="0"/>
                </a:moveTo>
                <a:lnTo>
                  <a:pt x="892454" y="569214"/>
                </a:lnTo>
              </a:path>
            </a:pathLst>
          </a:custGeom>
          <a:ln w="9144">
            <a:solidFill>
              <a:srgbClr val="17375E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7630" y="2133600"/>
          <a:ext cx="6734175" cy="5511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4335"/>
                <a:gridCol w="624835"/>
                <a:gridCol w="914400"/>
                <a:gridCol w="990600"/>
                <a:gridCol w="914400"/>
                <a:gridCol w="990600"/>
                <a:gridCol w="990600"/>
                <a:gridCol w="914400"/>
              </a:tblGrid>
              <a:tr h="288036">
                <a:tc rowSpan="2" gridSpan="2">
                  <a:txBody>
                    <a:bodyPr/>
                    <a:lstStyle/>
                    <a:p>
                      <a:pPr marL="557530">
                        <a:lnSpc>
                          <a:spcPct val="100000"/>
                        </a:lnSpc>
                        <a:spcBef>
                          <a:spcPts val="410"/>
                        </a:spcBef>
                      </a:pPr>
                      <a:r>
                        <a:rPr lang="zh-TW" altLang="en-US" sz="1000" b="1" spc="10" dirty="0" smtClean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    </a:t>
                      </a:r>
                      <a:r>
                        <a:rPr sz="1000" b="1" spc="10" dirty="0" err="1" smtClean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授課</a:t>
                      </a:r>
                      <a:endParaRPr sz="10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141605" defTabSz="-635">
                        <a:lnSpc>
                          <a:spcPct val="100000"/>
                        </a:lnSpc>
                        <a:tabLst>
                          <a:tab pos="557530" algn="l"/>
                        </a:tabLst>
                      </a:pPr>
                      <a:r>
                        <a:rPr sz="1500" b="1" spc="15" baseline="-22000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課</a:t>
                      </a:r>
                      <a:r>
                        <a:rPr sz="1500" b="1" baseline="-22000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程	</a:t>
                      </a:r>
                      <a:r>
                        <a:rPr lang="zh-TW" altLang="en-US" sz="1500" b="1" baseline="-22000" dirty="0" smtClean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     </a:t>
                      </a:r>
                      <a:r>
                        <a:rPr sz="1000" b="1" spc="10" dirty="0" err="1" smtClean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年級</a:t>
                      </a:r>
                      <a:endParaRPr sz="10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000" b="1" spc="5" dirty="0">
                          <a:solidFill>
                            <a:srgbClr val="1F487C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類別</a:t>
                      </a:r>
                      <a:endParaRPr sz="10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2069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一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級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0325" marB="0">
                    <a:lnL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二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級</a:t>
                      </a:r>
                      <a:endParaRPr sz="105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三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級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 hMerge="1">
                  <a:tcPr marL="0" marR="0" marT="0" marB="0"/>
                </a:tc>
              </a:tr>
              <a:tr h="280035">
                <a:tc vMerge="1" gridSpan="2">
                  <a:tcPr marL="0" marR="0" marT="52069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3810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</a:tcPr>
                </a:tc>
                <a:tc vMerge="1"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</a:t>
                      </a:r>
                      <a:r>
                        <a:rPr sz="1050" b="1" spc="-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期</a:t>
                      </a:r>
                      <a:endParaRPr sz="105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0325" marB="0">
                    <a:lnL w="6350">
                      <a:solidFill>
                        <a:srgbClr val="375F92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375F92"/>
                      </a:solidFill>
                      <a:prstDash val="solid"/>
                    </a:lnB>
                    <a:solidFill>
                      <a:srgbClr val="FCEADA"/>
                    </a:solidFill>
                  </a:tcPr>
                </a:tc>
              </a:tr>
              <a:tr h="105410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部定一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般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科目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1440" lvl="0" eaLnBrk="1" fontAlgn="t" latinLnBrk="0" hangingPunct="1">
                        <a:lnSpc>
                          <a:spcPct val="55000"/>
                        </a:lnSpc>
                        <a:spcBef>
                          <a:spcPts val="300"/>
                        </a:spcBef>
                      </a:pPr>
                      <a:r>
                        <a:rPr lang="zh-TW"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國語文</a:t>
                      </a:r>
                      <a:r>
                        <a:rPr lang="en-US" altLang="zh-TW"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600" kern="100" dirty="0" err="1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 lvl="0" eaLnBrk="1" fontAlgn="t" latinLnBrk="0" hangingPunct="1">
                        <a:lnSpc>
                          <a:spcPct val="55000"/>
                        </a:lnSpc>
                        <a:spcBef>
                          <a:spcPts val="300"/>
                        </a:spcBef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英語文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 marR="0" lvl="0" indent="0" defTabSz="914400" eaLnBrk="1" fontAlgn="t" latinLnBrk="0" hangingPunct="1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本土語言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/</a:t>
                      </a: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臺灣手語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 eaLnBrk="1" fontAlgn="auto" latinLnBrk="0" hangingPunct="1">
                        <a:lnSpc>
                          <a:spcPts val="72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數學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 eaLnBrk="1" fontAlgn="auto" latinLnBrk="0" hangingPunct="1">
                        <a:lnSpc>
                          <a:spcPts val="72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物理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 eaLnBrk="1" fontAlgn="auto" latinLnBrk="0" hangingPunct="1">
                        <a:lnSpc>
                          <a:spcPts val="72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歷史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 marR="0" indent="0" defTabSz="914400" eaLnBrk="1" fontAlgn="auto" latinLnBrk="0" hangingPunct="1">
                        <a:lnSpc>
                          <a:spcPts val="7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美術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 eaLnBrk="1" fontAlgn="auto" latinLnBrk="0" hangingPunct="1">
                        <a:lnSpc>
                          <a:spcPts val="72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健康與護理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(1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 eaLnBrk="1" fontAlgn="auto" latinLnBrk="0" hangingPunct="1">
                        <a:lnSpc>
                          <a:spcPts val="72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體育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 eaLnBrk="1" fontAlgn="auto" latinLnBrk="0" hangingPunct="1">
                        <a:lnSpc>
                          <a:spcPts val="72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生涯規劃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 eaLnBrk="1" fontAlgn="auto" latinLnBrk="0" hangingPunct="1">
                        <a:lnSpc>
                          <a:spcPts val="72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全民國防</a:t>
                      </a:r>
                      <a:r>
                        <a:rPr lang="zh-TW"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教育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(1)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37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60000"/>
                        </a:lnSpc>
                        <a:spcBef>
                          <a:spcPts val="335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國語文(3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zh-TW" sz="600" kern="100" dirty="0" err="1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60000"/>
                        </a:lnSpc>
                        <a:spcBef>
                          <a:spcPts val="335"/>
                        </a:spcBef>
                      </a:pPr>
                      <a:r>
                        <a:rPr lang="zh-TW"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英</a:t>
                      </a: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語文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本土語言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/</a:t>
                      </a: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臺灣手語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數學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化學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公</a:t>
                      </a: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民與社會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音樂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健康與護理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(1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體育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  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資訊科技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全民國防</a:t>
                      </a:r>
                      <a:r>
                        <a:rPr lang="zh-TW"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教育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1)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國語文(3)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英語文(2)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數學(1)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生物(2)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體育(2)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地理(2)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國語文(3)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英語文(2)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數學(1)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體育(2)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國語文(2)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英語文(2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體育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國語文(2)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英語文(2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體育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375F92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325755">
                <a:tc grid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部定專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業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科目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8509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藝術概論(2)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藝術概論(2)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149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藝術欣賞(2)  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 marR="3149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藝術與科技(2)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155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藝術欣賞(2)  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 marR="3155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藝術與科技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18440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ts val="535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部定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127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solidFill>
                      <a:srgbClr val="C3D59B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展演實務(3)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展演實務(3)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音像藝術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展演實務(3)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音像藝術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展演實務(3)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音像藝術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展演實務(3)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音像藝術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展演實務(3)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4319">
                <a:tc row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實習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科目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zh-TW" altLang="en-US" sz="800" b="1" spc="80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展演製作</a:t>
                      </a:r>
                      <a:endParaRPr lang="en-US" altLang="zh-TW" sz="800" b="1" spc="80" dirty="0" smtClean="0">
                        <a:solidFill>
                          <a:srgbClr val="17375E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spc="80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+mn-ea"/>
                          <a:cs typeface="微軟正黑體" panose="020B0604030504040204" charset="-120"/>
                        </a:rPr>
                        <a:t>技能</a:t>
                      </a: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領域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095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631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多媒材實務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25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多媒材實務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(2）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劇場技術基礎實作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劇場技術基礎實作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49555">
                <a:tc vMerge="1">
                  <a:tcPr marL="0" marR="0" marT="4127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zh-TW" altLang="en-US" sz="800" b="0" spc="80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數位影音</a:t>
                      </a:r>
                      <a:endParaRPr lang="en-US" altLang="zh-TW" sz="800" b="0" spc="80" dirty="0" smtClean="0">
                        <a:solidFill>
                          <a:srgbClr val="17375E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 marR="50800" algn="just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zh-TW" altLang="en-US" sz="800" b="0" spc="80" dirty="0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技能領域</a:t>
                      </a:r>
                      <a:endParaRPr sz="800" b="0" spc="80" dirty="0">
                        <a:solidFill>
                          <a:srgbClr val="17375E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2095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631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數位攝錄影實務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 </a:t>
                      </a:r>
                      <a:endParaRPr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25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數位攝錄影實務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 </a:t>
                      </a:r>
                      <a:endParaRPr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影音後製</a:t>
                      </a: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實作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影音後製</a:t>
                      </a: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實作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2275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7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校定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一般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科目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11684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9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英語會話(1)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英語會話(1)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英語會話(1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應用數學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(1)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英語會話(1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應用數學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(1)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215900">
                <a:tc vMerge="1">
                  <a:tcPr marL="0" marR="0" marT="381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 marR="116840"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558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B3A1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國防通識(1)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國防通識(1)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國防通識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600" kern="1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國防通識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(1)</a:t>
                      </a:r>
                      <a:endParaRPr lang="en-US" altLang="zh-TW" sz="600" kern="100" dirty="0" smtClean="0">
                        <a:solidFill>
                          <a:schemeClr val="tx1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6DFEB"/>
                    </a:solidFill>
                  </a:tcPr>
                </a:tc>
              </a:tr>
              <a:tr h="177165">
                <a:tc row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endParaRPr lang="en-US" sz="800" b="1" dirty="0" smtClean="0">
                        <a:solidFill>
                          <a:srgbClr val="17375E"/>
                        </a:solidFill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校定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專業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科目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R="11684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9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影音製作(2)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影音製作(2)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392430">
                <a:tc vMerge="1">
                  <a:tcPr marL="0" marR="0" marT="63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8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R="116840" algn="ct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190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D99593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lang="zh-TW" altLang="en-US"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基礎攝影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影像概論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基礎攝影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影像概論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19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影像概論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 marR="1619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影視配音與配樂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2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 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 marR="161925">
                        <a:lnSpc>
                          <a:spcPct val="8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大眾傳播(</a:t>
                      </a:r>
                      <a:r>
                        <a:rPr lang="en-US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16192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影像概論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(1)</a:t>
                      </a:r>
                      <a:endParaRPr lang="zh-TW" alt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710" marR="1619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 err="1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影視配音與配樂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2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 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710" marR="161925">
                        <a:lnSpc>
                          <a:spcPct val="8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大眾傳播(</a:t>
                      </a:r>
                      <a:r>
                        <a:rPr lang="en-US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2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1DCDB"/>
                    </a:solidFill>
                  </a:tcPr>
                </a:tc>
              </a:tr>
              <a:tr h="24511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00" dirty="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校定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實習</a:t>
                      </a:r>
                      <a:endParaRPr lang="en-US" sz="800" b="1" dirty="0" smtClean="0">
                        <a:solidFill>
                          <a:srgbClr val="17375E"/>
                        </a:solidFill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科目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635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R="116840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必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699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基礎剪輯實作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基礎剪輯實作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lang="zh-TW" altLang="en-US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照相術實務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</a:t>
                      </a:r>
                      <a:r>
                        <a:rPr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2)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照相術實務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(2)</a:t>
                      </a:r>
                      <a:endParaRPr lang="en-US" altLang="zh-TW" sz="600" kern="100" dirty="0" smtClean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 err="1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專題實作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3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kern="100" dirty="0" err="1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專題實作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</a:t>
                      </a:r>
                      <a:r>
                        <a:rPr lang="en-US" altLang="zh-TW"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3</a:t>
                      </a:r>
                      <a:r>
                        <a:rPr sz="600" kern="100" dirty="0" smtClean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63525">
                <a:tc vMerge="1">
                  <a:tcPr marL="0" marR="0" marT="635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 marR="11684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選</a:t>
                      </a:r>
                      <a:endParaRPr sz="800" dirty="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7302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63195" indent="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="0" i="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charset="-120"/>
                          <a:ea typeface="微軟正黑體" panose="020B0604030504040204" charset="-120"/>
                          <a:cs typeface="+mn-cs"/>
                        </a:rPr>
                        <a:t>策展規劃與藝術行政</a:t>
                      </a:r>
                      <a:r>
                        <a:rPr lang="en-US" altLang="zh-TW" sz="600" b="0" i="0" kern="1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charset="-120"/>
                          <a:ea typeface="微軟正黑體" panose="020B0604030504040204" charset="-120"/>
                          <a:cs typeface="+mn-cs"/>
                        </a:rPr>
                        <a:t>(2)</a:t>
                      </a:r>
                      <a:endParaRPr sz="600" b="0" i="0" kern="1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charset="-120"/>
                        <a:ea typeface="微軟正黑體" panose="020B0604030504040204" charset="-120"/>
                        <a:cs typeface="+mn-cs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917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表演訓練實習</a:t>
                      </a:r>
                      <a:r>
                        <a:rPr lang="en-US" altLang="zh-TW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  <a:p>
                      <a:pPr marL="92075" marR="3917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畢業製作</a:t>
                      </a:r>
                      <a:r>
                        <a:rPr lang="en-US" altLang="zh-TW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</a:rPr>
                        <a:t>(3)</a:t>
                      </a:r>
                      <a:endParaRPr lang="en-US" altLang="zh-TW"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917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表演訓練實習</a:t>
                      </a:r>
                      <a:r>
                        <a:rPr lang="en-US" altLang="zh-TW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92075" marR="3917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畢業製作</a:t>
                      </a:r>
                      <a:r>
                        <a:rPr lang="en-US" altLang="zh-TW" sz="600" kern="100" dirty="0"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27940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95885" marR="85725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多元 選修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ctr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同科</a:t>
                      </a:r>
                      <a:r>
                        <a:rPr lang="zh-TW" sz="7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單</a:t>
                      </a:r>
                      <a:r>
                        <a:rPr sz="7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班</a:t>
                      </a:r>
                      <a:endParaRPr sz="700" b="1" dirty="0">
                        <a:solidFill>
                          <a:srgbClr val="17375E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0170" algn="l" eaLnBrk="1" fontAlgn="auto" latinLnBrk="0" hangingPunct="1">
                        <a:lnSpc>
                          <a:spcPct val="170000"/>
                        </a:lnSpc>
                      </a:pPr>
                      <a:r>
                        <a:rPr lang="zh-TW" altLang="en-US" sz="600" b="1" kern="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非線性剪輯實作</a:t>
                      </a:r>
                      <a:r>
                        <a:rPr lang="en-US" altLang="zh-TW" sz="600" b="1" kern="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kern="10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  <a:p>
                      <a:pPr marL="90170" algn="l" eaLnBrk="1" fontAlgn="auto" latinLnBrk="0" hangingPunct="1">
                        <a:lnSpc>
                          <a:spcPct val="100000"/>
                        </a:lnSpc>
                      </a:pPr>
                      <a:r>
                        <a:rPr lang="zh-TW" altLang="en-US" sz="600" b="1" kern="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攝影實作</a:t>
                      </a:r>
                      <a:r>
                        <a:rPr lang="en-US" altLang="zh-TW" sz="600" b="1" kern="1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Times New Roman" panose="02020603050405020304"/>
                          <a:sym typeface="+mn-ea"/>
                        </a:rPr>
                        <a:t>(2)</a:t>
                      </a:r>
                      <a:endParaRPr lang="en-US" altLang="zh-TW" sz="600" b="1" kern="10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="1" kern="100" dirty="0">
                          <a:solidFill>
                            <a:srgbClr val="FF000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電視導播實務</a:t>
                      </a:r>
                      <a:r>
                        <a:rPr lang="en-US" altLang="zh-TW" sz="600" b="1" kern="100" dirty="0">
                          <a:solidFill>
                            <a:srgbClr val="FF000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600" b="1" kern="100" dirty="0">
                        <a:solidFill>
                          <a:srgbClr val="FF000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92075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="1" kern="100" dirty="0">
                          <a:solidFill>
                            <a:srgbClr val="FF000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燈光音響實作</a:t>
                      </a:r>
                      <a:r>
                        <a:rPr lang="en-US" altLang="zh-TW" sz="600" b="1" kern="100" dirty="0">
                          <a:solidFill>
                            <a:srgbClr val="FF000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600" b="1" kern="100" dirty="0">
                        <a:solidFill>
                          <a:srgbClr val="FF000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  <a:sym typeface="+mn-ea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="1" kern="100" dirty="0">
                          <a:solidFill>
                            <a:srgbClr val="FF000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電視導播實務</a:t>
                      </a:r>
                      <a:r>
                        <a:rPr lang="en-US" altLang="zh-TW" sz="600" b="1" kern="100" dirty="0">
                          <a:solidFill>
                            <a:srgbClr val="FF000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altLang="zh-TW" sz="600" b="1" kern="100" dirty="0">
                        <a:solidFill>
                          <a:srgbClr val="FF000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92075" marR="2381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="1" kern="100" dirty="0">
                          <a:solidFill>
                            <a:srgbClr val="FF000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燈光音響實作</a:t>
                      </a:r>
                      <a:r>
                        <a:rPr lang="en-US" altLang="zh-TW" sz="600" b="1" kern="100" dirty="0">
                          <a:solidFill>
                            <a:srgbClr val="FF000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(3)</a:t>
                      </a:r>
                      <a:endParaRPr lang="en-US" sz="600" kern="100" dirty="0">
                        <a:solidFill>
                          <a:srgbClr val="FF000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  <a:sym typeface="+mn-ea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97180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90170" marR="180340" algn="ctr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7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同</a:t>
                      </a:r>
                      <a:r>
                        <a:rPr lang="zh-TW" sz="7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群</a:t>
                      </a:r>
                      <a:r>
                        <a:rPr sz="7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跨科</a:t>
                      </a:r>
                      <a:endParaRPr sz="700" b="1" dirty="0">
                        <a:solidFill>
                          <a:srgbClr val="17375E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kern="100" dirty="0"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143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多媒體製作</a:t>
                      </a:r>
                      <a:r>
                        <a:rPr lang="en-US" altLang="zh-TW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600" b="1" kern="100" dirty="0">
                        <a:solidFill>
                          <a:srgbClr val="00206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92710" marR="3143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影片剪輯</a:t>
                      </a:r>
                      <a:r>
                        <a:rPr lang="en-US" altLang="zh-TW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600" b="1" kern="100" dirty="0">
                        <a:solidFill>
                          <a:srgbClr val="00206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92710" marR="3143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原住民族語文</a:t>
                      </a:r>
                      <a:r>
                        <a:rPr lang="en-US" altLang="zh-TW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600" b="1" kern="100" dirty="0">
                        <a:solidFill>
                          <a:srgbClr val="00206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  <a:sym typeface="+mn-ea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3143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多媒體製作</a:t>
                      </a:r>
                      <a:r>
                        <a:rPr lang="en-US" altLang="zh-TW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600" b="1" kern="100" dirty="0">
                        <a:solidFill>
                          <a:srgbClr val="00206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92710" marR="3143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影片剪輯</a:t>
                      </a:r>
                      <a:r>
                        <a:rPr lang="en-US" altLang="zh-TW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600" b="1" kern="100" dirty="0">
                        <a:solidFill>
                          <a:srgbClr val="00206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細明體" panose="02020509000000000000" charset="-120"/>
                        <a:sym typeface="+mn-ea"/>
                      </a:endParaRPr>
                    </a:p>
                    <a:p>
                      <a:pPr marL="92710" marR="31432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lang="zh-TW" altLang="en-US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原住民族語文</a:t>
                      </a:r>
                      <a:r>
                        <a:rPr lang="en-US" altLang="zh-TW" sz="600" b="1" kern="100" dirty="0">
                          <a:solidFill>
                            <a:srgbClr val="002060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細明體" panose="02020509000000000000" charset="-120"/>
                          <a:sym typeface="+mn-ea"/>
                        </a:rPr>
                        <a:t>(2)</a:t>
                      </a:r>
                      <a:endParaRPr lang="en-US" altLang="zh-TW" sz="600" kern="100" dirty="0" smtClean="0">
                        <a:solidFill>
                          <a:srgbClr val="FFC000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Times New Roman" panose="02020603050405020304"/>
                        <a:sym typeface="+mn-ea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635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220980">
                <a:tc vMerge="1">
                  <a:tcPr marL="0" marR="0" marT="0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127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7325" marR="180340" indent="-100330" algn="ctr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7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ea typeface="微軟正黑體" panose="020B0604030504040204" charset="-120"/>
                          <a:cs typeface="微軟正黑體" panose="020B0604030504040204" charset="-120"/>
                        </a:rPr>
                        <a:t>同校跨群</a:t>
                      </a:r>
                      <a:endParaRPr sz="700" b="1" dirty="0">
                        <a:solidFill>
                          <a:srgbClr val="17375E"/>
                        </a:solidFill>
                        <a:latin typeface="微軟正黑體" panose="020B0604030504040204" charset="-120"/>
                        <a:ea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635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94947">
                <a:tc gridSpan="2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彈性學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習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時間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254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ea typeface="+mn-ea"/>
                        <a:cs typeface="細明體" panose="02020509000000000000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細明體" panose="02020509000000000000" charset="-120"/>
                          <a:ea typeface="+mn-ea"/>
                          <a:cs typeface="細明體" panose="02020509000000000000" charset="-120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細明體" panose="02020509000000000000" charset="-120"/>
                        <a:ea typeface="+mn-ea"/>
                        <a:cs typeface="細明體" panose="02020509000000000000" charset="-120"/>
                      </a:endParaRPr>
                    </a:p>
                  </a:txBody>
                  <a:tcPr marL="0" marR="0" marT="0" marB="0" anchor="ctr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彈性學</a:t>
                      </a:r>
                      <a:r>
                        <a:rPr sz="8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習</a:t>
                      </a: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時間</a:t>
                      </a:r>
                      <a:r>
                        <a:rPr sz="800" spc="-1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sz="8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彈性學</a:t>
                      </a:r>
                      <a:r>
                        <a:rPr sz="8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習</a:t>
                      </a: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時間</a:t>
                      </a:r>
                      <a:r>
                        <a:rPr sz="800" spc="-1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(1)</a:t>
                      </a:r>
                      <a:endParaRPr sz="8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8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8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12700">
                      <a:solidFill>
                        <a:srgbClr val="17375E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  <a:tr h="213360">
                <a:tc gridSpan="2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團體活</a:t>
                      </a:r>
                      <a:r>
                        <a:rPr sz="800" b="1" spc="-15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動</a:t>
                      </a:r>
                      <a:r>
                        <a:rPr sz="800" b="1" dirty="0">
                          <a:solidFill>
                            <a:srgbClr val="17375E"/>
                          </a:solidFill>
                          <a:latin typeface="微軟正黑體" panose="020B0604030504040204" charset="-120"/>
                          <a:cs typeface="微軟正黑體" panose="020B0604030504040204" charset="-120"/>
                        </a:rPr>
                        <a:t>時間</a:t>
                      </a:r>
                      <a:endParaRPr sz="800">
                        <a:latin typeface="微軟正黑體" panose="020B0604030504040204" charset="-120"/>
                        <a:cs typeface="微軟正黑體" panose="020B0604030504040204" charset="-120"/>
                      </a:endParaRPr>
                    </a:p>
                  </a:txBody>
                  <a:tcPr marL="0" marR="0" marT="42545" marB="0">
                    <a:lnL w="38100">
                      <a:solidFill>
                        <a:srgbClr val="375F92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92CDDD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</a:t>
                      </a:r>
                      <a:r>
                        <a:rPr sz="8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動</a:t>
                      </a: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時間</a:t>
                      </a:r>
                      <a:r>
                        <a:rPr sz="800" spc="-1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sz="80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 cap="flat" cmpd="sng" algn="ctr">
                      <a:solidFill>
                        <a:srgbClr val="1737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</a:t>
                      </a:r>
                      <a:r>
                        <a:rPr sz="8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動</a:t>
                      </a: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時間</a:t>
                      </a:r>
                      <a:r>
                        <a:rPr sz="800" spc="-1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sz="80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</a:t>
                      </a:r>
                      <a:r>
                        <a:rPr sz="8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動</a:t>
                      </a: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時間</a:t>
                      </a:r>
                      <a:r>
                        <a:rPr sz="800" spc="-1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sz="80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</a:t>
                      </a:r>
                      <a:r>
                        <a:rPr sz="8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動</a:t>
                      </a: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時間</a:t>
                      </a:r>
                      <a:r>
                        <a:rPr sz="800" spc="-1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sz="8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</a:t>
                      </a:r>
                      <a:r>
                        <a:rPr sz="8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動</a:t>
                      </a: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時間</a:t>
                      </a:r>
                      <a:r>
                        <a:rPr sz="800" spc="-1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sz="80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6350">
                      <a:solidFill>
                        <a:srgbClr val="17375E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團體活</a:t>
                      </a:r>
                      <a:r>
                        <a:rPr sz="800" spc="-15" dirty="0">
                          <a:latin typeface="細明體" panose="02020509000000000000" charset="-120"/>
                          <a:cs typeface="細明體" panose="02020509000000000000" charset="-120"/>
                        </a:rPr>
                        <a:t>動</a:t>
                      </a:r>
                      <a:r>
                        <a:rPr sz="800" dirty="0">
                          <a:latin typeface="細明體" panose="02020509000000000000" charset="-120"/>
                          <a:cs typeface="細明體" panose="02020509000000000000" charset="-120"/>
                        </a:rPr>
                        <a:t>時間</a:t>
                      </a:r>
                      <a:r>
                        <a:rPr sz="800" spc="-10" dirty="0">
                          <a:latin typeface="細明體" panose="02020509000000000000" charset="-120"/>
                          <a:cs typeface="細明體" panose="02020509000000000000" charset="-120"/>
                        </a:rPr>
                        <a:t>(3)</a:t>
                      </a:r>
                      <a:endParaRPr sz="800" dirty="0">
                        <a:latin typeface="細明體" panose="02020509000000000000" charset="-120"/>
                        <a:cs typeface="細明體" panose="02020509000000000000" charset="-120"/>
                      </a:endParaRPr>
                    </a:p>
                  </a:txBody>
                  <a:tcPr marL="0" marR="0" marT="42545" marB="0">
                    <a:lnL w="6350">
                      <a:solidFill>
                        <a:srgbClr val="17375E"/>
                      </a:solidFill>
                      <a:prstDash val="solid"/>
                    </a:lnL>
                    <a:lnR w="38100">
                      <a:solidFill>
                        <a:srgbClr val="375F92"/>
                      </a:solidFill>
                      <a:prstDash val="solid"/>
                    </a:lnR>
                    <a:lnT w="12700">
                      <a:solidFill>
                        <a:srgbClr val="17375E"/>
                      </a:solidFill>
                      <a:prstDash val="solid"/>
                    </a:lnT>
                    <a:lnB w="38100">
                      <a:solidFill>
                        <a:srgbClr val="375F92"/>
                      </a:solidFill>
                      <a:prstDash val="solid"/>
                    </a:lnB>
                    <a:solidFill>
                      <a:srgbClr val="DBEDF4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341373" y="7772400"/>
            <a:ext cx="6371848" cy="6509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79475" y="7790791"/>
            <a:ext cx="6300216" cy="5791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79475" y="7790791"/>
            <a:ext cx="6300470" cy="579120"/>
          </a:xfrm>
          <a:custGeom>
            <a:avLst/>
            <a:gdLst/>
            <a:ahLst/>
            <a:cxnLst/>
            <a:rect l="l" t="t" r="r" b="b"/>
            <a:pathLst>
              <a:path w="6300470" h="579120">
                <a:moveTo>
                  <a:pt x="96519" y="0"/>
                </a:moveTo>
                <a:lnTo>
                  <a:pt x="6203696" y="0"/>
                </a:lnTo>
                <a:lnTo>
                  <a:pt x="6241280" y="7580"/>
                </a:lnTo>
                <a:lnTo>
                  <a:pt x="6271958" y="28257"/>
                </a:lnTo>
                <a:lnTo>
                  <a:pt x="6292635" y="58935"/>
                </a:lnTo>
                <a:lnTo>
                  <a:pt x="6300216" y="96520"/>
                </a:lnTo>
                <a:lnTo>
                  <a:pt x="6300216" y="579120"/>
                </a:lnTo>
                <a:lnTo>
                  <a:pt x="0" y="579120"/>
                </a:lnTo>
                <a:lnTo>
                  <a:pt x="0" y="96520"/>
                </a:lnTo>
                <a:lnTo>
                  <a:pt x="7585" y="58935"/>
                </a:lnTo>
                <a:lnTo>
                  <a:pt x="28271" y="28257"/>
                </a:lnTo>
                <a:lnTo>
                  <a:pt x="58952" y="7580"/>
                </a:lnTo>
                <a:lnTo>
                  <a:pt x="96519" y="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386583" y="7620000"/>
            <a:ext cx="271017" cy="2716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99060" y="7783170"/>
            <a:ext cx="1417320" cy="58356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1461897" y="7809841"/>
            <a:ext cx="469265" cy="556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一具備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電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影 電視企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劃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、 影視產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業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行 銷及傳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播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之 基礎能力</a:t>
            </a:r>
            <a:endParaRPr sz="70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00198" y="7809841"/>
            <a:ext cx="557530" cy="556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700" spc="-5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二.具備</a:t>
            </a:r>
            <a:r>
              <a:rPr sz="700" spc="5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影</a:t>
            </a:r>
            <a:r>
              <a:rPr sz="700" spc="-5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像 攝錄、</a:t>
            </a:r>
            <a:r>
              <a:rPr sz="700" spc="5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剪</a:t>
            </a:r>
            <a:r>
              <a:rPr sz="700" spc="-5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接後 製及廣</a:t>
            </a:r>
            <a:r>
              <a:rPr sz="700" spc="5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告</a:t>
            </a:r>
            <a:r>
              <a:rPr sz="700" spc="-5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幕前 幕後製</a:t>
            </a:r>
            <a:r>
              <a:rPr sz="700" spc="5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作</a:t>
            </a:r>
            <a:r>
              <a:rPr sz="700" spc="-5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之專 業能力</a:t>
            </a:r>
            <a:endParaRPr sz="70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56661" y="7921601"/>
            <a:ext cx="73596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音響操</a:t>
            </a:r>
            <a:r>
              <a:rPr sz="700" spc="5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作</a:t>
            </a:r>
            <a:r>
              <a:rPr sz="700" spc="-5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之專</a:t>
            </a:r>
            <a:r>
              <a:rPr sz="700" spc="5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業</a:t>
            </a:r>
            <a:r>
              <a:rPr sz="700" spc="-5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能 力</a:t>
            </a:r>
            <a:endParaRPr sz="70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731261" y="7814920"/>
            <a:ext cx="224345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三.具備</a:t>
            </a:r>
            <a:r>
              <a:rPr sz="700" spc="5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影</a:t>
            </a:r>
            <a:r>
              <a:rPr sz="700" spc="-5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視燈</a:t>
            </a:r>
            <a:r>
              <a:rPr sz="700" spc="5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光</a:t>
            </a:r>
            <a:r>
              <a:rPr sz="700" spc="-5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、</a:t>
            </a:r>
            <a:r>
              <a:rPr sz="700" spc="10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 </a:t>
            </a:r>
            <a:r>
              <a:rPr sz="1050" spc="-7" baseline="1200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四.具備</a:t>
            </a:r>
            <a:r>
              <a:rPr sz="1050" spc="7" baseline="1200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影</a:t>
            </a:r>
            <a:r>
              <a:rPr sz="1050" spc="-7" baseline="1200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視編</a:t>
            </a:r>
            <a:r>
              <a:rPr sz="1050" spc="7" baseline="1200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劇</a:t>
            </a:r>
            <a:r>
              <a:rPr sz="1050" spc="-7" baseline="1200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、</a:t>
            </a:r>
            <a:r>
              <a:rPr sz="1050" spc="-187" baseline="1200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 </a:t>
            </a:r>
            <a:r>
              <a:rPr sz="1050" spc="-7" baseline="4000" dirty="0">
                <a:solidFill>
                  <a:srgbClr val="375F92"/>
                </a:solidFill>
                <a:latin typeface="細明體" panose="02020509000000000000" charset="-120"/>
                <a:cs typeface="細明體" panose="02020509000000000000" charset="-120"/>
              </a:rPr>
              <a:t>五.具備</a:t>
            </a:r>
            <a:r>
              <a:rPr sz="1050" spc="7" baseline="4000" dirty="0">
                <a:solidFill>
                  <a:srgbClr val="375F92"/>
                </a:solidFill>
                <a:latin typeface="細明體" panose="02020509000000000000" charset="-120"/>
                <a:cs typeface="細明體" panose="02020509000000000000" charset="-120"/>
              </a:rPr>
              <a:t>多</a:t>
            </a:r>
            <a:r>
              <a:rPr sz="1050" spc="-7" baseline="4000" dirty="0">
                <a:solidFill>
                  <a:srgbClr val="375F92"/>
                </a:solidFill>
                <a:latin typeface="細明體" panose="02020509000000000000" charset="-120"/>
                <a:cs typeface="細明體" panose="02020509000000000000" charset="-120"/>
              </a:rPr>
              <a:t>媒體</a:t>
            </a:r>
            <a:endParaRPr sz="1050" baseline="400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535426" y="7900011"/>
            <a:ext cx="1483360" cy="23685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 marR="30480">
              <a:lnSpc>
                <a:spcPts val="830"/>
              </a:lnSpc>
              <a:spcBef>
                <a:spcPts val="130"/>
              </a:spcBef>
            </a:pPr>
            <a:r>
              <a:rPr sz="700" spc="-5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導演、</a:t>
            </a:r>
            <a:r>
              <a:rPr sz="700" spc="5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配</a:t>
            </a:r>
            <a:r>
              <a:rPr sz="700" spc="-5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音之</a:t>
            </a:r>
            <a:r>
              <a:rPr sz="700" spc="5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專</a:t>
            </a:r>
            <a:r>
              <a:rPr sz="700" spc="-5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業</a:t>
            </a:r>
            <a:r>
              <a:rPr sz="700" spc="17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 </a:t>
            </a:r>
            <a:r>
              <a:rPr sz="1050" spc="-7" baseline="-8000" dirty="0">
                <a:solidFill>
                  <a:srgbClr val="375F92"/>
                </a:solidFill>
                <a:latin typeface="細明體" panose="02020509000000000000" charset="-120"/>
                <a:cs typeface="細明體" panose="02020509000000000000" charset="-120"/>
              </a:rPr>
              <a:t>製作之</a:t>
            </a:r>
            <a:r>
              <a:rPr sz="1050" spc="7" baseline="-8000" dirty="0">
                <a:solidFill>
                  <a:srgbClr val="375F92"/>
                </a:solidFill>
                <a:latin typeface="細明體" panose="02020509000000000000" charset="-120"/>
                <a:cs typeface="細明體" panose="02020509000000000000" charset="-120"/>
              </a:rPr>
              <a:t>專</a:t>
            </a:r>
            <a:r>
              <a:rPr sz="1050" spc="-7" baseline="-8000" dirty="0">
                <a:solidFill>
                  <a:srgbClr val="375F92"/>
                </a:solidFill>
                <a:latin typeface="細明體" panose="02020509000000000000" charset="-120"/>
                <a:cs typeface="細明體" panose="02020509000000000000" charset="-120"/>
              </a:rPr>
              <a:t>業能力 </a:t>
            </a:r>
            <a:r>
              <a:rPr sz="700" spc="-5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能力</a:t>
            </a:r>
            <a:endParaRPr sz="700" dirty="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80415" y="8376006"/>
            <a:ext cx="6438900" cy="72240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27659" y="8403439"/>
            <a:ext cx="6348984" cy="6324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27659" y="8403439"/>
            <a:ext cx="6349365" cy="632460"/>
          </a:xfrm>
          <a:custGeom>
            <a:avLst/>
            <a:gdLst/>
            <a:ahLst/>
            <a:cxnLst/>
            <a:rect l="l" t="t" r="r" b="b"/>
            <a:pathLst>
              <a:path w="6349365" h="632459">
                <a:moveTo>
                  <a:pt x="0" y="105410"/>
                </a:moveTo>
                <a:lnTo>
                  <a:pt x="8283" y="64379"/>
                </a:lnTo>
                <a:lnTo>
                  <a:pt x="30873" y="30873"/>
                </a:lnTo>
                <a:lnTo>
                  <a:pt x="64379" y="8283"/>
                </a:lnTo>
                <a:lnTo>
                  <a:pt x="105410" y="0"/>
                </a:lnTo>
                <a:lnTo>
                  <a:pt x="6243573" y="0"/>
                </a:lnTo>
                <a:lnTo>
                  <a:pt x="6284583" y="8283"/>
                </a:lnTo>
                <a:lnTo>
                  <a:pt x="6318091" y="30873"/>
                </a:lnTo>
                <a:lnTo>
                  <a:pt x="6340693" y="64379"/>
                </a:lnTo>
                <a:lnTo>
                  <a:pt x="6348984" y="105410"/>
                </a:lnTo>
                <a:lnTo>
                  <a:pt x="6348984" y="527050"/>
                </a:lnTo>
                <a:lnTo>
                  <a:pt x="6340693" y="568080"/>
                </a:lnTo>
                <a:lnTo>
                  <a:pt x="6318091" y="601586"/>
                </a:lnTo>
                <a:lnTo>
                  <a:pt x="6284583" y="624176"/>
                </a:lnTo>
                <a:lnTo>
                  <a:pt x="6243573" y="632460"/>
                </a:lnTo>
                <a:lnTo>
                  <a:pt x="105410" y="632460"/>
                </a:lnTo>
                <a:lnTo>
                  <a:pt x="64379" y="624176"/>
                </a:lnTo>
                <a:lnTo>
                  <a:pt x="30873" y="601586"/>
                </a:lnTo>
                <a:lnTo>
                  <a:pt x="8283" y="568080"/>
                </a:lnTo>
                <a:lnTo>
                  <a:pt x="0" y="527050"/>
                </a:lnTo>
                <a:lnTo>
                  <a:pt x="0" y="105410"/>
                </a:lnTo>
                <a:close/>
              </a:path>
            </a:pathLst>
          </a:custGeom>
          <a:ln w="9143">
            <a:solidFill>
              <a:srgbClr val="BD4A4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444240" y="8229600"/>
            <a:ext cx="213359" cy="28359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99060" y="8446111"/>
            <a:ext cx="1388364" cy="54711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1853945" y="8479740"/>
            <a:ext cx="485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細明體" panose="02020509000000000000" charset="-120"/>
                <a:cs typeface="細明體" panose="02020509000000000000" charset="-120"/>
              </a:rPr>
              <a:t>一</a:t>
            </a:r>
            <a:r>
              <a:rPr sz="800" spc="-10" dirty="0">
                <a:latin typeface="細明體" panose="02020509000000000000" charset="-120"/>
                <a:cs typeface="細明體" panose="02020509000000000000" charset="-120"/>
              </a:rPr>
              <a:t>.</a:t>
            </a:r>
            <a:r>
              <a:rPr sz="800" dirty="0">
                <a:latin typeface="細明體" panose="02020509000000000000" charset="-120"/>
                <a:cs typeface="細明體" panose="02020509000000000000" charset="-120"/>
              </a:rPr>
              <a:t>影視、 劇場及傳 媒人員</a:t>
            </a:r>
            <a:endParaRPr sz="80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78354" y="8479740"/>
            <a:ext cx="4343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細明體" panose="02020509000000000000" charset="-120"/>
                <a:cs typeface="細明體" panose="02020509000000000000" charset="-120"/>
              </a:rPr>
              <a:t>二</a:t>
            </a:r>
            <a:r>
              <a:rPr sz="800" spc="-10" dirty="0">
                <a:latin typeface="細明體" panose="02020509000000000000" charset="-120"/>
                <a:cs typeface="細明體" panose="02020509000000000000" charset="-120"/>
              </a:rPr>
              <a:t>.</a:t>
            </a:r>
            <a:r>
              <a:rPr sz="800" dirty="0">
                <a:latin typeface="細明體" panose="02020509000000000000" charset="-120"/>
                <a:cs typeface="細明體" panose="02020509000000000000" charset="-120"/>
              </a:rPr>
              <a:t>影視 及傳媒企 畫人員</a:t>
            </a:r>
            <a:endParaRPr sz="80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11829" y="8467243"/>
            <a:ext cx="48514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三</a:t>
            </a:r>
            <a:r>
              <a:rPr sz="800" spc="-10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.</a:t>
            </a:r>
            <a:r>
              <a:rPr sz="800" dirty="0">
                <a:solidFill>
                  <a:srgbClr val="CC0099"/>
                </a:solidFill>
                <a:latin typeface="細明體" panose="02020509000000000000" charset="-120"/>
                <a:cs typeface="細明體" panose="02020509000000000000" charset="-120"/>
              </a:rPr>
              <a:t>攝錄影 人員</a:t>
            </a:r>
            <a:endParaRPr sz="80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15588" y="8451089"/>
            <a:ext cx="636905" cy="390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000"/>
              </a:lnSpc>
              <a:spcBef>
                <a:spcPts val="110"/>
              </a:spcBef>
            </a:pPr>
            <a:r>
              <a:rPr sz="80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四</a:t>
            </a:r>
            <a:r>
              <a:rPr sz="800" spc="-1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.</a:t>
            </a:r>
            <a:r>
              <a:rPr sz="80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電影電 視編導</a:t>
            </a:r>
            <a:r>
              <a:rPr sz="800" spc="-15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製</a:t>
            </a:r>
            <a:r>
              <a:rPr sz="800" dirty="0">
                <a:solidFill>
                  <a:srgbClr val="009900"/>
                </a:solidFill>
                <a:latin typeface="細明體" panose="02020509000000000000" charset="-120"/>
                <a:cs typeface="細明體" panose="02020509000000000000" charset="-120"/>
              </a:rPr>
              <a:t>作、 配音人員</a:t>
            </a:r>
            <a:endParaRPr sz="80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21200" y="8464805"/>
            <a:ext cx="586740" cy="3905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000"/>
              </a:lnSpc>
              <a:spcBef>
                <a:spcPts val="110"/>
              </a:spcBef>
            </a:pPr>
            <a:r>
              <a:rPr sz="800" dirty="0">
                <a:latin typeface="細明體" panose="02020509000000000000" charset="-120"/>
                <a:cs typeface="細明體" panose="02020509000000000000" charset="-120"/>
              </a:rPr>
              <a:t>五</a:t>
            </a:r>
            <a:r>
              <a:rPr sz="800" spc="-10" dirty="0">
                <a:latin typeface="細明體" panose="02020509000000000000" charset="-120"/>
                <a:cs typeface="細明體" panose="02020509000000000000" charset="-120"/>
              </a:rPr>
              <a:t>.</a:t>
            </a:r>
            <a:r>
              <a:rPr sz="800" dirty="0">
                <a:latin typeface="細明體" panose="02020509000000000000" charset="-120"/>
                <a:cs typeface="細明體" panose="02020509000000000000" charset="-120"/>
              </a:rPr>
              <a:t>電影電視 傳播行</a:t>
            </a:r>
            <a:r>
              <a:rPr sz="800" spc="-15" dirty="0">
                <a:latin typeface="細明體" panose="02020509000000000000" charset="-120"/>
                <a:cs typeface="細明體" panose="02020509000000000000" charset="-120"/>
              </a:rPr>
              <a:t>銷</a:t>
            </a:r>
            <a:r>
              <a:rPr sz="800" dirty="0">
                <a:latin typeface="細明體" panose="02020509000000000000" charset="-120"/>
                <a:cs typeface="細明體" panose="02020509000000000000" charset="-120"/>
              </a:rPr>
              <a:t>人 員</a:t>
            </a:r>
            <a:endParaRPr sz="80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37743" y="1336522"/>
            <a:ext cx="6461759" cy="74068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84988" y="1363980"/>
            <a:ext cx="6371844" cy="65074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84988" y="1363980"/>
            <a:ext cx="6372225" cy="650875"/>
          </a:xfrm>
          <a:custGeom>
            <a:avLst/>
            <a:gdLst/>
            <a:ahLst/>
            <a:cxnLst/>
            <a:rect l="l" t="t" r="r" b="b"/>
            <a:pathLst>
              <a:path w="6372225" h="650875">
                <a:moveTo>
                  <a:pt x="108457" y="0"/>
                </a:moveTo>
                <a:lnTo>
                  <a:pt x="6263386" y="0"/>
                </a:lnTo>
                <a:lnTo>
                  <a:pt x="6305621" y="8516"/>
                </a:lnTo>
                <a:lnTo>
                  <a:pt x="6340094" y="31750"/>
                </a:lnTo>
                <a:lnTo>
                  <a:pt x="6363327" y="66222"/>
                </a:lnTo>
                <a:lnTo>
                  <a:pt x="6371844" y="108458"/>
                </a:lnTo>
                <a:lnTo>
                  <a:pt x="6371844" y="650748"/>
                </a:lnTo>
                <a:lnTo>
                  <a:pt x="0" y="650748"/>
                </a:lnTo>
                <a:lnTo>
                  <a:pt x="0" y="108458"/>
                </a:lnTo>
                <a:lnTo>
                  <a:pt x="8524" y="66222"/>
                </a:lnTo>
                <a:lnTo>
                  <a:pt x="31769" y="31750"/>
                </a:lnTo>
                <a:lnTo>
                  <a:pt x="66243" y="8516"/>
                </a:lnTo>
                <a:lnTo>
                  <a:pt x="108457" y="0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79247" y="1496567"/>
            <a:ext cx="1357884" cy="44805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3360420" y="1944623"/>
            <a:ext cx="220979" cy="42214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1615566" y="1399159"/>
            <a:ext cx="6629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一.培養電影電 視企劃、影視 產業之基礎人 才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572257" y="1397253"/>
            <a:ext cx="45847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CC0099"/>
                </a:solidFill>
                <a:latin typeface="新細明體" panose="02020500000000000000" charset="-120"/>
                <a:cs typeface="新細明體" panose="02020500000000000000" charset="-120"/>
              </a:rPr>
              <a:t>二.培養影 像攝錄、 剪接及廣 告製作之 專業人才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292602" y="1397253"/>
            <a:ext cx="458470" cy="6343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F79546"/>
                </a:solidFill>
                <a:latin typeface="新細明體" panose="02020500000000000000" charset="-120"/>
                <a:cs typeface="新細明體" panose="02020500000000000000" charset="-120"/>
              </a:rPr>
              <a:t>三.培養影 視燈光、 音響操作 之專業人 才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012819" y="1397253"/>
            <a:ext cx="45847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009900"/>
                </a:solidFill>
                <a:latin typeface="新細明體" panose="02020500000000000000" charset="-120"/>
                <a:cs typeface="新細明體" panose="02020500000000000000" charset="-120"/>
              </a:rPr>
              <a:t>四.培養影 視編劇及 導演之專 業人才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733035" y="1397253"/>
            <a:ext cx="458470" cy="512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800" dirty="0">
                <a:solidFill>
                  <a:srgbClr val="375F92"/>
                </a:solidFill>
                <a:latin typeface="新細明體" panose="02020500000000000000" charset="-120"/>
                <a:cs typeface="新細明體" panose="02020500000000000000" charset="-120"/>
              </a:rPr>
              <a:t>五.培養多 媒體製作 之專業人 才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453253" y="1395730"/>
            <a:ext cx="66421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六</a:t>
            </a:r>
            <a:r>
              <a:rPr sz="800" dirty="0">
                <a:latin typeface="Calibri" panose="020F0502020204030204"/>
                <a:cs typeface="Calibri" panose="020F0502020204030204"/>
              </a:rPr>
              <a:t>.</a:t>
            </a:r>
            <a:r>
              <a:rPr sz="800" dirty="0">
                <a:latin typeface="新細明體" panose="02020500000000000000" charset="-120"/>
                <a:cs typeface="新細明體" panose="02020500000000000000" charset="-120"/>
              </a:rPr>
              <a:t>培養電影電 視相關領域繼 續進修之人才</a:t>
            </a:r>
            <a:endParaRPr sz="800">
              <a:latin typeface="新細明體" panose="02020500000000000000" charset="-120"/>
              <a:cs typeface="新細明體" panose="02020500000000000000" charset="-12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061330" y="7809460"/>
            <a:ext cx="10928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六.具備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勞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動權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益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、職業</a:t>
            </a:r>
            <a:endParaRPr sz="700">
              <a:latin typeface="細明體" panose="02020509000000000000" charset="-120"/>
              <a:cs typeface="細明體" panose="02020509000000000000" charset="-120"/>
            </a:endParaRPr>
          </a:p>
          <a:p>
            <a:pPr marL="12700" marR="5080">
              <a:lnSpc>
                <a:spcPct val="100000"/>
              </a:lnSpc>
            </a:pP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道德、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工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作習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慣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、價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值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觀、 敬業樂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群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、樂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觀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進取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及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專 業精進</a:t>
            </a:r>
            <a:r>
              <a:rPr sz="700" spc="5" dirty="0">
                <a:latin typeface="細明體" panose="02020509000000000000" charset="-120"/>
                <a:cs typeface="細明體" panose="02020509000000000000" charset="-120"/>
              </a:rPr>
              <a:t>之</a:t>
            </a:r>
            <a:r>
              <a:rPr sz="700" spc="-5" dirty="0">
                <a:latin typeface="細明體" panose="02020509000000000000" charset="-120"/>
                <a:cs typeface="細明體" panose="02020509000000000000" charset="-120"/>
              </a:rPr>
              <a:t>能力</a:t>
            </a:r>
            <a:endParaRPr sz="70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222494" y="8454442"/>
            <a:ext cx="534670" cy="26860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950"/>
              </a:lnSpc>
              <a:spcBef>
                <a:spcPts val="140"/>
              </a:spcBef>
            </a:pPr>
            <a:r>
              <a:rPr sz="800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六</a:t>
            </a:r>
            <a:r>
              <a:rPr sz="800" spc="-10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.</a:t>
            </a:r>
            <a:r>
              <a:rPr sz="800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燈光音 響操控</a:t>
            </a:r>
            <a:r>
              <a:rPr sz="800" spc="-15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人</a:t>
            </a:r>
            <a:r>
              <a:rPr sz="800" dirty="0">
                <a:solidFill>
                  <a:srgbClr val="E36C09"/>
                </a:solidFill>
                <a:latin typeface="細明體" panose="02020509000000000000" charset="-120"/>
                <a:cs typeface="細明體" panose="02020509000000000000" charset="-120"/>
              </a:rPr>
              <a:t>員</a:t>
            </a:r>
            <a:endParaRPr sz="800">
              <a:latin typeface="細明體" panose="02020509000000000000" charset="-120"/>
              <a:cs typeface="細明體" panose="02020509000000000000" charset="-12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885434" y="8454442"/>
            <a:ext cx="586740" cy="26860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950"/>
              </a:lnSpc>
              <a:spcBef>
                <a:spcPts val="140"/>
              </a:spcBef>
            </a:pPr>
            <a:r>
              <a:rPr sz="800" dirty="0">
                <a:solidFill>
                  <a:srgbClr val="375F92"/>
                </a:solidFill>
                <a:latin typeface="細明體" panose="02020509000000000000" charset="-120"/>
                <a:cs typeface="細明體" panose="02020509000000000000" charset="-120"/>
              </a:rPr>
              <a:t>七</a:t>
            </a:r>
            <a:r>
              <a:rPr sz="800" spc="-10" dirty="0">
                <a:solidFill>
                  <a:srgbClr val="375F92"/>
                </a:solidFill>
                <a:latin typeface="細明體" panose="02020509000000000000" charset="-120"/>
                <a:cs typeface="細明體" panose="02020509000000000000" charset="-120"/>
              </a:rPr>
              <a:t>.</a:t>
            </a:r>
            <a:r>
              <a:rPr sz="800" dirty="0">
                <a:solidFill>
                  <a:srgbClr val="375F92"/>
                </a:solidFill>
                <a:latin typeface="細明體" panose="02020509000000000000" charset="-120"/>
                <a:cs typeface="細明體" panose="02020509000000000000" charset="-120"/>
              </a:rPr>
              <a:t>多媒體製 作從業</a:t>
            </a:r>
            <a:r>
              <a:rPr sz="800" spc="-15" dirty="0">
                <a:solidFill>
                  <a:srgbClr val="375F92"/>
                </a:solidFill>
                <a:latin typeface="細明體" panose="02020509000000000000" charset="-120"/>
                <a:cs typeface="細明體" panose="02020509000000000000" charset="-120"/>
              </a:rPr>
              <a:t>人</a:t>
            </a:r>
            <a:r>
              <a:rPr sz="800" dirty="0">
                <a:solidFill>
                  <a:srgbClr val="375F92"/>
                </a:solidFill>
                <a:latin typeface="細明體" panose="02020509000000000000" charset="-120"/>
                <a:cs typeface="細明體" panose="02020509000000000000" charset="-120"/>
              </a:rPr>
              <a:t>員</a:t>
            </a:r>
            <a:endParaRPr sz="800">
              <a:latin typeface="細明體" panose="02020509000000000000" charset="-120"/>
              <a:cs typeface="細明體" panose="02020509000000000000" charset="-120"/>
            </a:endParaRPr>
          </a:p>
        </p:txBody>
      </p:sp>
      <p:cxnSp>
        <p:nvCxnSpPr>
          <p:cNvPr id="43" name="直線接點 42"/>
          <p:cNvCxnSpPr/>
          <p:nvPr/>
        </p:nvCxnSpPr>
        <p:spPr>
          <a:xfrm>
            <a:off x="79247" y="2155697"/>
            <a:ext cx="1006603" cy="5589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1541</Words>
  <Application>WPS Presentation</Application>
  <PresentationFormat>如螢幕大小 (4:3)</PresentationFormat>
  <Paragraphs>345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新細明體</vt:lpstr>
      <vt:lpstr>Wingdings</vt:lpstr>
      <vt:lpstr>微軟正黑體</vt:lpstr>
      <vt:lpstr>Times New Roman</vt:lpstr>
      <vt:lpstr>細明體</vt:lpstr>
      <vt:lpstr>新細明體</vt:lpstr>
      <vt:lpstr>Calibri</vt:lpstr>
      <vt:lpstr>Calibri</vt:lpstr>
      <vt:lpstr>SimSun</vt:lpstr>
      <vt:lpstr>Microsoft YaHei</vt:lpstr>
      <vt:lpstr>Arial Unicode MS</vt:lpstr>
      <vt:lpstr>標楷體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jjvs</dc:creator>
  <cp:lastModifiedBy>USER</cp:lastModifiedBy>
  <cp:revision>20</cp:revision>
  <dcterms:created xsi:type="dcterms:W3CDTF">2019-11-28T07:20:00Z</dcterms:created>
  <dcterms:modified xsi:type="dcterms:W3CDTF">2025-01-06T01:14:23Z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2019-11-28T00:00:00Z</vt:filetime>
  </property>
  <property fmtid="{D5CDD505-2E9C-101B-9397-08002B2CF9AE}" pid="5" name="KSOProductBuildVer">
    <vt:lpwstr>1028-10.8.0.6003</vt:lpwstr>
  </property>
</Properties>
</file>