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-15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89686" y="2104898"/>
            <a:ext cx="898525" cy="365760"/>
          </a:xfrm>
          <a:custGeom>
            <a:avLst/>
            <a:gdLst/>
            <a:ahLst/>
            <a:cxnLst/>
            <a:rect l="l" t="t" r="r" b="b"/>
            <a:pathLst>
              <a:path w="898525" h="365760">
                <a:moveTo>
                  <a:pt x="0" y="365759"/>
                </a:moveTo>
                <a:lnTo>
                  <a:pt x="898448" y="365759"/>
                </a:lnTo>
                <a:lnTo>
                  <a:pt x="898448" y="0"/>
                </a:lnTo>
                <a:lnTo>
                  <a:pt x="0" y="0"/>
                </a:lnTo>
                <a:lnTo>
                  <a:pt x="0" y="365759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883" y="2104885"/>
            <a:ext cx="1821180" cy="163195"/>
          </a:xfrm>
          <a:custGeom>
            <a:avLst/>
            <a:gdLst/>
            <a:ahLst/>
            <a:cxnLst/>
            <a:rect l="l" t="t" r="r" b="b"/>
            <a:pathLst>
              <a:path w="1821179" h="163194">
                <a:moveTo>
                  <a:pt x="0" y="162826"/>
                </a:moveTo>
                <a:lnTo>
                  <a:pt x="1820798" y="162826"/>
                </a:lnTo>
                <a:lnTo>
                  <a:pt x="1820798" y="0"/>
                </a:lnTo>
                <a:lnTo>
                  <a:pt x="0" y="0"/>
                </a:lnTo>
                <a:lnTo>
                  <a:pt x="0" y="162826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08883" y="2267724"/>
            <a:ext cx="910590" cy="203200"/>
          </a:xfrm>
          <a:custGeom>
            <a:avLst/>
            <a:gdLst/>
            <a:ahLst/>
            <a:cxnLst/>
            <a:rect l="l" t="t" r="r" b="b"/>
            <a:pathLst>
              <a:path w="910589" h="203200">
                <a:moveTo>
                  <a:pt x="0" y="202933"/>
                </a:moveTo>
                <a:lnTo>
                  <a:pt x="910399" y="202933"/>
                </a:lnTo>
                <a:lnTo>
                  <a:pt x="910399" y="0"/>
                </a:lnTo>
                <a:lnTo>
                  <a:pt x="0" y="0"/>
                </a:lnTo>
                <a:lnTo>
                  <a:pt x="0" y="202933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22506" y="89946"/>
            <a:ext cx="6484615" cy="4358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46531" y="59435"/>
            <a:ext cx="6068568" cy="5654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60642" y="107442"/>
            <a:ext cx="6408762" cy="3600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260642" y="107442"/>
            <a:ext cx="6409055" cy="360045"/>
          </a:xfrm>
          <a:custGeom>
            <a:avLst/>
            <a:gdLst/>
            <a:ahLst/>
            <a:cxnLst/>
            <a:rect l="l" t="t" r="r" b="b"/>
            <a:pathLst>
              <a:path w="6409055" h="360045">
                <a:moveTo>
                  <a:pt x="0" y="0"/>
                </a:moveTo>
                <a:lnTo>
                  <a:pt x="6348691" y="0"/>
                </a:lnTo>
                <a:lnTo>
                  <a:pt x="6408762" y="60071"/>
                </a:lnTo>
                <a:lnTo>
                  <a:pt x="6408762" y="360044"/>
                </a:lnTo>
                <a:lnTo>
                  <a:pt x="60020" y="360044"/>
                </a:lnTo>
                <a:lnTo>
                  <a:pt x="0" y="30010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3968" y="128473"/>
            <a:ext cx="16256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/>
                <a:cs typeface="Yu Gothic"/>
              </a:rPr>
              <a:t>新北市莊敬高職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43352" y="128473"/>
            <a:ext cx="11690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/>
                <a:cs typeface="Yu Gothic"/>
              </a:rPr>
              <a:t>流行服飾</a:t>
            </a:r>
            <a:r>
              <a:rPr sz="1800" b="1" dirty="0">
                <a:solidFill>
                  <a:srgbClr val="17375E"/>
                </a:solidFill>
                <a:latin typeface="Yu Gothic"/>
                <a:cs typeface="Yu Gothic"/>
              </a:rPr>
              <a:t>科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5334" y="128473"/>
            <a:ext cx="25025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/>
                <a:cs typeface="Yu Gothic"/>
              </a:rPr>
              <a:t>課程地</a:t>
            </a:r>
            <a:r>
              <a:rPr sz="1800" b="1" dirty="0">
                <a:solidFill>
                  <a:srgbClr val="17375E"/>
                </a:solidFill>
                <a:latin typeface="Yu Gothic"/>
                <a:cs typeface="Yu Gothic"/>
              </a:rPr>
              <a:t>圖</a:t>
            </a:r>
            <a:r>
              <a:rPr sz="1800" b="1" spc="315" dirty="0">
                <a:solidFill>
                  <a:srgbClr val="17375E"/>
                </a:solidFill>
                <a:latin typeface="Yu Gothic"/>
                <a:cs typeface="Yu Gothic"/>
              </a:rPr>
              <a:t> </a:t>
            </a:r>
            <a:r>
              <a:rPr sz="1200" b="1" spc="-40" dirty="0">
                <a:solidFill>
                  <a:srgbClr val="17375E"/>
                </a:solidFill>
                <a:latin typeface="Yu Gothic"/>
                <a:cs typeface="Yu Gothic"/>
              </a:rPr>
              <a:t>(</a:t>
            </a:r>
            <a:r>
              <a:rPr sz="1200" b="1" spc="-4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sz="1200" b="1" spc="-4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altLang="zh-TW" sz="1200" b="1" spc="-40" dirty="0" smtClean="0">
                <a:solidFill>
                  <a:srgbClr val="17375E"/>
                </a:solidFill>
                <a:latin typeface="Yu Gothic"/>
                <a:cs typeface="Yu Gothic"/>
              </a:rPr>
              <a:t>3</a:t>
            </a:r>
            <a:r>
              <a:rPr sz="1200" b="1" dirty="0" smtClean="0">
                <a:solidFill>
                  <a:srgbClr val="17375E"/>
                </a:solidFill>
                <a:latin typeface="Yu Gothic"/>
                <a:cs typeface="Yu Gothic"/>
              </a:rPr>
              <a:t>學年度新生適用</a:t>
            </a:r>
            <a:r>
              <a:rPr sz="1200" b="1" spc="114" dirty="0">
                <a:solidFill>
                  <a:srgbClr val="17375E"/>
                </a:solidFill>
                <a:latin typeface="Yu Gothic"/>
                <a:cs typeface="Yu Gothic"/>
              </a:rPr>
              <a:t>)</a:t>
            </a:r>
            <a:endParaRPr sz="1200" dirty="0">
              <a:latin typeface="Yu Gothic"/>
              <a:cs typeface="Yu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642" y="500392"/>
            <a:ext cx="6389878" cy="8640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291" y="2123694"/>
            <a:ext cx="892810" cy="344170"/>
          </a:xfrm>
          <a:custGeom>
            <a:avLst/>
            <a:gdLst/>
            <a:ahLst/>
            <a:cxnLst/>
            <a:rect l="l" t="t" r="r" b="b"/>
            <a:pathLst>
              <a:path w="892810" h="344169">
                <a:moveTo>
                  <a:pt x="0" y="0"/>
                </a:moveTo>
                <a:lnTo>
                  <a:pt x="892454" y="344042"/>
                </a:lnTo>
              </a:path>
            </a:pathLst>
          </a:custGeom>
          <a:ln w="952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672936"/>
              </p:ext>
            </p:extLst>
          </p:nvPr>
        </p:nvGraphicFramePr>
        <p:xfrm>
          <a:off x="270636" y="2085848"/>
          <a:ext cx="6363330" cy="56351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890"/>
                <a:gridCol w="154940"/>
                <a:gridCol w="353060"/>
                <a:gridCol w="912495"/>
                <a:gridCol w="910589"/>
                <a:gridCol w="910589"/>
                <a:gridCol w="910589"/>
                <a:gridCol w="910589"/>
                <a:gridCol w="910589"/>
              </a:tblGrid>
              <a:tr h="162813">
                <a:tc rowSpan="2" gridSpan="3">
                  <a:txBody>
                    <a:bodyPr/>
                    <a:lstStyle/>
                    <a:p>
                      <a:pPr marL="566420">
                        <a:lnSpc>
                          <a:spcPts val="1040"/>
                        </a:lnSpc>
                        <a:spcBef>
                          <a:spcPts val="155"/>
                        </a:spcBef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授課</a:t>
                      </a:r>
                      <a:endParaRPr sz="1000" dirty="0">
                        <a:latin typeface="Yu Gothic"/>
                        <a:cs typeface="Yu Gothic"/>
                      </a:endParaRPr>
                    </a:p>
                    <a:p>
                      <a:pPr marL="53340">
                        <a:lnSpc>
                          <a:spcPts val="1040"/>
                        </a:lnSpc>
                        <a:tabLst>
                          <a:tab pos="566420" algn="l"/>
                        </a:tabLst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課</a:t>
                      </a:r>
                      <a:r>
                        <a:rPr sz="1000" b="1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程	</a:t>
                      </a:r>
                      <a:r>
                        <a:rPr sz="1500" b="1" spc="15" baseline="-16666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年級</a:t>
                      </a:r>
                      <a:endParaRPr sz="1500" baseline="-16666" dirty="0">
                        <a:latin typeface="Yu Gothic"/>
                        <a:cs typeface="Yu Gothic"/>
                      </a:endParaRPr>
                    </a:p>
                  </a:txBody>
                  <a:tcPr marL="0" marR="0" marT="1968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一年級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二年級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三年級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02946"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68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上學期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下學期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上學期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下學期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上學期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下學期</a:t>
                      </a:r>
                      <a:endParaRPr sz="800">
                        <a:latin typeface="Yu Gothic"/>
                        <a:cs typeface="Yu Gothic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97280">
                <a:tc gridSpan="3">
                  <a:txBody>
                    <a:bodyPr/>
                    <a:lstStyle/>
                    <a:p>
                      <a:pPr marL="53340">
                        <a:lnSpc>
                          <a:spcPts val="560"/>
                        </a:lnSpc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Yu Gothic"/>
                          <a:cs typeface="Yu Gothic"/>
                        </a:rPr>
                        <a:t>類別</a:t>
                      </a:r>
                      <a:endParaRPr sz="1000">
                        <a:latin typeface="Yu Gothic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部定一般科目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歷史(2)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MingLiU"/>
                          <a:cs typeface="MingLiU"/>
                        </a:rPr>
                        <a:t>化學</a:t>
                      </a:r>
                      <a:r>
                        <a:rPr sz="600" spc="-5" dirty="0">
                          <a:latin typeface="MingLiU"/>
                          <a:cs typeface="MingLiU"/>
                        </a:rPr>
                        <a:t>(2)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美術(2)</a:t>
                      </a:r>
                    </a:p>
                    <a:p>
                      <a:pPr marL="91440" marR="31559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(1) 體育(2)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全民國防教育(1)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地理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 marR="314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MingLiU"/>
                          <a:cs typeface="MingLiU"/>
                        </a:rPr>
                        <a:t>藝術生活</a:t>
                      </a:r>
                      <a:r>
                        <a:rPr sz="600" spc="-5" dirty="0">
                          <a:latin typeface="MingLiU"/>
                          <a:cs typeface="MingLiU"/>
                        </a:rPr>
                        <a:t>(2) 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生涯規劃(2)  健康與護理(1) 體育(2)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全民國防教育(1)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公民與社會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體育(2)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國語文(2)</a:t>
                      </a: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71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生物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89687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部定專業科目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127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家政概論(2) 色彩概論(2)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家政概論(2)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00" dirty="0" err="1" smtClean="0">
                          <a:latin typeface="MingLiU"/>
                          <a:cs typeface="MingLiU"/>
                        </a:rPr>
                        <a:t>家政</a:t>
                      </a:r>
                      <a:r>
                        <a:rPr sz="500" spc="-15" dirty="0" err="1" smtClean="0">
                          <a:latin typeface="MingLiU"/>
                          <a:cs typeface="MingLiU"/>
                        </a:rPr>
                        <a:t>職</a:t>
                      </a:r>
                      <a:r>
                        <a:rPr sz="500" dirty="0" err="1" smtClean="0">
                          <a:latin typeface="MingLiU"/>
                          <a:cs typeface="MingLiU"/>
                        </a:rPr>
                        <a:t>業衛</a:t>
                      </a:r>
                      <a:r>
                        <a:rPr sz="500" spc="-15" dirty="0" err="1" smtClean="0">
                          <a:latin typeface="MingLiU"/>
                          <a:cs typeface="MingLiU"/>
                        </a:rPr>
                        <a:t>生</a:t>
                      </a:r>
                      <a:r>
                        <a:rPr sz="500" dirty="0" err="1" smtClean="0">
                          <a:latin typeface="MingLiU"/>
                          <a:cs typeface="MingLiU"/>
                        </a:rPr>
                        <a:t>與安</a:t>
                      </a:r>
                      <a:r>
                        <a:rPr sz="500" spc="-15" dirty="0" err="1" smtClean="0">
                          <a:latin typeface="MingLiU"/>
                          <a:cs typeface="MingLiU"/>
                        </a:rPr>
                        <a:t>全</a:t>
                      </a:r>
                      <a:r>
                        <a:rPr sz="5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家庭教育(2)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家庭教育(2)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行銷與服務(2)  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家政美學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家政職業倫理(2) 行銷與服務(2)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7432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64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部定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多媒材創作實務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多媒材創作實務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飾品設計與實務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飾品設計與實務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gridSpan="2">
                  <a:txBody>
                    <a:bodyPr/>
                    <a:lstStyle/>
                    <a:p>
                      <a:pPr marL="68580">
                        <a:lnSpc>
                          <a:spcPts val="705"/>
                        </a:lnSpc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實習科目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500" b="1" spc="80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服裝實 務技能 </a:t>
                      </a:r>
                      <a:r>
                        <a:rPr sz="5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領域</a:t>
                      </a:r>
                      <a:endParaRPr sz="500" dirty="0">
                        <a:latin typeface="Yu Gothic"/>
                        <a:cs typeface="Yu Gothic"/>
                      </a:endParaRPr>
                    </a:p>
                  </a:txBody>
                  <a:tcPr marL="0" marR="0" marT="209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服裝製作實務(3)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服裝製作實務(3)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7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服裝畫實務(2)  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立體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裁剪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立體剪裁實務(3)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84787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校訂</a:t>
                      </a:r>
                      <a:endParaRPr sz="600">
                        <a:latin typeface="Yu Gothic"/>
                        <a:cs typeface="Yu 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一般科目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必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國防通識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教育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國防通識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教育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05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國防通識教育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  <a:p>
                      <a:pPr marL="92075" marR="3905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應用</a:t>
                      </a: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數學</a:t>
                      </a:r>
                      <a:r>
                        <a:rPr sz="600" dirty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05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國防通識教育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  <a:p>
                      <a:pPr marL="92075" marR="3905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應用</a:t>
                      </a: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數學</a:t>
                      </a:r>
                      <a:r>
                        <a:rPr sz="600" dirty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48287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選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-1588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</a:t>
                      </a:r>
                      <a:r>
                        <a:rPr lang="en-US" altLang="zh-TW" sz="60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2)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MingLiU"/>
                        <a:ea typeface="+mn-ea"/>
                        <a:cs typeface="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7432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校訂</a:t>
                      </a:r>
                      <a:endParaRPr sz="600">
                        <a:latin typeface="Yu Gothic"/>
                        <a:cs typeface="Yu 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專業科目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必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花飾設計概論(2)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流行服飾品牌分析(2)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服裝素材分析概論(2) 流行服飾品牌分析(2)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287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選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6576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校訂</a:t>
                      </a:r>
                      <a:endParaRPr sz="600">
                        <a:latin typeface="Yu Gothic"/>
                        <a:cs typeface="Yu Gothic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實習科目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必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基本服裝打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版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sz="600" dirty="0" smtClean="0">
                          <a:latin typeface="MingLiU"/>
                          <a:cs typeface="MingLiU"/>
                        </a:rPr>
                        <a:t>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流行服裝構成實務(2)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基本服裝打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版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sz="600" dirty="0" smtClean="0">
                          <a:latin typeface="MingLiU"/>
                          <a:cs typeface="MingLiU"/>
                        </a:rPr>
                        <a:t>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流行服裝構成實務(2)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流行服裝構成實務(2) 應用美術(2)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流行服裝構成實務(2) 專題實作(2)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整體造型設計實習(4)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創意服裝製作實務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專題實作(2)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創意服裝製作實務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5051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選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317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電腦打版設計實務(2) 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織物與</a:t>
                      </a:r>
                      <a:r>
                        <a:rPr sz="600" spc="-15" dirty="0" err="1">
                          <a:latin typeface="MingLiU"/>
                          <a:cs typeface="MingLiU"/>
                        </a:rPr>
                        <a:t>印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染創</a:t>
                      </a:r>
                      <a:r>
                        <a:rPr sz="600" spc="-15" dirty="0" err="1">
                          <a:latin typeface="MingLiU"/>
                          <a:cs typeface="MingLiU"/>
                        </a:rPr>
                        <a:t>作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spc="-5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3</a:t>
                      </a:r>
                      <a:r>
                        <a:rPr sz="600" spc="-5" dirty="0" smtClean="0">
                          <a:latin typeface="MingLiU"/>
                          <a:cs typeface="MingLiU"/>
                        </a:rPr>
                        <a:t>)</a:t>
                      </a:r>
                      <a:endParaRPr sz="7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電腦打版設計實務(2) 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織物與</a:t>
                      </a:r>
                      <a:r>
                        <a:rPr sz="600" spc="-15" dirty="0" err="1">
                          <a:latin typeface="MingLiU"/>
                          <a:cs typeface="MingLiU"/>
                        </a:rPr>
                        <a:t>印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染創</a:t>
                      </a:r>
                      <a:r>
                        <a:rPr sz="600" spc="-15" dirty="0" err="1">
                          <a:latin typeface="MingLiU"/>
                          <a:cs typeface="MingLiU"/>
                        </a:rPr>
                        <a:t>作</a:t>
                      </a:r>
                      <a:r>
                        <a:rPr sz="600" dirty="0" err="1">
                          <a:latin typeface="MingLiU"/>
                          <a:cs typeface="MingLiU"/>
                        </a:rPr>
                        <a:t>實務</a:t>
                      </a:r>
                      <a:r>
                        <a:rPr sz="600" spc="-5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3</a:t>
                      </a:r>
                      <a:r>
                        <a:rPr sz="600" spc="-5" dirty="0" smtClean="0">
                          <a:latin typeface="MingLiU"/>
                          <a:cs typeface="MingLiU"/>
                        </a:rPr>
                        <a:t>)</a:t>
                      </a:r>
                      <a:r>
                        <a:rPr sz="500" spc="-5" dirty="0" smtClean="0">
                          <a:latin typeface="MingLiU"/>
                          <a:cs typeface="MingLiU"/>
                        </a:rPr>
                        <a:t>  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配飾工藝設計實務(2)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6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流行立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體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剪裁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製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作實</a:t>
                      </a:r>
                      <a:r>
                        <a:rPr sz="600" spc="-10" dirty="0">
                          <a:latin typeface="MingLiU"/>
                          <a:cs typeface="MingLiU"/>
                        </a:rPr>
                        <a:t>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500" dirty="0">
                          <a:latin typeface="MingLiU"/>
                          <a:cs typeface="MingLiU"/>
                        </a:rPr>
                        <a:t>)</a:t>
                      </a:r>
                    </a:p>
                    <a:p>
                      <a:pPr marL="92075">
                        <a:lnSpc>
                          <a:spcPts val="72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成衣製作實習(3)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7810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流行立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體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剪裁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製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作實</a:t>
                      </a:r>
                      <a:r>
                        <a:rPr sz="600" spc="-15" dirty="0">
                          <a:latin typeface="MingLiU"/>
                          <a:cs typeface="MingLiU"/>
                        </a:rPr>
                        <a:t>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  <a:r>
                        <a:rPr sz="500" dirty="0">
                          <a:latin typeface="MingLiU"/>
                          <a:cs typeface="MingLiU"/>
                        </a:rPr>
                        <a:t> </a:t>
                      </a:r>
                      <a:endParaRPr lang="en-US" sz="500" dirty="0" smtClean="0">
                        <a:latin typeface="MingLiU"/>
                        <a:cs typeface="MingLiU"/>
                      </a:endParaRPr>
                    </a:p>
                    <a:p>
                      <a:pPr marL="92710" marR="7810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smtClean="0">
                          <a:latin typeface="MingLiU"/>
                          <a:cs typeface="MingLiU"/>
                        </a:rPr>
                        <a:t>時尚視覺藝術實習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 成衣製作實習(3)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7166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20014" marR="113664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多 元 選 修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同科</a:t>
                      </a:r>
                      <a:endParaRPr sz="600">
                        <a:latin typeface="Yu Gothic"/>
                        <a:cs typeface="Yu 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跨班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640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5260" marR="16891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同群 跨科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43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創意玩手作(2) </a:t>
                      </a:r>
                      <a:r>
                        <a:rPr sz="600" dirty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服裝造型(2) </a:t>
                      </a:r>
                      <a:r>
                        <a:rPr sz="600" dirty="0">
                          <a:solidFill>
                            <a:srgbClr val="6F2F9F"/>
                          </a:solidFill>
                          <a:latin typeface="MingLiU"/>
                          <a:cs typeface="MingLiU"/>
                        </a:rPr>
                        <a:t> 髮型設計(2) </a:t>
                      </a:r>
                      <a:r>
                        <a:rPr sz="600" dirty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 手作藝術(2) </a:t>
                      </a:r>
                      <a:r>
                        <a:rPr sz="600" dirty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娃娃服縫紉(2) </a:t>
                      </a:r>
                      <a:r>
                        <a:rPr sz="600" dirty="0">
                          <a:solidFill>
                            <a:srgbClr val="6F2F9F"/>
                          </a:solidFill>
                          <a:latin typeface="MingLiU"/>
                          <a:cs typeface="MingLiU"/>
                        </a:rPr>
                        <a:t>基礎編梳(2)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手作藝術(2) </a:t>
                      </a:r>
                      <a:r>
                        <a:rPr sz="600" dirty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娃娃服縫紉(2) </a:t>
                      </a:r>
                      <a:r>
                        <a:rPr sz="600" dirty="0">
                          <a:solidFill>
                            <a:srgbClr val="6F2F9F"/>
                          </a:solidFill>
                          <a:latin typeface="MingLiU"/>
                          <a:cs typeface="MingLiU"/>
                        </a:rPr>
                        <a:t>基礎編梳(2)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8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5260" marR="16891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同校 跨群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彈性學習時間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彈性學習時間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MingLiU"/>
                          <a:ea typeface="+mn-ea"/>
                          <a:cs typeface="MingLiU"/>
                        </a:rPr>
                        <a:t>(1)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彈性學習時間(1)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彈性學習時間(1)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0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 err="1">
                          <a:latin typeface="MingLiU"/>
                          <a:cs typeface="MingLiU"/>
                        </a:rPr>
                        <a:t>彈性學習時間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0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團體活動時間</a:t>
                      </a:r>
                      <a:endParaRPr sz="600">
                        <a:latin typeface="Yu Gothic"/>
                        <a:cs typeface="Yu Gothic"/>
                      </a:endParaRPr>
                    </a:p>
                  </a:txBody>
                  <a:tcPr marL="0" marR="0" marT="438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團體活動時間(3)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348998" y="7620000"/>
            <a:ext cx="6374887" cy="6492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7095" y="7733831"/>
            <a:ext cx="6299073" cy="5719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7095" y="7696200"/>
            <a:ext cx="6299200" cy="572135"/>
          </a:xfrm>
          <a:custGeom>
            <a:avLst/>
            <a:gdLst/>
            <a:ahLst/>
            <a:cxnLst/>
            <a:rect l="l" t="t" r="r" b="b"/>
            <a:pathLst>
              <a:path w="6299200" h="572134">
                <a:moveTo>
                  <a:pt x="95338" y="0"/>
                </a:moveTo>
                <a:lnTo>
                  <a:pt x="6203696" y="0"/>
                </a:lnTo>
                <a:lnTo>
                  <a:pt x="6240833" y="7489"/>
                </a:lnTo>
                <a:lnTo>
                  <a:pt x="6271148" y="27908"/>
                </a:lnTo>
                <a:lnTo>
                  <a:pt x="6291581" y="58185"/>
                </a:lnTo>
                <a:lnTo>
                  <a:pt x="6299073" y="95249"/>
                </a:lnTo>
                <a:lnTo>
                  <a:pt x="6299073" y="571969"/>
                </a:lnTo>
                <a:lnTo>
                  <a:pt x="0" y="571969"/>
                </a:lnTo>
                <a:lnTo>
                  <a:pt x="0" y="95249"/>
                </a:lnTo>
                <a:lnTo>
                  <a:pt x="7492" y="58185"/>
                </a:lnTo>
                <a:lnTo>
                  <a:pt x="27924" y="27908"/>
                </a:lnTo>
                <a:lnTo>
                  <a:pt x="58228" y="7489"/>
                </a:lnTo>
                <a:lnTo>
                  <a:pt x="95338" y="0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42907" y="7643763"/>
            <a:ext cx="186093" cy="20483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7878" y="7696200"/>
            <a:ext cx="1417066" cy="5803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830704" y="7696581"/>
            <a:ext cx="839469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PMingLiU"/>
                <a:cs typeface="PMingLiU"/>
              </a:rPr>
              <a:t>一</a:t>
            </a:r>
            <a:r>
              <a:rPr sz="800" dirty="0">
                <a:latin typeface="Calibri"/>
                <a:cs typeface="Calibri"/>
              </a:rPr>
              <a:t>.</a:t>
            </a:r>
            <a:r>
              <a:rPr sz="800" dirty="0">
                <a:latin typeface="PMingLiU"/>
                <a:cs typeface="PMingLiU"/>
              </a:rPr>
              <a:t>具備時尚服飾 設計與</a:t>
            </a:r>
            <a:r>
              <a:rPr sz="800" spc="-15" dirty="0">
                <a:latin typeface="PMingLiU"/>
                <a:cs typeface="PMingLiU"/>
              </a:rPr>
              <a:t>打</a:t>
            </a:r>
            <a:r>
              <a:rPr sz="800" dirty="0">
                <a:latin typeface="PMingLiU"/>
                <a:cs typeface="PMingLiU"/>
              </a:rPr>
              <a:t>版製</a:t>
            </a:r>
            <a:r>
              <a:rPr sz="800" spc="-15" dirty="0">
                <a:latin typeface="PMingLiU"/>
                <a:cs typeface="PMingLiU"/>
              </a:rPr>
              <a:t>作</a:t>
            </a:r>
            <a:r>
              <a:rPr sz="800" dirty="0">
                <a:latin typeface="PMingLiU"/>
                <a:cs typeface="PMingLiU"/>
              </a:rPr>
              <a:t>、 資訊科技應用行 銷及服飾創新的 基礎能力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88411" y="7696581"/>
            <a:ext cx="4597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二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具備創 意手作及 藝術之專 業能力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14776" y="7696581"/>
            <a:ext cx="4603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三</a:t>
            </a:r>
            <a:r>
              <a:rPr sz="800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具備髮 型設計及 編梳之專 業能力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84701" y="7696581"/>
            <a:ext cx="45974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四</a:t>
            </a:r>
            <a:r>
              <a:rPr sz="8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具備服 裝造型設 計及縫紉 之專業能 力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32234" y="8441414"/>
            <a:ext cx="6374887" cy="7025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0319" y="8460435"/>
            <a:ext cx="6299085" cy="62973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0319" y="8460435"/>
            <a:ext cx="6299200" cy="629920"/>
          </a:xfrm>
          <a:custGeom>
            <a:avLst/>
            <a:gdLst/>
            <a:ahLst/>
            <a:cxnLst/>
            <a:rect l="l" t="t" r="r" b="b"/>
            <a:pathLst>
              <a:path w="6299200" h="629920">
                <a:moveTo>
                  <a:pt x="0" y="104952"/>
                </a:moveTo>
                <a:lnTo>
                  <a:pt x="8247" y="64100"/>
                </a:lnTo>
                <a:lnTo>
                  <a:pt x="30740" y="30740"/>
                </a:lnTo>
                <a:lnTo>
                  <a:pt x="64100" y="8247"/>
                </a:lnTo>
                <a:lnTo>
                  <a:pt x="104952" y="0"/>
                </a:lnTo>
                <a:lnTo>
                  <a:pt x="6194056" y="0"/>
                </a:lnTo>
                <a:lnTo>
                  <a:pt x="6234952" y="8247"/>
                </a:lnTo>
                <a:lnTo>
                  <a:pt x="6268335" y="30740"/>
                </a:lnTo>
                <a:lnTo>
                  <a:pt x="6290836" y="64100"/>
                </a:lnTo>
                <a:lnTo>
                  <a:pt x="6299085" y="104952"/>
                </a:lnTo>
                <a:lnTo>
                  <a:pt x="6299085" y="524776"/>
                </a:lnTo>
                <a:lnTo>
                  <a:pt x="6290836" y="565631"/>
                </a:lnTo>
                <a:lnTo>
                  <a:pt x="6268335" y="598993"/>
                </a:lnTo>
                <a:lnTo>
                  <a:pt x="6234952" y="621486"/>
                </a:lnTo>
                <a:lnTo>
                  <a:pt x="6194056" y="629734"/>
                </a:lnTo>
                <a:lnTo>
                  <a:pt x="104952" y="629734"/>
                </a:lnTo>
                <a:lnTo>
                  <a:pt x="64100" y="621486"/>
                </a:lnTo>
                <a:lnTo>
                  <a:pt x="30740" y="598993"/>
                </a:lnTo>
                <a:lnTo>
                  <a:pt x="8247" y="565631"/>
                </a:lnTo>
                <a:lnTo>
                  <a:pt x="0" y="524776"/>
                </a:lnTo>
                <a:lnTo>
                  <a:pt x="0" y="104952"/>
                </a:lnTo>
                <a:close/>
              </a:path>
            </a:pathLst>
          </a:custGeom>
          <a:ln w="9524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76600" y="8261194"/>
            <a:ext cx="182232" cy="19700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7878" y="8559792"/>
            <a:ext cx="1387221" cy="53037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7743" y="1336547"/>
            <a:ext cx="6466332" cy="74523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5686" y="1363599"/>
            <a:ext cx="6371018" cy="65125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5686" y="1363599"/>
            <a:ext cx="6371590" cy="651510"/>
          </a:xfrm>
          <a:custGeom>
            <a:avLst/>
            <a:gdLst/>
            <a:ahLst/>
            <a:cxnLst/>
            <a:rect l="l" t="t" r="r" b="b"/>
            <a:pathLst>
              <a:path w="6371590" h="651510">
                <a:moveTo>
                  <a:pt x="108534" y="0"/>
                </a:moveTo>
                <a:lnTo>
                  <a:pt x="6262560" y="0"/>
                </a:lnTo>
                <a:lnTo>
                  <a:pt x="6304795" y="8536"/>
                </a:lnTo>
                <a:lnTo>
                  <a:pt x="6339268" y="31813"/>
                </a:lnTo>
                <a:lnTo>
                  <a:pt x="6362501" y="66329"/>
                </a:lnTo>
                <a:lnTo>
                  <a:pt x="6371018" y="108584"/>
                </a:lnTo>
                <a:lnTo>
                  <a:pt x="6371018" y="651255"/>
                </a:lnTo>
                <a:lnTo>
                  <a:pt x="0" y="651255"/>
                </a:lnTo>
                <a:lnTo>
                  <a:pt x="0" y="108584"/>
                </a:lnTo>
                <a:lnTo>
                  <a:pt x="8528" y="66329"/>
                </a:lnTo>
                <a:lnTo>
                  <a:pt x="31788" y="31813"/>
                </a:lnTo>
                <a:lnTo>
                  <a:pt x="66286" y="8536"/>
                </a:lnTo>
                <a:lnTo>
                  <a:pt x="108534" y="0"/>
                </a:lnTo>
                <a:close/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8840" y="1496987"/>
            <a:ext cx="1358392" cy="44763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360292" y="1907654"/>
            <a:ext cx="221741" cy="42216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370319" y="8460435"/>
          <a:ext cx="6299830" cy="6618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2270"/>
                <a:gridCol w="359410"/>
                <a:gridCol w="241935"/>
                <a:gridCol w="327660"/>
                <a:gridCol w="348614"/>
                <a:gridCol w="373380"/>
                <a:gridCol w="360679"/>
                <a:gridCol w="360679"/>
                <a:gridCol w="347979"/>
                <a:gridCol w="403860"/>
                <a:gridCol w="1523364"/>
              </a:tblGrid>
              <a:tr h="177671">
                <a:tc>
                  <a:txBody>
                    <a:bodyPr/>
                    <a:lstStyle/>
                    <a:p>
                      <a:pPr marL="13500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一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打</a:t>
                      </a:r>
                    </a:p>
                  </a:txBody>
                  <a:tcPr marL="0" marR="0" marT="32384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二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設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90"/>
                        </a:lnSpc>
                        <a:spcBef>
                          <a:spcPts val="409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三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78105" algn="ctr">
                        <a:lnSpc>
                          <a:spcPts val="890"/>
                        </a:lnSpc>
                        <a:spcBef>
                          <a:spcPts val="409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四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五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90"/>
                        </a:lnSpc>
                        <a:spcBef>
                          <a:spcPts val="409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六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品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90"/>
                        </a:lnSpc>
                        <a:spcBef>
                          <a:spcPts val="409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七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成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八</a:t>
                      </a:r>
                      <a:r>
                        <a:rPr sz="8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成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九</a:t>
                      </a:r>
                      <a:r>
                        <a:rPr sz="800" dirty="0"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十</a:t>
                      </a:r>
                      <a:r>
                        <a:rPr sz="800" dirty="0">
                          <a:solidFill>
                            <a:srgbClr val="6F2F9F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美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十一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41275" marB="0"/>
                </a:tc>
              </a:tr>
              <a:tr h="120089">
                <a:tc>
                  <a:txBody>
                    <a:bodyPr/>
                    <a:lstStyle/>
                    <a:p>
                      <a:pPr marL="1350010">
                        <a:lnSpc>
                          <a:spcPts val="790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版打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計助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設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服飾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服裝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牌經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衣貿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44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衣生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4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造型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44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容美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44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創意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21157">
                <a:tc>
                  <a:txBody>
                    <a:bodyPr/>
                    <a:lstStyle/>
                    <a:p>
                      <a:pPr marL="1350010">
                        <a:lnSpc>
                          <a:spcPts val="80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樣人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理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計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商品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行銷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營人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易人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產人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55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設人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髮人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手作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26339">
                <a:tc>
                  <a:txBody>
                    <a:bodyPr/>
                    <a:lstStyle/>
                    <a:p>
                      <a:pPr marL="1350010">
                        <a:lnSpc>
                          <a:spcPts val="800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69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人員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9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人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9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企畫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69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採購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9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94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69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69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69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80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藝術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165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19"/>
                        </a:lnSpc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員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19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人員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1587753" y="1395730"/>
            <a:ext cx="7410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PMingLiU"/>
                <a:cs typeface="PMingLiU"/>
              </a:rPr>
              <a:t>一</a:t>
            </a:r>
            <a:r>
              <a:rPr sz="900" dirty="0">
                <a:latin typeface="Calibri"/>
                <a:cs typeface="Calibri"/>
              </a:rPr>
              <a:t>.</a:t>
            </a:r>
            <a:r>
              <a:rPr sz="900" dirty="0">
                <a:latin typeface="PMingLiU"/>
                <a:cs typeface="PMingLiU"/>
              </a:rPr>
              <a:t>培養時尚服 飾打版與成衣 製作相關產業 技術人才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572257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FF0000"/>
                </a:solidFill>
                <a:latin typeface="PMingLiU"/>
                <a:cs typeface="PMingLiU"/>
              </a:rPr>
              <a:t>二</a:t>
            </a:r>
            <a:r>
              <a:rPr sz="9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r>
              <a:rPr sz="900" dirty="0">
                <a:solidFill>
                  <a:srgbClr val="FF0000"/>
                </a:solidFill>
                <a:latin typeface="PMingLiU"/>
                <a:cs typeface="PMingLiU"/>
              </a:rPr>
              <a:t>培養創 意手作之 專業人才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92602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6F2F9F"/>
                </a:solidFill>
                <a:latin typeface="PMingLiU"/>
                <a:cs typeface="PMingLiU"/>
              </a:rPr>
              <a:t>三</a:t>
            </a:r>
            <a:r>
              <a:rPr sz="900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r>
              <a:rPr sz="900" dirty="0">
                <a:solidFill>
                  <a:srgbClr val="6F2F9F"/>
                </a:solidFill>
                <a:latin typeface="PMingLiU"/>
                <a:cs typeface="PMingLiU"/>
              </a:rPr>
              <a:t>培養髮 型設計之 專業人才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12819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00AF50"/>
                </a:solidFill>
                <a:latin typeface="PMingLiU"/>
                <a:cs typeface="PMingLiU"/>
              </a:rPr>
              <a:t>四</a:t>
            </a:r>
            <a:r>
              <a:rPr sz="9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r>
              <a:rPr sz="900" dirty="0">
                <a:solidFill>
                  <a:srgbClr val="00AF50"/>
                </a:solidFill>
                <a:latin typeface="PMingLiU"/>
                <a:cs typeface="PMingLiU"/>
              </a:rPr>
              <a:t>培養服 裝縫紉之 專業人才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33035" y="1365961"/>
            <a:ext cx="7404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PMingLiU"/>
                <a:cs typeface="PMingLiU"/>
              </a:rPr>
              <a:t>五</a:t>
            </a:r>
            <a:r>
              <a:rPr sz="900" dirty="0">
                <a:latin typeface="Calibri"/>
                <a:cs typeface="Calibri"/>
              </a:rPr>
              <a:t>.</a:t>
            </a:r>
            <a:r>
              <a:rPr sz="900" spc="-5" dirty="0">
                <a:latin typeface="PMingLiU"/>
                <a:cs typeface="PMingLiU"/>
              </a:rPr>
              <a:t>培養流行服 </a:t>
            </a:r>
            <a:r>
              <a:rPr sz="900" dirty="0">
                <a:latin typeface="PMingLiU"/>
                <a:cs typeface="PMingLiU"/>
              </a:rPr>
              <a:t>飾職業道德及 相關專業領域 繼續進修人才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772914" y="7696581"/>
            <a:ext cx="104394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PMingLiU"/>
                <a:cs typeface="PMingLiU"/>
              </a:rPr>
              <a:t>五</a:t>
            </a:r>
            <a:r>
              <a:rPr sz="800" dirty="0">
                <a:latin typeface="Calibri"/>
                <a:cs typeface="Calibri"/>
              </a:rPr>
              <a:t>.</a:t>
            </a:r>
            <a:r>
              <a:rPr sz="800" dirty="0">
                <a:latin typeface="PMingLiU"/>
                <a:cs typeface="PMingLiU"/>
              </a:rPr>
              <a:t>具備勞動權益、</a:t>
            </a:r>
          </a:p>
          <a:p>
            <a:pPr marL="12700" marR="5080">
              <a:lnSpc>
                <a:spcPct val="99600"/>
              </a:lnSpc>
              <a:spcBef>
                <a:spcPts val="20"/>
              </a:spcBef>
            </a:pPr>
            <a:r>
              <a:rPr sz="800" dirty="0">
                <a:latin typeface="PMingLiU"/>
                <a:cs typeface="PMingLiU"/>
              </a:rPr>
              <a:t>職業道</a:t>
            </a:r>
            <a:r>
              <a:rPr sz="800" spc="-15" dirty="0">
                <a:latin typeface="PMingLiU"/>
                <a:cs typeface="PMingLiU"/>
              </a:rPr>
              <a:t>德</a:t>
            </a:r>
            <a:r>
              <a:rPr sz="800" dirty="0">
                <a:latin typeface="PMingLiU"/>
                <a:cs typeface="PMingLiU"/>
              </a:rPr>
              <a:t>、工</a:t>
            </a:r>
            <a:r>
              <a:rPr sz="800" spc="-15" dirty="0">
                <a:latin typeface="PMingLiU"/>
                <a:cs typeface="PMingLiU"/>
              </a:rPr>
              <a:t>作</a:t>
            </a:r>
            <a:r>
              <a:rPr sz="800" dirty="0">
                <a:latin typeface="PMingLiU"/>
                <a:cs typeface="PMingLiU"/>
              </a:rPr>
              <a:t>習慣、 價值觀、敬業樂群、 樂觀進取及專業精進 的能力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710</Words>
  <Application>Microsoft Office PowerPoint</Application>
  <PresentationFormat>如螢幕大小 (4:3)</PresentationFormat>
  <Paragraphs>206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13</cp:revision>
  <dcterms:created xsi:type="dcterms:W3CDTF">2019-11-28T06:30:47Z</dcterms:created>
  <dcterms:modified xsi:type="dcterms:W3CDTF">2023-11-15T00:25:36Z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</Properties>
</file>