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807700" cy="18008600"/>
  <p:notesSz cx="10807700" cy="180086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2" y="59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0577" y="5582666"/>
            <a:ext cx="9186545" cy="37818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21155" y="10084816"/>
            <a:ext cx="7565390" cy="4502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40385" y="4141978"/>
            <a:ext cx="4701349" cy="11885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65965" y="4141978"/>
            <a:ext cx="4701349" cy="11885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738370" y="4032250"/>
            <a:ext cx="2868295" cy="304800"/>
          </a:xfrm>
          <a:custGeom>
            <a:avLst/>
            <a:gdLst/>
            <a:ahLst/>
            <a:cxnLst/>
            <a:rect l="l" t="t" r="r" b="b"/>
            <a:pathLst>
              <a:path w="2868295" h="304800">
                <a:moveTo>
                  <a:pt x="0" y="304800"/>
                </a:moveTo>
                <a:lnTo>
                  <a:pt x="2867787" y="304800"/>
                </a:lnTo>
                <a:lnTo>
                  <a:pt x="2867787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0385" y="720344"/>
            <a:ext cx="9726930" cy="2881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0385" y="4141978"/>
            <a:ext cx="9726930" cy="11885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4618" y="16747998"/>
            <a:ext cx="3458464" cy="900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40385" y="16747998"/>
            <a:ext cx="2485771" cy="900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81544" y="16747998"/>
            <a:ext cx="2485771" cy="900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66774" y="186690"/>
            <a:ext cx="25133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新</a:t>
            </a:r>
            <a:r>
              <a:rPr sz="28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北市莊</a:t>
            </a:r>
            <a:r>
              <a:rPr sz="2800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敬</a:t>
            </a:r>
            <a:r>
              <a:rPr sz="28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高職</a:t>
            </a:r>
            <a:endParaRPr sz="2800">
              <a:latin typeface="Noto Sans CJK JP Regular"/>
              <a:cs typeface="Noto Sans CJK JP Regula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11192" y="186690"/>
            <a:ext cx="28689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434465" algn="l"/>
              </a:tabLst>
            </a:pPr>
            <a:r>
              <a:rPr sz="2800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園</a:t>
            </a:r>
            <a:r>
              <a:rPr sz="28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藝科</a:t>
            </a:r>
            <a:r>
              <a:rPr sz="2800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	課</a:t>
            </a:r>
            <a:r>
              <a:rPr sz="28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程地圖</a:t>
            </a:r>
            <a:endParaRPr sz="2800">
              <a:latin typeface="Noto Sans CJK JP Regular"/>
              <a:cs typeface="Noto Sans CJK JP Regula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33666" y="300990"/>
            <a:ext cx="231648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-5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(10</a:t>
            </a:r>
            <a:r>
              <a:rPr sz="1900" spc="5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8</a:t>
            </a:r>
            <a:r>
              <a:rPr sz="19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學年度</a:t>
            </a:r>
            <a:r>
              <a:rPr sz="1900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新</a:t>
            </a:r>
            <a:r>
              <a:rPr sz="19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生適用</a:t>
            </a:r>
            <a:r>
              <a:rPr sz="1900" spc="-5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)</a:t>
            </a:r>
            <a:endParaRPr sz="1900">
              <a:latin typeface="Noto Sans Mono CJK JP Regular"/>
              <a:cs typeface="Noto Sans Mono CJK JP Regular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840996"/>
              </p:ext>
            </p:extLst>
          </p:nvPr>
        </p:nvGraphicFramePr>
        <p:xfrm>
          <a:off x="436562" y="4013200"/>
          <a:ext cx="10022203" cy="105975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6585"/>
                <a:gridCol w="797560"/>
                <a:gridCol w="1435735"/>
                <a:gridCol w="1434465"/>
                <a:gridCol w="1434464"/>
                <a:gridCol w="1434464"/>
                <a:gridCol w="1434465"/>
                <a:gridCol w="1434465"/>
              </a:tblGrid>
              <a:tr h="304800">
                <a:tc rowSpan="2" gridSpan="2">
                  <a:txBody>
                    <a:bodyPr/>
                    <a:lstStyle/>
                    <a:p>
                      <a:pPr marL="89789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100" dirty="0" err="1" smtClean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授課</a:t>
                      </a:r>
                      <a:endParaRPr sz="1100" dirty="0" smtClean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242888" indent="-157163">
                        <a:lnSpc>
                          <a:spcPct val="100000"/>
                        </a:lnSpc>
                        <a:tabLst>
                          <a:tab pos="897890" algn="l"/>
                        </a:tabLst>
                      </a:pPr>
                      <a:r>
                        <a:rPr sz="1800" baseline="-11574" dirty="0" err="1" smtClean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課程</a:t>
                      </a:r>
                      <a:r>
                        <a:rPr sz="1100" baseline="-11574" dirty="0" smtClean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	</a:t>
                      </a:r>
                      <a:r>
                        <a:rPr sz="1100" dirty="0" err="1" smtClean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年級</a:t>
                      </a:r>
                      <a:endParaRPr sz="1100" dirty="0" smtClean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85725" indent="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100" dirty="0" err="1" smtClean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類別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660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0005" algn="ctr">
                        <a:lnSpc>
                          <a:spcPts val="23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一年級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7465" algn="ctr">
                        <a:lnSpc>
                          <a:spcPts val="23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二年級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6195" algn="ctr">
                        <a:lnSpc>
                          <a:spcPts val="23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三年級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08305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60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496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上學期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5369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下學期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5306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上學期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5242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下學期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5242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上學期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5179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下學期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202374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部定一</a:t>
                      </a:r>
                      <a:r>
                        <a:rPr sz="1100" spc="-5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般</a:t>
                      </a: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科目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383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本土語言</a:t>
                      </a:r>
                      <a:r>
                        <a:rPr lang="en-US" altLang="zh-TW" sz="105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/</a:t>
                      </a:r>
                      <a:r>
                        <a:rPr lang="zh-TW" altLang="en-US" sz="105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臺灣手語</a:t>
                      </a:r>
                      <a:r>
                        <a:rPr lang="en-US" altLang="zh-TW" sz="105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</a:t>
                      </a:r>
                      <a:endParaRPr lang="zh-TW" altLang="en-US" sz="105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383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歷史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生物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38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美術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1)</a:t>
                      </a:r>
                    </a:p>
                    <a:p>
                      <a:pPr marL="163830" marR="35369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健康與</a:t>
                      </a:r>
                      <a:r>
                        <a:rPr sz="1100" spc="-15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護</a:t>
                      </a: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理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 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國防教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育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</a:t>
                      </a:r>
                    </a:p>
                  </a:txBody>
                  <a:tcPr marL="0" marR="0" marT="7683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256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本土語言</a:t>
                      </a:r>
                      <a:r>
                        <a:rPr lang="en-US" altLang="zh-TW" sz="105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/</a:t>
                      </a:r>
                      <a:r>
                        <a:rPr lang="zh-TW" altLang="en-US" sz="105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臺灣手語</a:t>
                      </a:r>
                      <a:r>
                        <a:rPr lang="en-US" altLang="zh-TW" sz="105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</a:t>
                      </a:r>
                      <a:endParaRPr lang="zh-TW" altLang="en-US" sz="105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256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地理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生物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25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音樂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美術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1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2560" marR="35433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健康與</a:t>
                      </a:r>
                      <a:r>
                        <a:rPr sz="1100" spc="-15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護</a:t>
                      </a: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理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 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25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國防教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育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</a:t>
                      </a: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192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192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    化學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(2)</a:t>
                      </a: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en-US" sz="1100" baseline="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    </a:t>
                      </a: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公民與</a:t>
                      </a:r>
                      <a:r>
                        <a:rPr sz="1100" spc="-15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社</a:t>
                      </a: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會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   生涯規</a:t>
                      </a:r>
                      <a:r>
                        <a:rPr lang="zh-TW" altLang="en-US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劃 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 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6192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ts val="128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7145">
                        <a:lnSpc>
                          <a:spcPts val="129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7145">
                        <a:lnSpc>
                          <a:spcPts val="129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生涯規</a:t>
                      </a:r>
                      <a:r>
                        <a:rPr lang="zh-TW" altLang="en-US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劃 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 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ts val="128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資 訊 科 </a:t>
                      </a:r>
                      <a:r>
                        <a:rPr lang="zh-TW" altLang="en-US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技 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28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51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51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501650">
                <a:tc gridSpan="2">
                  <a:txBody>
                    <a:bodyPr/>
                    <a:lstStyle/>
                    <a:p>
                      <a:pPr marL="12700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endParaRPr lang="en-US" sz="110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部定專</a:t>
                      </a:r>
                      <a:r>
                        <a:rPr sz="1100" spc="-5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業</a:t>
                      </a: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科目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農業概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論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農業安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全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衛生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445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農業概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論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44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210820" marR="16637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生命科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學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概論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 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生物技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術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概論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7145" marR="36004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生命科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學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概論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 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生物技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術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概論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311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0480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農園場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管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理實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農園場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管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理實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290" marR="14668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農業資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訊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管理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  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0655" marR="14668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農業資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訊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管理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  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722630">
                <a:tc>
                  <a:txBody>
                    <a:bodyPr/>
                    <a:lstStyle/>
                    <a:p>
                      <a:pPr marL="127000">
                        <a:lnSpc>
                          <a:spcPts val="14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部定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實習</a:t>
                      </a:r>
                      <a:endParaRPr lang="en-US" sz="110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科目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129539" marR="48260" algn="just">
                        <a:lnSpc>
                          <a:spcPct val="100000"/>
                        </a:lnSpc>
                      </a:pPr>
                      <a:r>
                        <a:rPr lang="zh-TW" altLang="en-US" sz="1100" spc="25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農業生產與休閒生態</a:t>
                      </a:r>
                      <a:r>
                        <a:rPr sz="1100" spc="25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技</a:t>
                      </a: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能領域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213360" marR="16573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植物栽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培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實習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213360" marR="16573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植物識</a:t>
                      </a:r>
                      <a:r>
                        <a:rPr lang="zh-TW" altLang="en-US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別</a:t>
                      </a: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實習</a:t>
                      </a:r>
                      <a:r>
                        <a:rPr lang="en-US" altLang="zh-TW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213360" marR="16573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植物栽培實習(3) </a:t>
                      </a: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植物識別實習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(3)</a:t>
                      </a:r>
                      <a:endParaRPr sz="11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630555" marR="131445" indent="-454659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農業資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源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應用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  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</a:p>
                    <a:p>
                      <a:pPr marL="210820"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植物保</a:t>
                      </a:r>
                      <a:r>
                        <a:rPr lang="zh-TW" altLang="en-US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護</a:t>
                      </a: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實習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629920" marR="132080" indent="-454659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農業資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源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應用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  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</a:p>
                    <a:p>
                      <a:pPr marL="211454" marR="16573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植物保</a:t>
                      </a:r>
                      <a:r>
                        <a:rPr lang="zh-TW" altLang="en-US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護</a:t>
                      </a: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實習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34734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校定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一般</a:t>
                      </a:r>
                      <a:endParaRPr lang="en-US" sz="110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科目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571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必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 國防通識教育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(1)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 國防通識教育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(1)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應用</a:t>
                      </a:r>
                      <a:r>
                        <a:rPr sz="1100" dirty="0" err="1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應用</a:t>
                      </a:r>
                      <a:r>
                        <a:rPr sz="1100" dirty="0" err="1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527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選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endParaRPr lang="en-US" altLang="zh-TW" sz="100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10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10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10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10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endParaRPr sz="10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endParaRPr lang="en-US" altLang="zh-TW" sz="100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10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10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10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10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endParaRPr sz="10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405130">
                <a:tc rowSpan="2"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lang="en-US" sz="110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校定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專業</a:t>
                      </a:r>
                      <a:endParaRPr lang="en-US" sz="110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科目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</a:pPr>
                      <a:endParaRPr lang="en-US" sz="110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40005" algn="ctr">
                        <a:lnSpc>
                          <a:spcPct val="100000"/>
                        </a:lnSpc>
                      </a:pPr>
                      <a:r>
                        <a:rPr sz="110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必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基礎園</a:t>
                      </a:r>
                      <a:r>
                        <a:rPr sz="1100" spc="-15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藝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基礎園</a:t>
                      </a:r>
                      <a:r>
                        <a:rPr sz="1100" spc="-15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藝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蔬菜學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蔬菜學</a:t>
                      </a:r>
                      <a:r>
                        <a:rPr lang="en-US" altLang="zh-TW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129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職場英文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(2)</a:t>
                      </a:r>
                      <a:endParaRPr lang="en-US" altLang="zh-TW" sz="110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0655" marR="14668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職場英文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(2)</a:t>
                      </a:r>
                      <a:endParaRPr lang="en-US" altLang="zh-TW" sz="110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810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選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11747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植物組織培養學</a:t>
                      </a:r>
                      <a:r>
                        <a:rPr lang="en-US" altLang="zh-TW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68262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校定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實習</a:t>
                      </a:r>
                      <a:endParaRPr lang="en-US" sz="110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科目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4000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必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38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290" marR="49530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</a:t>
                      </a: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專題實</a:t>
                      </a:r>
                      <a:r>
                        <a:rPr sz="1100" spc="-15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作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290" marR="21653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花卉實習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 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1290" marR="21653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專題實</a:t>
                      </a:r>
                      <a:r>
                        <a:rPr sz="1100" spc="-15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作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1290" marR="216535"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造園實習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1290" marR="21653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園產品處理與加工實習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06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造園實習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5149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400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選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925" marR="145415" indent="0" defTabSz="914400" eaLnBrk="1" fontAlgn="auto" latinLnBrk="0" hangingPunct="1">
                        <a:lnSpc>
                          <a:spcPts val="1300"/>
                        </a:lnSpc>
                        <a:spcBef>
                          <a:spcPts val="7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蔬菜實</a:t>
                      </a:r>
                      <a:r>
                        <a:rPr lang="zh-TW" altLang="en-US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1925" marR="145415">
                        <a:lnSpc>
                          <a:spcPts val="1300"/>
                        </a:lnSpc>
                        <a:spcBef>
                          <a:spcPts val="730"/>
                        </a:spcBef>
                      </a:pP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927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蔬菜</a:t>
                      </a:r>
                      <a:r>
                        <a:rPr lang="zh-TW" altLang="en-US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實習</a:t>
                      </a:r>
                      <a:r>
                        <a:rPr lang="en-US" altLang="zh-TW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    果樹實習</a:t>
                      </a:r>
                      <a:r>
                        <a:rPr lang="en-US" altLang="zh-TW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    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628650" marR="132715" indent="-5429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有機農業實習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628650" marR="132715" indent="-5429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果樹實習</a:t>
                      </a:r>
                      <a:r>
                        <a:rPr lang="en-US" altLang="zh-TW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</a:p>
                    <a:p>
                      <a:pPr marL="628650" marR="132715" indent="-5429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花藝設計實習</a:t>
                      </a:r>
                      <a:r>
                        <a:rPr lang="en-US" altLang="zh-TW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628650" marR="132715" indent="-542925" algn="l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植物組</a:t>
                      </a:r>
                      <a:r>
                        <a:rPr sz="1000" spc="-15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織</a:t>
                      </a:r>
                      <a:r>
                        <a:rPr sz="10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培養</a:t>
                      </a:r>
                      <a:r>
                        <a:rPr sz="1000" spc="-15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</a:t>
                      </a:r>
                      <a:r>
                        <a:rPr sz="10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0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</a:t>
                      </a:r>
                      <a:r>
                        <a:rPr sz="10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0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0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0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412117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77165" marR="126364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多元 選修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267335" marR="21717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同科 跨班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0642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267335" marR="21717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同</a:t>
                      </a:r>
                      <a:r>
                        <a:rPr lang="zh-TW" altLang="en-US" sz="110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群</a:t>
                      </a:r>
                      <a:r>
                        <a:rPr sz="110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</a:t>
                      </a:r>
                      <a:r>
                        <a:rPr lang="zh-TW" altLang="en-US" sz="110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跨科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   </a:t>
                      </a:r>
                      <a:r>
                        <a:rPr lang="zh-TW" altLang="en-US" sz="1100" kern="1200" spc="70" dirty="0" smtClean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農場管理實務</a:t>
                      </a:r>
                      <a:r>
                        <a:rPr lang="en-US" altLang="zh-TW" sz="1100" kern="1200" spc="70" dirty="0" smtClean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(2)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   </a:t>
                      </a:r>
                      <a:r>
                        <a:rPr lang="zh-TW" altLang="en-US"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香草作物生產及</a:t>
                      </a:r>
                      <a:endParaRPr lang="en-US" altLang="zh-TW" sz="1100" kern="1200" spc="20" dirty="0" smtClean="0">
                        <a:solidFill>
                          <a:srgbClr val="006600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  調製實習</a:t>
                      </a:r>
                      <a:r>
                        <a:rPr lang="en-US" altLang="zh-TW"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(2)</a:t>
                      </a:r>
                      <a:endParaRPr sz="1100" kern="1200" spc="20" dirty="0">
                        <a:solidFill>
                          <a:srgbClr val="006600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67310" marR="24130" algn="ctr">
                        <a:lnSpc>
                          <a:spcPct val="100000"/>
                        </a:lnSpc>
                      </a:pPr>
                      <a:r>
                        <a:rPr sz="1100" kern="1200" spc="20" dirty="0" err="1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展場設計及施作實習</a:t>
                      </a:r>
                      <a:r>
                        <a:rPr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</a:t>
                      </a:r>
                      <a:r>
                        <a:rPr lang="en-US" altLang="zh-TW"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3</a:t>
                      </a:r>
                      <a:r>
                        <a:rPr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) </a:t>
                      </a:r>
                      <a:endParaRPr lang="en-US" sz="1100" kern="1200" spc="20" dirty="0" smtClean="0">
                        <a:solidFill>
                          <a:srgbClr val="006600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67310" marR="24130" algn="ctr"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蘭花栽培實習</a:t>
                      </a:r>
                      <a:r>
                        <a:rPr lang="en-US" altLang="zh-TW" sz="1100" dirty="0" smtClean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  <a:endParaRPr sz="1100" dirty="0">
                        <a:solidFill>
                          <a:srgbClr val="FF0000"/>
                        </a:solidFill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61594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26670" indent="15875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zh-TW" altLang="en-US" sz="1100" kern="1200" spc="70" dirty="0" smtClean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景觀規劃實習</a:t>
                      </a:r>
                      <a:r>
                        <a:rPr lang="en-US" altLang="zh-TW" sz="1100" kern="1200" spc="70" dirty="0" smtClean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</a:t>
                      </a:r>
                      <a:r>
                        <a:rPr lang="en-US" altLang="ja-JP" sz="1100" kern="1200" spc="70" dirty="0" smtClean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2</a:t>
                      </a:r>
                      <a:r>
                        <a:rPr lang="en-US" altLang="zh-TW" sz="1100" kern="1200" spc="70" dirty="0" smtClean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)</a:t>
                      </a:r>
                    </a:p>
                    <a:p>
                      <a:pPr marL="69850" marR="26670" indent="15875" algn="l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zh-TW" altLang="en-US"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農產行銷實習</a:t>
                      </a:r>
                      <a:r>
                        <a:rPr lang="en-US" altLang="zh-TW"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(2)</a:t>
                      </a:r>
                    </a:p>
                    <a:p>
                      <a:pPr marL="69850" marR="26670" indent="15875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zh-TW" altLang="en-US" sz="1100" kern="1200" spc="70" dirty="0" smtClean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精緻農業實務</a:t>
                      </a:r>
                      <a:r>
                        <a:rPr lang="en-US" altLang="zh-TW" sz="1100" kern="1200" spc="70" dirty="0" smtClean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(3)</a:t>
                      </a:r>
                    </a:p>
                    <a:p>
                      <a:pPr marL="69850" marR="26670" indent="15875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zh-TW" altLang="en-US"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園藝治療活動實務</a:t>
                      </a:r>
                      <a:r>
                        <a:rPr lang="en-US" altLang="zh-TW"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(3)</a:t>
                      </a:r>
                      <a:endParaRPr sz="1100" kern="1200" spc="20" dirty="0">
                        <a:solidFill>
                          <a:srgbClr val="006600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10096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42481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267335" marR="21717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同校 跨群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401955">
                <a:tc gridSpan="2"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彈性學習時間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1047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1</a:t>
                      </a:r>
                      <a:r>
                        <a:rPr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1)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(0</a:t>
                      </a:r>
                      <a:r>
                        <a:rPr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spc="-5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0</a:t>
                      </a:r>
                      <a:r>
                        <a:rPr sz="1100" spc="-5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417830">
                <a:tc gridSpan="2"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團體活動時間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11239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364236" y="44196"/>
            <a:ext cx="10187940" cy="8046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1162" y="71374"/>
            <a:ext cx="10093388" cy="7096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1162" y="71374"/>
            <a:ext cx="10093960" cy="709930"/>
          </a:xfrm>
          <a:custGeom>
            <a:avLst/>
            <a:gdLst/>
            <a:ahLst/>
            <a:cxnLst/>
            <a:rect l="l" t="t" r="r" b="b"/>
            <a:pathLst>
              <a:path w="10093960" h="709930">
                <a:moveTo>
                  <a:pt x="0" y="0"/>
                </a:moveTo>
                <a:lnTo>
                  <a:pt x="9975024" y="0"/>
                </a:lnTo>
                <a:lnTo>
                  <a:pt x="10093388" y="118364"/>
                </a:lnTo>
                <a:lnTo>
                  <a:pt x="10093388" y="709676"/>
                </a:lnTo>
                <a:lnTo>
                  <a:pt x="118275" y="709676"/>
                </a:lnTo>
                <a:lnTo>
                  <a:pt x="0" y="591439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7C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1162" y="846074"/>
            <a:ext cx="10063099" cy="17002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9425" y="4048125"/>
            <a:ext cx="1392555" cy="704850"/>
          </a:xfrm>
          <a:custGeom>
            <a:avLst/>
            <a:gdLst/>
            <a:ahLst/>
            <a:cxnLst/>
            <a:rect l="l" t="t" r="r" b="b"/>
            <a:pathLst>
              <a:path w="1392555" h="704850">
                <a:moveTo>
                  <a:pt x="0" y="0"/>
                </a:moveTo>
                <a:lnTo>
                  <a:pt x="1392301" y="704850"/>
                </a:lnTo>
              </a:path>
            </a:pathLst>
          </a:custGeom>
          <a:ln w="9525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89204" y="15100300"/>
            <a:ext cx="10015728" cy="114554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36575" y="15100301"/>
            <a:ext cx="9920605" cy="1143000"/>
          </a:xfrm>
          <a:custGeom>
            <a:avLst/>
            <a:gdLst/>
            <a:ahLst/>
            <a:cxnLst/>
            <a:rect l="l" t="t" r="r" b="b"/>
            <a:pathLst>
              <a:path w="9920605" h="1162050">
                <a:moveTo>
                  <a:pt x="193675" y="0"/>
                </a:moveTo>
                <a:lnTo>
                  <a:pt x="9726549" y="0"/>
                </a:lnTo>
                <a:lnTo>
                  <a:pt x="9770994" y="5117"/>
                </a:lnTo>
                <a:lnTo>
                  <a:pt x="9811787" y="19693"/>
                </a:lnTo>
                <a:lnTo>
                  <a:pt x="9847763" y="42567"/>
                </a:lnTo>
                <a:lnTo>
                  <a:pt x="9877759" y="72577"/>
                </a:lnTo>
                <a:lnTo>
                  <a:pt x="9900611" y="108560"/>
                </a:lnTo>
                <a:lnTo>
                  <a:pt x="9915153" y="149356"/>
                </a:lnTo>
                <a:lnTo>
                  <a:pt x="9920224" y="193802"/>
                </a:lnTo>
                <a:lnTo>
                  <a:pt x="9920351" y="1162050"/>
                </a:lnTo>
                <a:lnTo>
                  <a:pt x="0" y="1162050"/>
                </a:lnTo>
                <a:lnTo>
                  <a:pt x="0" y="193802"/>
                </a:lnTo>
                <a:lnTo>
                  <a:pt x="5115" y="149356"/>
                </a:lnTo>
                <a:lnTo>
                  <a:pt x="19686" y="108560"/>
                </a:lnTo>
                <a:lnTo>
                  <a:pt x="42549" y="72577"/>
                </a:lnTo>
                <a:lnTo>
                  <a:pt x="72542" y="42567"/>
                </a:lnTo>
                <a:lnTo>
                  <a:pt x="108503" y="19693"/>
                </a:lnTo>
                <a:lnTo>
                  <a:pt x="149268" y="5117"/>
                </a:lnTo>
                <a:lnTo>
                  <a:pt x="193675" y="0"/>
                </a:lnTo>
                <a:close/>
              </a:path>
            </a:pathLst>
          </a:custGeom>
          <a:ln w="9525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87680" y="16548100"/>
            <a:ext cx="10017252" cy="111556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34987" y="16575979"/>
            <a:ext cx="9949180" cy="102076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34987" y="16575979"/>
            <a:ext cx="9922510" cy="1021080"/>
          </a:xfrm>
          <a:custGeom>
            <a:avLst/>
            <a:gdLst/>
            <a:ahLst/>
            <a:cxnLst/>
            <a:rect l="l" t="t" r="r" b="b"/>
            <a:pathLst>
              <a:path w="9922510" h="1021080">
                <a:moveTo>
                  <a:pt x="0" y="170129"/>
                </a:moveTo>
                <a:lnTo>
                  <a:pt x="6077" y="124899"/>
                </a:lnTo>
                <a:lnTo>
                  <a:pt x="23228" y="84258"/>
                </a:lnTo>
                <a:lnTo>
                  <a:pt x="49831" y="49826"/>
                </a:lnTo>
                <a:lnTo>
                  <a:pt x="84264" y="23225"/>
                </a:lnTo>
                <a:lnTo>
                  <a:pt x="124903" y="6076"/>
                </a:lnTo>
                <a:lnTo>
                  <a:pt x="170129" y="0"/>
                </a:lnTo>
                <a:lnTo>
                  <a:pt x="9751758" y="0"/>
                </a:lnTo>
                <a:lnTo>
                  <a:pt x="9796995" y="6076"/>
                </a:lnTo>
                <a:lnTo>
                  <a:pt x="9837643" y="23225"/>
                </a:lnTo>
                <a:lnTo>
                  <a:pt x="9872075" y="49826"/>
                </a:lnTo>
                <a:lnTo>
                  <a:pt x="9898664" y="84258"/>
                </a:lnTo>
                <a:lnTo>
                  <a:pt x="9915785" y="124899"/>
                </a:lnTo>
                <a:lnTo>
                  <a:pt x="9921811" y="170129"/>
                </a:lnTo>
                <a:lnTo>
                  <a:pt x="9921938" y="850633"/>
                </a:lnTo>
                <a:lnTo>
                  <a:pt x="9915741" y="895858"/>
                </a:lnTo>
                <a:lnTo>
                  <a:pt x="9898608" y="936498"/>
                </a:lnTo>
                <a:lnTo>
                  <a:pt x="9872027" y="970930"/>
                </a:lnTo>
                <a:lnTo>
                  <a:pt x="9837615" y="997533"/>
                </a:lnTo>
                <a:lnTo>
                  <a:pt x="9796986" y="1014684"/>
                </a:lnTo>
                <a:lnTo>
                  <a:pt x="9751758" y="1020762"/>
                </a:lnTo>
                <a:lnTo>
                  <a:pt x="170129" y="1020762"/>
                </a:lnTo>
                <a:lnTo>
                  <a:pt x="124903" y="1014684"/>
                </a:lnTo>
                <a:lnTo>
                  <a:pt x="84264" y="997533"/>
                </a:lnTo>
                <a:lnTo>
                  <a:pt x="49831" y="970930"/>
                </a:lnTo>
                <a:lnTo>
                  <a:pt x="23228" y="936498"/>
                </a:lnTo>
                <a:lnTo>
                  <a:pt x="6077" y="895858"/>
                </a:lnTo>
                <a:lnTo>
                  <a:pt x="0" y="850633"/>
                </a:lnTo>
                <a:lnTo>
                  <a:pt x="0" y="170129"/>
                </a:lnTo>
                <a:close/>
              </a:path>
            </a:pathLst>
          </a:custGeom>
          <a:ln w="9525">
            <a:solidFill>
              <a:srgbClr val="BD4A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6212" y="16774491"/>
            <a:ext cx="2184908" cy="68800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724150" y="16568626"/>
            <a:ext cx="124206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Noto Sans CJK JP Regular"/>
                <a:cs typeface="Noto Sans CJK JP Regular"/>
              </a:rPr>
              <a:t>一</a:t>
            </a:r>
            <a:r>
              <a:rPr sz="1600" spc="-40" dirty="0">
                <a:latin typeface="Noto Sans CJK JP Regular"/>
                <a:cs typeface="Noto Sans CJK JP Regular"/>
              </a:rPr>
              <a:t>.</a:t>
            </a:r>
            <a:endParaRPr sz="1600">
              <a:latin typeface="Noto Sans CJK JP Regular"/>
              <a:cs typeface="Noto Sans CJK JP Regular"/>
            </a:endParaRPr>
          </a:p>
          <a:p>
            <a:pPr marL="12700" marR="5080">
              <a:lnSpc>
                <a:spcPct val="100000"/>
              </a:lnSpc>
            </a:pPr>
            <a:r>
              <a:rPr sz="1600" spc="-5" dirty="0">
                <a:latin typeface="Noto Sans CJK JP Regular"/>
                <a:cs typeface="Noto Sans CJK JP Regular"/>
              </a:rPr>
              <a:t>園產品生產及 運銷從業人員</a:t>
            </a:r>
            <a:endParaRPr sz="1600">
              <a:latin typeface="Noto Sans CJK JP Regular"/>
              <a:cs typeface="Noto Sans CJK JP Regular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07255" y="16568626"/>
            <a:ext cx="144462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Noto Sans CJK JP Regular"/>
                <a:cs typeface="Noto Sans CJK JP Regular"/>
              </a:rPr>
              <a:t>二</a:t>
            </a:r>
            <a:r>
              <a:rPr sz="1600" spc="-40" dirty="0">
                <a:latin typeface="Noto Sans CJK JP Regular"/>
                <a:cs typeface="Noto Sans CJK JP Regular"/>
              </a:rPr>
              <a:t>.</a:t>
            </a:r>
            <a:endParaRPr sz="1600">
              <a:latin typeface="Noto Sans CJK JP Regular"/>
              <a:cs typeface="Noto Sans CJK JP Regular"/>
            </a:endParaRPr>
          </a:p>
          <a:p>
            <a:pPr marL="12700" marR="5080">
              <a:lnSpc>
                <a:spcPct val="100000"/>
              </a:lnSpc>
            </a:pPr>
            <a:r>
              <a:rPr sz="1600" spc="-5" dirty="0">
                <a:latin typeface="Noto Sans CJK JP Regular"/>
                <a:cs typeface="Noto Sans CJK JP Regular"/>
              </a:rPr>
              <a:t>園產品處理及加 工從業人員</a:t>
            </a:r>
            <a:endParaRPr sz="1600">
              <a:latin typeface="Noto Sans CJK JP Regular"/>
              <a:cs typeface="Noto Sans CJK JP Regular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808090" y="16575027"/>
            <a:ext cx="103886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Noto Sans CJK JP Regular"/>
                <a:cs typeface="Noto Sans CJK JP Regular"/>
              </a:rPr>
              <a:t>三</a:t>
            </a:r>
            <a:r>
              <a:rPr sz="1600" spc="-40" dirty="0">
                <a:latin typeface="Noto Sans CJK JP Regular"/>
                <a:cs typeface="Noto Sans CJK JP Regular"/>
              </a:rPr>
              <a:t>.</a:t>
            </a:r>
            <a:endParaRPr sz="1600" dirty="0">
              <a:latin typeface="Noto Sans CJK JP Regular"/>
              <a:cs typeface="Noto Sans CJK JP Regular"/>
            </a:endParaRPr>
          </a:p>
          <a:p>
            <a:pPr marL="12700" marR="5080">
              <a:lnSpc>
                <a:spcPct val="100000"/>
              </a:lnSpc>
            </a:pPr>
            <a:r>
              <a:rPr sz="1600" spc="-5" dirty="0">
                <a:latin typeface="Noto Sans CJK JP Regular"/>
                <a:cs typeface="Noto Sans CJK JP Regular"/>
              </a:rPr>
              <a:t>花藝從業人 員</a:t>
            </a:r>
            <a:endParaRPr sz="1600" dirty="0">
              <a:latin typeface="Noto Sans CJK JP Regular"/>
              <a:cs typeface="Noto Sans CJK JP Regular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039736" y="16603374"/>
            <a:ext cx="2800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Noto Sans CJK JP Regular"/>
                <a:cs typeface="Noto Sans CJK JP Regular"/>
              </a:rPr>
              <a:t>四</a:t>
            </a:r>
            <a:r>
              <a:rPr sz="1600" spc="-40" dirty="0">
                <a:latin typeface="Noto Sans CJK JP Regular"/>
                <a:cs typeface="Noto Sans CJK JP Regular"/>
              </a:rPr>
              <a:t>.</a:t>
            </a:r>
            <a:endParaRPr sz="1600">
              <a:latin typeface="Noto Sans CJK JP Regular"/>
              <a:cs typeface="Noto Sans CJK JP Regular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350122" y="16562226"/>
            <a:ext cx="2800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Noto Sans CJK JP Regular"/>
                <a:cs typeface="Noto Sans CJK JP Regular"/>
              </a:rPr>
              <a:t>五</a:t>
            </a:r>
            <a:r>
              <a:rPr sz="1600" spc="-40" dirty="0">
                <a:latin typeface="Noto Sans CJK JP Regular"/>
                <a:cs typeface="Noto Sans CJK JP Regular"/>
              </a:rPr>
              <a:t>.</a:t>
            </a:r>
            <a:endParaRPr sz="1600">
              <a:latin typeface="Noto Sans CJK JP Regular"/>
              <a:cs typeface="Noto Sans CJK JP Regular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039736" y="16806066"/>
            <a:ext cx="255206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spc="-7" baseline="-10416" dirty="0">
                <a:latin typeface="Noto Sans CJK JP Regular"/>
                <a:cs typeface="Noto Sans CJK JP Regular"/>
              </a:rPr>
              <a:t>造園從業人員</a:t>
            </a:r>
            <a:r>
              <a:rPr sz="2400" spc="457" baseline="-10416" dirty="0">
                <a:latin typeface="Noto Sans CJK JP Regular"/>
                <a:cs typeface="Noto Sans CJK JP Regular"/>
              </a:rPr>
              <a:t> </a:t>
            </a:r>
            <a:r>
              <a:rPr sz="1600" spc="-5" dirty="0">
                <a:latin typeface="Noto Sans CJK JP Regular"/>
                <a:cs typeface="Noto Sans CJK JP Regular"/>
              </a:rPr>
              <a:t>生物技術產業</a:t>
            </a:r>
            <a:endParaRPr sz="1600">
              <a:latin typeface="Noto Sans CJK JP Regular"/>
              <a:cs typeface="Noto Sans CJK JP Regular"/>
            </a:endParaRPr>
          </a:p>
          <a:p>
            <a:pPr marL="1322705">
              <a:lnSpc>
                <a:spcPct val="100000"/>
              </a:lnSpc>
            </a:pPr>
            <a:r>
              <a:rPr sz="1600" spc="-5" dirty="0">
                <a:latin typeface="Noto Sans CJK JP Regular"/>
                <a:cs typeface="Noto Sans CJK JP Regular"/>
              </a:rPr>
              <a:t>從業人員</a:t>
            </a:r>
            <a:endParaRPr sz="1600">
              <a:latin typeface="Noto Sans CJK JP Regular"/>
              <a:cs typeface="Noto Sans CJK JP Regular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02336" y="2493264"/>
            <a:ext cx="10128504" cy="137617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49262" y="2520950"/>
            <a:ext cx="10034587" cy="128104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49262" y="2520950"/>
            <a:ext cx="10034905" cy="1281430"/>
          </a:xfrm>
          <a:custGeom>
            <a:avLst/>
            <a:gdLst/>
            <a:ahLst/>
            <a:cxnLst/>
            <a:rect l="l" t="t" r="r" b="b"/>
            <a:pathLst>
              <a:path w="10034905" h="1281429">
                <a:moveTo>
                  <a:pt x="213525" y="0"/>
                </a:moveTo>
                <a:lnTo>
                  <a:pt x="9821100" y="0"/>
                </a:lnTo>
                <a:lnTo>
                  <a:pt x="9870035" y="5640"/>
                </a:lnTo>
                <a:lnTo>
                  <a:pt x="9914964" y="21707"/>
                </a:lnTo>
                <a:lnTo>
                  <a:pt x="9954604" y="46916"/>
                </a:lnTo>
                <a:lnTo>
                  <a:pt x="9987671" y="79982"/>
                </a:lnTo>
                <a:lnTo>
                  <a:pt x="10012879" y="119622"/>
                </a:lnTo>
                <a:lnTo>
                  <a:pt x="10028946" y="164552"/>
                </a:lnTo>
                <a:lnTo>
                  <a:pt x="10034587" y="213486"/>
                </a:lnTo>
                <a:lnTo>
                  <a:pt x="10034587" y="1281048"/>
                </a:lnTo>
                <a:lnTo>
                  <a:pt x="0" y="1281048"/>
                </a:lnTo>
                <a:lnTo>
                  <a:pt x="0" y="213486"/>
                </a:lnTo>
                <a:lnTo>
                  <a:pt x="5639" y="164552"/>
                </a:lnTo>
                <a:lnTo>
                  <a:pt x="21701" y="119622"/>
                </a:lnTo>
                <a:lnTo>
                  <a:pt x="46907" y="79982"/>
                </a:lnTo>
                <a:lnTo>
                  <a:pt x="79973" y="46916"/>
                </a:lnTo>
                <a:lnTo>
                  <a:pt x="119619" y="21707"/>
                </a:lnTo>
                <a:lnTo>
                  <a:pt x="164564" y="5640"/>
                </a:lnTo>
                <a:lnTo>
                  <a:pt x="213525" y="0"/>
                </a:lnTo>
                <a:close/>
              </a:path>
            </a:pathLst>
          </a:custGeom>
          <a:ln w="9525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3825" y="2679700"/>
            <a:ext cx="2139315" cy="88083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292090" y="3528555"/>
            <a:ext cx="349237" cy="83071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2" name="object 32"/>
          <p:cNvGraphicFramePr>
            <a:graphicFrameLocks noGrp="1"/>
          </p:cNvGraphicFramePr>
          <p:nvPr/>
        </p:nvGraphicFramePr>
        <p:xfrm>
          <a:off x="2849498" y="2581302"/>
          <a:ext cx="6590662" cy="10001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964"/>
                <a:gridCol w="1741169"/>
                <a:gridCol w="1746250"/>
                <a:gridCol w="1351279"/>
              </a:tblGrid>
              <a:tr h="256540">
                <a:tc>
                  <a:txBody>
                    <a:bodyPr/>
                    <a:lstStyle/>
                    <a:p>
                      <a:pPr marL="31750">
                        <a:lnSpc>
                          <a:spcPts val="1805"/>
                        </a:lnSpc>
                        <a:spcBef>
                          <a:spcPts val="114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一</a:t>
                      </a:r>
                      <a:r>
                        <a:rPr sz="1600" spc="-80" dirty="0">
                          <a:latin typeface="Noto Sans CJK JP Regular"/>
                          <a:cs typeface="Noto Sans CJK JP Regular"/>
                        </a:rPr>
                        <a:t>.</a:t>
                      </a:r>
                      <a:endParaRPr sz="1600" dirty="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4604" marB="0"/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ts val="1805"/>
                        </a:lnSpc>
                        <a:spcBef>
                          <a:spcPts val="114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二</a:t>
                      </a:r>
                      <a:r>
                        <a:rPr sz="1600" spc="-80" dirty="0">
                          <a:latin typeface="Noto Sans CJK JP Regular"/>
                          <a:cs typeface="Noto Sans CJK JP Regular"/>
                        </a:rPr>
                        <a:t>.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4604" marB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ts val="1805"/>
                        </a:lnSpc>
                        <a:spcBef>
                          <a:spcPts val="114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三</a:t>
                      </a:r>
                      <a:r>
                        <a:rPr sz="1600" spc="-80" dirty="0">
                          <a:latin typeface="Noto Sans CJK JP Regular"/>
                          <a:cs typeface="Noto Sans CJK JP Regular"/>
                        </a:rPr>
                        <a:t>.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4604" marB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1805"/>
                        </a:lnSpc>
                        <a:spcBef>
                          <a:spcPts val="114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四</a:t>
                      </a:r>
                      <a:r>
                        <a:rPr sz="1600" spc="-80" dirty="0">
                          <a:latin typeface="Noto Sans CJK JP Regular"/>
                          <a:cs typeface="Noto Sans CJK JP Regular"/>
                        </a:rPr>
                        <a:t>.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4604" marB="0"/>
                </a:tc>
              </a:tr>
              <a:tr h="243840">
                <a:tc>
                  <a:txBody>
                    <a:bodyPr/>
                    <a:lstStyle/>
                    <a:p>
                      <a:pPr marL="3175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培養園藝作物生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培養園藝事業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培養現代園藝與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培育園藝相關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</a:tr>
              <a:tr h="243204">
                <a:tc>
                  <a:txBody>
                    <a:bodyPr/>
                    <a:lstStyle/>
                    <a:p>
                      <a:pPr marL="3175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產及利用的技術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多元發展與管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基礎生物科技專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專業領域繼續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</a:tr>
              <a:tr h="256540">
                <a:tc>
                  <a:txBody>
                    <a:bodyPr/>
                    <a:lstStyle/>
                    <a:p>
                      <a:pPr marL="31750">
                        <a:lnSpc>
                          <a:spcPts val="19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人才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ts val="19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理的技術人才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ts val="19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業技術人才</a:t>
                      </a:r>
                      <a:endParaRPr sz="1600" dirty="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19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進修人才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</a:tr>
            </a:tbl>
          </a:graphicData>
        </a:graphic>
      </p:graphicFrame>
      <p:grpSp>
        <p:nvGrpSpPr>
          <p:cNvPr id="40" name="群組 39"/>
          <p:cNvGrpSpPr/>
          <p:nvPr/>
        </p:nvGrpSpPr>
        <p:grpSpPr>
          <a:xfrm>
            <a:off x="143256" y="14561786"/>
            <a:ext cx="10304145" cy="1681512"/>
            <a:chOff x="95250" y="14501454"/>
            <a:chExt cx="10304145" cy="2114721"/>
          </a:xfrm>
        </p:grpSpPr>
        <p:sp>
          <p:nvSpPr>
            <p:cNvPr id="12" name="object 12"/>
            <p:cNvSpPr/>
            <p:nvPr/>
          </p:nvSpPr>
          <p:spPr>
            <a:xfrm>
              <a:off x="479044" y="15178705"/>
              <a:ext cx="9920351" cy="1437470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107043" y="14501454"/>
              <a:ext cx="486277" cy="677250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5250" y="15383535"/>
              <a:ext cx="2231898" cy="970000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 txBox="1"/>
            <p:nvPr/>
          </p:nvSpPr>
          <p:spPr>
            <a:xfrm>
              <a:off x="2796032" y="15370561"/>
              <a:ext cx="1415160" cy="105617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400" dirty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一</a:t>
              </a:r>
              <a:r>
                <a:rPr sz="1400" spc="-35" dirty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.</a:t>
              </a:r>
              <a:endParaRPr sz="1400" dirty="0">
                <a:latin typeface="Noto Sans CJK JP Regular"/>
                <a:cs typeface="Noto Sans CJK JP Regular"/>
              </a:endParaRPr>
            </a:p>
            <a:p>
              <a:pPr marL="12700" marR="5080" algn="just">
                <a:lnSpc>
                  <a:spcPct val="100000"/>
                </a:lnSpc>
                <a:spcBef>
                  <a:spcPts val="5"/>
                </a:spcBef>
              </a:pP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具</a:t>
              </a:r>
              <a:r>
                <a:rPr sz="1400" spc="21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備</a:t>
              </a: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園</a:t>
              </a:r>
              <a:r>
                <a:rPr sz="1400" spc="21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藝</a:t>
              </a: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學</a:t>
              </a:r>
              <a:r>
                <a:rPr sz="140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領</a:t>
              </a: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域</a:t>
              </a:r>
              <a:r>
                <a:rPr sz="1400" spc="21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基</a:t>
              </a: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本</a:t>
              </a:r>
              <a:r>
                <a:rPr sz="1400" spc="21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認</a:t>
              </a: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知</a:t>
              </a:r>
              <a:r>
                <a:rPr sz="140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及栽培技術能力</a:t>
              </a:r>
              <a:endParaRPr sz="1400" dirty="0">
                <a:latin typeface="Noto Sans CJK JP Regular"/>
                <a:cs typeface="Noto Sans CJK JP Regular"/>
              </a:endParaRPr>
            </a:p>
          </p:txBody>
        </p:sp>
        <p:sp>
          <p:nvSpPr>
            <p:cNvPr id="34" name="object 34"/>
            <p:cNvSpPr txBox="1"/>
            <p:nvPr/>
          </p:nvSpPr>
          <p:spPr>
            <a:xfrm>
              <a:off x="4524502" y="15370556"/>
              <a:ext cx="1288415" cy="87947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40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二</a:t>
              </a:r>
              <a:r>
                <a:rPr sz="1400" spc="-35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.</a:t>
              </a:r>
              <a:endParaRPr sz="1400" dirty="0">
                <a:latin typeface="Noto Sans CJK JP Regular"/>
                <a:cs typeface="Noto Sans CJK JP Regular"/>
              </a:endParaRPr>
            </a:p>
            <a:p>
              <a:pPr marL="12700" marR="5080" algn="just">
                <a:lnSpc>
                  <a:spcPct val="100000"/>
                </a:lnSpc>
                <a:spcBef>
                  <a:spcPts val="5"/>
                </a:spcBef>
              </a:pPr>
              <a:r>
                <a:rPr sz="1400" spc="2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具備</a:t>
              </a:r>
              <a:r>
                <a:rPr sz="1400" spc="1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園</a:t>
              </a:r>
              <a:r>
                <a:rPr sz="1400" spc="2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藝產</a:t>
              </a:r>
              <a:r>
                <a:rPr sz="1400" spc="1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品</a:t>
              </a:r>
              <a:r>
                <a:rPr sz="140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多 </a:t>
              </a:r>
              <a:r>
                <a:rPr sz="1400" spc="2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元發</a:t>
              </a:r>
              <a:r>
                <a:rPr sz="1400" spc="1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展</a:t>
              </a:r>
              <a:r>
                <a:rPr sz="1400" spc="2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及行</a:t>
              </a:r>
              <a:r>
                <a:rPr sz="1400" spc="1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銷</a:t>
              </a:r>
              <a:r>
                <a:rPr sz="140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管 理能力</a:t>
              </a:r>
              <a:endParaRPr sz="1400" dirty="0">
                <a:latin typeface="Noto Sans CJK JP Regular"/>
                <a:cs typeface="Noto Sans CJK JP Regular"/>
              </a:endParaRPr>
            </a:p>
          </p:txBody>
        </p:sp>
        <p:sp>
          <p:nvSpPr>
            <p:cNvPr id="35" name="object 35"/>
            <p:cNvSpPr txBox="1"/>
            <p:nvPr/>
          </p:nvSpPr>
          <p:spPr>
            <a:xfrm>
              <a:off x="6180835" y="15370556"/>
              <a:ext cx="1324610" cy="1056176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400" dirty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三</a:t>
              </a:r>
              <a:r>
                <a:rPr sz="1400" spc="-35" dirty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.</a:t>
              </a:r>
              <a:endParaRPr sz="1400" dirty="0">
                <a:latin typeface="Noto Sans CJK JP Regular"/>
                <a:cs typeface="Noto Sans CJK JP Regular"/>
              </a:endParaRPr>
            </a:p>
            <a:p>
              <a:pPr marL="12700" marR="5080" algn="just">
                <a:lnSpc>
                  <a:spcPct val="100000"/>
                </a:lnSpc>
                <a:spcBef>
                  <a:spcPts val="5"/>
                </a:spcBef>
              </a:pP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具備</a:t>
              </a:r>
              <a:r>
                <a:rPr sz="1400" spc="55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現</a:t>
              </a: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代</a:t>
              </a:r>
              <a:r>
                <a:rPr sz="1400" spc="55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園</a:t>
              </a: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藝</a:t>
              </a:r>
              <a:r>
                <a:rPr sz="140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與</a:t>
              </a: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基礎</a:t>
              </a:r>
              <a:r>
                <a:rPr sz="1400" spc="55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生</a:t>
              </a: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物</a:t>
              </a:r>
              <a:r>
                <a:rPr sz="1400" spc="55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科</a:t>
              </a: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技</a:t>
              </a:r>
              <a:r>
                <a:rPr sz="140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專</a:t>
              </a:r>
              <a:r>
                <a:rPr sz="1400" dirty="0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 </a:t>
              </a:r>
              <a:r>
                <a:rPr sz="1400" dirty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業能力</a:t>
              </a:r>
              <a:endParaRPr sz="1400" dirty="0">
                <a:latin typeface="Noto Sans CJK JP Regular"/>
                <a:cs typeface="Noto Sans CJK JP Regular"/>
              </a:endParaRPr>
            </a:p>
          </p:txBody>
        </p:sp>
        <p:sp>
          <p:nvSpPr>
            <p:cNvPr id="36" name="object 36"/>
            <p:cNvSpPr txBox="1"/>
            <p:nvPr/>
          </p:nvSpPr>
          <p:spPr>
            <a:xfrm>
              <a:off x="7914258" y="15370556"/>
              <a:ext cx="2461895" cy="87947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400" dirty="0">
                  <a:latin typeface="Noto Sans CJK JP Regular"/>
                  <a:cs typeface="Noto Sans CJK JP Regular"/>
                </a:rPr>
                <a:t>四</a:t>
              </a:r>
              <a:r>
                <a:rPr sz="1400" spc="-35" dirty="0">
                  <a:latin typeface="Noto Sans CJK JP Regular"/>
                  <a:cs typeface="Noto Sans CJK JP Regular"/>
                </a:rPr>
                <a:t>.</a:t>
              </a:r>
              <a:endParaRPr sz="1400" dirty="0">
                <a:latin typeface="Noto Sans CJK JP Regular"/>
                <a:cs typeface="Noto Sans CJK JP Regular"/>
              </a:endParaRPr>
            </a:p>
            <a:p>
              <a:pPr marL="12700" marR="5080" algn="just">
                <a:lnSpc>
                  <a:spcPct val="100000"/>
                </a:lnSpc>
                <a:spcBef>
                  <a:spcPts val="5"/>
                </a:spcBef>
              </a:pPr>
              <a:r>
                <a:rPr sz="1400" spc="85" dirty="0">
                  <a:latin typeface="Noto Sans CJK JP Regular"/>
                  <a:cs typeface="Noto Sans CJK JP Regular"/>
                </a:rPr>
                <a:t>具</a:t>
              </a:r>
              <a:r>
                <a:rPr sz="1400" spc="70" dirty="0">
                  <a:latin typeface="Noto Sans CJK JP Regular"/>
                  <a:cs typeface="Noto Sans CJK JP Regular"/>
                </a:rPr>
                <a:t>備勞</a:t>
              </a:r>
              <a:r>
                <a:rPr sz="1400" spc="85" dirty="0">
                  <a:latin typeface="Noto Sans CJK JP Regular"/>
                  <a:cs typeface="Noto Sans CJK JP Regular"/>
                </a:rPr>
                <a:t>動</a:t>
              </a:r>
              <a:r>
                <a:rPr sz="1400" spc="70" dirty="0">
                  <a:latin typeface="Noto Sans CJK JP Regular"/>
                  <a:cs typeface="Noto Sans CJK JP Regular"/>
                </a:rPr>
                <a:t>權</a:t>
              </a:r>
              <a:r>
                <a:rPr sz="1400" spc="75" dirty="0">
                  <a:latin typeface="Noto Sans CJK JP Regular"/>
                  <a:cs typeface="Noto Sans CJK JP Regular"/>
                </a:rPr>
                <a:t>益</a:t>
              </a:r>
              <a:r>
                <a:rPr sz="1400" spc="70" dirty="0">
                  <a:latin typeface="Noto Sans CJK JP Regular"/>
                  <a:cs typeface="Noto Sans CJK JP Regular"/>
                </a:rPr>
                <a:t>、職</a:t>
              </a:r>
              <a:r>
                <a:rPr sz="1400" spc="85" dirty="0">
                  <a:latin typeface="Noto Sans CJK JP Regular"/>
                  <a:cs typeface="Noto Sans CJK JP Regular"/>
                </a:rPr>
                <a:t>業</a:t>
              </a:r>
              <a:r>
                <a:rPr sz="1400" spc="70" dirty="0">
                  <a:latin typeface="Noto Sans CJK JP Regular"/>
                  <a:cs typeface="Noto Sans CJK JP Regular"/>
                </a:rPr>
                <a:t>道</a:t>
              </a:r>
              <a:r>
                <a:rPr sz="1400" spc="65" dirty="0">
                  <a:latin typeface="Noto Sans CJK JP Regular"/>
                  <a:cs typeface="Noto Sans CJK JP Regular"/>
                </a:rPr>
                <a:t>德</a:t>
              </a:r>
              <a:r>
                <a:rPr sz="1400" spc="85" dirty="0">
                  <a:latin typeface="Noto Sans CJK JP Regular"/>
                  <a:cs typeface="Noto Sans CJK JP Regular"/>
                </a:rPr>
                <a:t>、</a:t>
              </a:r>
              <a:r>
                <a:rPr sz="1400" dirty="0">
                  <a:latin typeface="Noto Sans CJK JP Regular"/>
                  <a:cs typeface="Noto Sans CJK JP Regular"/>
                </a:rPr>
                <a:t>工 </a:t>
              </a:r>
              <a:r>
                <a:rPr sz="1400" spc="85" dirty="0">
                  <a:latin typeface="Noto Sans CJK JP Regular"/>
                  <a:cs typeface="Noto Sans CJK JP Regular"/>
                </a:rPr>
                <a:t>作</a:t>
              </a:r>
              <a:r>
                <a:rPr sz="1400" spc="70" dirty="0">
                  <a:latin typeface="Noto Sans CJK JP Regular"/>
                  <a:cs typeface="Noto Sans CJK JP Regular"/>
                </a:rPr>
                <a:t>習慣</a:t>
              </a:r>
              <a:r>
                <a:rPr sz="1400" spc="80" dirty="0">
                  <a:latin typeface="Noto Sans CJK JP Regular"/>
                  <a:cs typeface="Noto Sans CJK JP Regular"/>
                </a:rPr>
                <a:t>、</a:t>
              </a:r>
              <a:r>
                <a:rPr sz="1400" spc="70" dirty="0">
                  <a:latin typeface="Noto Sans CJK JP Regular"/>
                  <a:cs typeface="Noto Sans CJK JP Regular"/>
                </a:rPr>
                <a:t>價</a:t>
              </a:r>
              <a:r>
                <a:rPr sz="1400" spc="85" dirty="0">
                  <a:latin typeface="Noto Sans CJK JP Regular"/>
                  <a:cs typeface="Noto Sans CJK JP Regular"/>
                </a:rPr>
                <a:t>值</a:t>
              </a:r>
              <a:r>
                <a:rPr sz="1400" spc="65" dirty="0">
                  <a:latin typeface="Noto Sans CJK JP Regular"/>
                  <a:cs typeface="Noto Sans CJK JP Regular"/>
                </a:rPr>
                <a:t>觀</a:t>
              </a:r>
              <a:r>
                <a:rPr sz="1400" spc="70" dirty="0">
                  <a:latin typeface="Noto Sans CJK JP Regular"/>
                  <a:cs typeface="Noto Sans CJK JP Regular"/>
                </a:rPr>
                <a:t>、</a:t>
              </a:r>
              <a:r>
                <a:rPr sz="1400" spc="85" dirty="0">
                  <a:latin typeface="Noto Sans CJK JP Regular"/>
                  <a:cs typeface="Noto Sans CJK JP Regular"/>
                </a:rPr>
                <a:t>敬</a:t>
              </a:r>
              <a:r>
                <a:rPr sz="1400" spc="70" dirty="0">
                  <a:latin typeface="Noto Sans CJK JP Regular"/>
                  <a:cs typeface="Noto Sans CJK JP Regular"/>
                </a:rPr>
                <a:t>業樂</a:t>
              </a:r>
              <a:r>
                <a:rPr sz="1400" spc="80" dirty="0">
                  <a:latin typeface="Noto Sans CJK JP Regular"/>
                  <a:cs typeface="Noto Sans CJK JP Regular"/>
                </a:rPr>
                <a:t>群</a:t>
              </a:r>
              <a:r>
                <a:rPr sz="1400" dirty="0">
                  <a:latin typeface="Noto Sans CJK JP Regular"/>
                  <a:cs typeface="Noto Sans CJK JP Regular"/>
                </a:rPr>
                <a:t>、 樂觀進取及熱忱的服務</a:t>
              </a:r>
              <a:r>
                <a:rPr sz="1400" spc="-15" dirty="0">
                  <a:latin typeface="Noto Sans CJK JP Regular"/>
                  <a:cs typeface="Noto Sans CJK JP Regular"/>
                </a:rPr>
                <a:t>態</a:t>
              </a:r>
              <a:r>
                <a:rPr sz="1400" dirty="0">
                  <a:latin typeface="Noto Sans CJK JP Regular"/>
                  <a:cs typeface="Noto Sans CJK JP Regular"/>
                </a:rPr>
                <a:t>度</a:t>
              </a:r>
            </a:p>
          </p:txBody>
        </p:sp>
      </p:grpSp>
      <p:sp>
        <p:nvSpPr>
          <p:cNvPr id="37" name="object 6"/>
          <p:cNvSpPr txBox="1"/>
          <p:nvPr/>
        </p:nvSpPr>
        <p:spPr>
          <a:xfrm>
            <a:off x="1010208" y="186690"/>
            <a:ext cx="25133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新</a:t>
            </a: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北市莊</a:t>
            </a: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敬</a:t>
            </a: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高職</a:t>
            </a:r>
            <a:endParaRPr sz="2800" dirty="0">
              <a:latin typeface="Microsoft JhengHei"/>
              <a:cs typeface="Microsoft JhengHei"/>
            </a:endParaRPr>
          </a:p>
        </p:txBody>
      </p:sp>
      <p:sp>
        <p:nvSpPr>
          <p:cNvPr id="38" name="object 7"/>
          <p:cNvSpPr txBox="1"/>
          <p:nvPr/>
        </p:nvSpPr>
        <p:spPr>
          <a:xfrm>
            <a:off x="4184650" y="171533"/>
            <a:ext cx="1168528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zh-TW" altLang="en-US" sz="2800" b="1" spc="-5" dirty="0">
                <a:solidFill>
                  <a:srgbClr val="17375E"/>
                </a:solidFill>
                <a:latin typeface="微軟正黑體" pitchFamily="34" charset="-120"/>
                <a:ea typeface="微軟正黑體" pitchFamily="34" charset="-120"/>
                <a:cs typeface="Microsoft JhengHei"/>
              </a:rPr>
              <a:t>園藝</a:t>
            </a:r>
            <a:r>
              <a:rPr sz="2800" b="1" spc="-5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科</a:t>
            </a:r>
            <a:endParaRPr sz="2800" dirty="0">
              <a:latin typeface="Microsoft JhengHei"/>
              <a:cs typeface="Microsoft JhengHei"/>
            </a:endParaRPr>
          </a:p>
        </p:txBody>
      </p:sp>
      <p:sp>
        <p:nvSpPr>
          <p:cNvPr id="39" name="object 8"/>
          <p:cNvSpPr txBox="1"/>
          <p:nvPr/>
        </p:nvSpPr>
        <p:spPr>
          <a:xfrm>
            <a:off x="5358005" y="186690"/>
            <a:ext cx="40925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612900" algn="l"/>
              </a:tabLst>
            </a:pP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課程</a:t>
            </a: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地</a:t>
            </a: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圖</a:t>
            </a: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	</a:t>
            </a:r>
            <a:r>
              <a:rPr sz="1900" b="1" spc="-60" dirty="0">
                <a:solidFill>
                  <a:srgbClr val="17375E"/>
                </a:solidFill>
                <a:latin typeface="Yu Gothic"/>
                <a:cs typeface="Yu Gothic"/>
              </a:rPr>
              <a:t>(</a:t>
            </a:r>
            <a:r>
              <a:rPr sz="1900" b="1" spc="-60" dirty="0" smtClean="0">
                <a:solidFill>
                  <a:srgbClr val="17375E"/>
                </a:solidFill>
                <a:latin typeface="Yu Gothic"/>
                <a:cs typeface="Yu Gothic"/>
              </a:rPr>
              <a:t>1</a:t>
            </a:r>
            <a:r>
              <a:rPr lang="en-US" altLang="zh-TW" sz="1900" b="1" spc="-60" dirty="0" smtClean="0">
                <a:solidFill>
                  <a:srgbClr val="17375E"/>
                </a:solidFill>
                <a:latin typeface="Yu Gothic"/>
                <a:cs typeface="Yu Gothic"/>
              </a:rPr>
              <a:t>12</a:t>
            </a:r>
            <a:r>
              <a:rPr sz="1900" b="1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學</a:t>
            </a:r>
            <a:r>
              <a:rPr sz="1900" b="1" spc="-5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年度</a:t>
            </a:r>
            <a:r>
              <a:rPr sz="1900" b="1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新</a:t>
            </a:r>
            <a:r>
              <a:rPr sz="1900" b="1" spc="-5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生適</a:t>
            </a:r>
            <a:r>
              <a:rPr sz="1900" b="1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用</a:t>
            </a:r>
            <a:r>
              <a:rPr sz="1900" b="1" spc="180" dirty="0">
                <a:solidFill>
                  <a:srgbClr val="17375E"/>
                </a:solidFill>
                <a:latin typeface="Yu Gothic"/>
                <a:cs typeface="Yu Gothic"/>
              </a:rPr>
              <a:t>)</a:t>
            </a:r>
            <a:endParaRPr sz="1900" dirty="0">
              <a:latin typeface="Yu Gothic"/>
              <a:cs typeface="Yu Gothic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251450" y="16090900"/>
            <a:ext cx="414057" cy="49412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640</Words>
  <Application>Microsoft Office PowerPoint</Application>
  <PresentationFormat>自訂</PresentationFormat>
  <Paragraphs>201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27</cp:revision>
  <dcterms:created xsi:type="dcterms:W3CDTF">2019-11-19T01:20:18Z</dcterms:created>
  <dcterms:modified xsi:type="dcterms:W3CDTF">2022-11-16T01:49:37Z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2019-11-19T00:00:00Z</vt:filetime>
  </property>
</Properties>
</file>