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76" autoAdjust="0"/>
  </p:normalViewPr>
  <p:slideViewPr>
    <p:cSldViewPr>
      <p:cViewPr>
        <p:scale>
          <a:sx n="136" d="100"/>
          <a:sy n="136" d="100"/>
        </p:scale>
        <p:origin x="-618" y="223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33B82-6204-4927-AC88-0347C4B181FC}" type="datetimeFigureOut">
              <a:rPr lang="zh-TW" altLang="en-US" smtClean="0"/>
              <a:t>2025/2/5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表格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384771"/>
              </p:ext>
            </p:extLst>
          </p:nvPr>
        </p:nvGraphicFramePr>
        <p:xfrm>
          <a:off x="289687" y="1979712"/>
          <a:ext cx="6360843" cy="5513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87"/>
                <a:gridCol w="152638"/>
                <a:gridCol w="351418"/>
                <a:gridCol w="910400"/>
                <a:gridCol w="910400"/>
                <a:gridCol w="910400"/>
                <a:gridCol w="910590"/>
                <a:gridCol w="910210"/>
                <a:gridCol w="910400"/>
              </a:tblGrid>
              <a:tr h="288032">
                <a:tc rowSpan="2"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一年級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二年級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三年級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32">
                <a:tc gridSpan="3" v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5496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一般科目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歷史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b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</a:br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美術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健康</a:t>
                      </a:r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與護理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全民國防教育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地理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藝術與生活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健康</a:t>
                      </a:r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與護理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全民國防教育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公民與社會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endParaRPr lang="en-US" altLang="zh-TW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生物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生涯規劃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資訊科技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altLang="zh-TW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化學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endParaRPr lang="en-US" altLang="zh-TW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en-US" altLang="zh-TW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9035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專業科目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家政概論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色彩概論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家政概論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家政職業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衛生與安全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家庭教育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家庭教育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行銷與服務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家政美學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家政職業倫理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行銷與服務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4376">
                <a:tc rowSpan="2"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部定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實習科目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多媒材創作實務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多媒材創作實務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飾品設計與實務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飾品設計與實務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51460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5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整體造型技能領域</a:t>
                      </a:r>
                      <a:endParaRPr lang="zh-TW" sz="5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美髮造型實務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美髮造型實務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美容美體實務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舞台表演實務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美容美體實務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舞台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表演實務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整體造型設計與實務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整體造型設計與實務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一般科目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國防通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國防通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國防通識教育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應用數學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國防通識教育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應用數學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44059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endParaRPr lang="en-US" altLang="zh-TW" sz="600" kern="12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endParaRPr lang="en-US" altLang="zh-TW" sz="600" kern="12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專業科目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美膚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美膚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4927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9123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實習科目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彩妝與素描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彩妝與素描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化妝設計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美髮實作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寵物基本美容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altLang="zh-TW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化妝設計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寵物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照護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專題實作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寵物行為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訓練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專題實作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寵物行為訓練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寵物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美容造型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(4)</a:t>
                      </a:r>
                      <a:endParaRPr lang="en-US" altLang="zh-TW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87632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指甲保養與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彩繪實習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2)</a:t>
                      </a:r>
                    </a:p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髮片設計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指甲保養與彩繪實習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彩繪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設計實習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en-US" altLang="zh-TW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創意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彩妝實習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3)</a:t>
                      </a: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美膚與保健與芳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療實習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彩繪</a:t>
                      </a:r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設計實習</a:t>
                      </a:r>
                      <a:r>
                        <a:rPr lang="en-US" altLang="zh-TW" sz="50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  <a:endParaRPr lang="en-US" altLang="zh-TW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創意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彩妝實習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en-US" altLang="zh-TW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美膚與保健與芳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療實習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361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多元選修</a:t>
                      </a:r>
                      <a:endParaRPr lang="zh-TW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5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同科</a:t>
                      </a:r>
                      <a:endParaRPr lang="en-US" altLang="zh-TW" sz="5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5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跨班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41486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TW" altLang="en-US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同群</a:t>
                      </a:r>
                      <a:endParaRPr kumimoji="0" lang="en-US" altLang="zh-TW" sz="6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TW" altLang="en-US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跨科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/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b="1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創意玩手作</a:t>
                      </a:r>
                      <a:r>
                        <a:rPr lang="en-US" altLang="zh-TW" sz="600" b="1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b="1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服裝造型</a:t>
                      </a:r>
                      <a:r>
                        <a:rPr lang="en-US" altLang="zh-TW" sz="600" b="1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b="1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髮型設計</a:t>
                      </a:r>
                      <a:r>
                        <a:rPr lang="en-US" altLang="zh-TW" sz="600" b="1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手作藝術</a:t>
                      </a:r>
                      <a:r>
                        <a:rPr lang="en-US" altLang="zh-TW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娃娃服縫紉</a:t>
                      </a:r>
                      <a:r>
                        <a:rPr lang="en-US" altLang="zh-TW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基礎編梳</a:t>
                      </a:r>
                      <a:r>
                        <a:rPr lang="en-US" altLang="zh-TW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原住民族語文</a:t>
                      </a:r>
                      <a:r>
                        <a:rPr lang="en-US" altLang="zh-TW" sz="6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手作藝術</a:t>
                      </a:r>
                      <a:r>
                        <a:rPr lang="en-US" altLang="zh-TW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娃娃服縫紉</a:t>
                      </a:r>
                      <a:r>
                        <a:rPr lang="en-US" altLang="zh-TW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基礎編梳</a:t>
                      </a:r>
                      <a:r>
                        <a:rPr lang="en-US" altLang="zh-TW" sz="600" b="1" dirty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6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原住民族語文</a:t>
                      </a:r>
                      <a:r>
                        <a:rPr lang="en-US" altLang="zh-TW" sz="6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sym typeface="+mn-ea"/>
                        </a:rPr>
                        <a:t>(2)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sym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0819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TW" altLang="en-US" sz="5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同校</a:t>
                      </a:r>
                      <a:endParaRPr kumimoji="0" lang="en-US" altLang="zh-TW" sz="5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TW" altLang="en-US" sz="5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跨群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彈性學習時間</a:t>
                      </a:r>
                      <a:endParaRPr lang="zh-TW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(0)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彈性學習時間</a:t>
                      </a:r>
                      <a:r>
                        <a:rPr lang="en-US" altLang="zh-TW" sz="60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(0)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標楷體" pitchFamily="65" charset="-120"/>
                        </a:rPr>
                        <a:t>團體活動時間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(3)</a:t>
                      </a:r>
                      <a:endParaRPr lang="zh-TW" altLang="en-US" sz="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剪去對角線角落矩形 3"/>
          <p:cNvSpPr/>
          <p:nvPr/>
        </p:nvSpPr>
        <p:spPr>
          <a:xfrm>
            <a:off x="260648" y="107504"/>
            <a:ext cx="6408712" cy="36004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新北市莊敬高職  美容美髮科  課程地圖 </a:t>
            </a:r>
            <a:r>
              <a:rPr lang="en-US" altLang="zh-TW" sz="1200" b="1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1200" b="1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1200" b="1" smtClean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</a:t>
            </a:r>
            <a:r>
              <a:rPr lang="zh-TW" altLang="en-US" sz="1200" b="1" dirty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度新生適用</a:t>
            </a:r>
            <a:r>
              <a:rPr lang="en-US" altLang="zh-TW" sz="1200" b="1" dirty="0">
                <a:solidFill>
                  <a:schemeClr val="tx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200" b="1" dirty="0">
              <a:solidFill>
                <a:schemeClr val="tx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500361"/>
            <a:ext cx="6389882" cy="864096"/>
          </a:xfrm>
          <a:prstGeom prst="rect">
            <a:avLst/>
          </a:prstGeom>
        </p:spPr>
      </p:pic>
      <p:cxnSp>
        <p:nvCxnSpPr>
          <p:cNvPr id="27" name="直線接點 26"/>
          <p:cNvCxnSpPr/>
          <p:nvPr/>
        </p:nvCxnSpPr>
        <p:spPr>
          <a:xfrm>
            <a:off x="319538" y="2051397"/>
            <a:ext cx="892454" cy="56927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/>
          <p:cNvSpPr txBox="1"/>
          <p:nvPr/>
        </p:nvSpPr>
        <p:spPr>
          <a:xfrm>
            <a:off x="260440" y="222075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課程</a:t>
            </a:r>
            <a:endParaRPr lang="en-US" altLang="zh-TW" sz="1000" b="1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0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類別</a:t>
            </a:r>
          </a:p>
        </p:txBody>
      </p:sp>
      <p:sp>
        <p:nvSpPr>
          <p:cNvPr id="29" name="文字方塊 28"/>
          <p:cNvSpPr txBox="1"/>
          <p:nvPr/>
        </p:nvSpPr>
        <p:spPr>
          <a:xfrm>
            <a:off x="755606" y="205172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授課</a:t>
            </a:r>
            <a:endParaRPr lang="en-US" altLang="zh-TW" sz="1000" b="1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000" b="1" dirty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年級</a:t>
            </a:r>
          </a:p>
        </p:txBody>
      </p:sp>
      <p:grpSp>
        <p:nvGrpSpPr>
          <p:cNvPr id="5" name="群組 4"/>
          <p:cNvGrpSpPr/>
          <p:nvPr/>
        </p:nvGrpSpPr>
        <p:grpSpPr>
          <a:xfrm>
            <a:off x="81863" y="7668341"/>
            <a:ext cx="6621844" cy="720081"/>
            <a:chOff x="60273" y="6695995"/>
            <a:chExt cx="6621844" cy="666705"/>
          </a:xfrm>
        </p:grpSpPr>
        <p:sp>
          <p:nvSpPr>
            <p:cNvPr id="2" name="圓角化同側角落矩形 1"/>
            <p:cNvSpPr/>
            <p:nvPr/>
          </p:nvSpPr>
          <p:spPr>
            <a:xfrm>
              <a:off x="383074" y="6869787"/>
              <a:ext cx="6299043" cy="485667"/>
            </a:xfrm>
            <a:prstGeom prst="round2Same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0535" y="6695995"/>
              <a:ext cx="186089" cy="292188"/>
            </a:xfrm>
            <a:prstGeom prst="rect">
              <a:avLst/>
            </a:prstGeom>
          </p:spPr>
        </p:pic>
        <p:pic>
          <p:nvPicPr>
            <p:cNvPr id="3" name="圖片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73" y="6869790"/>
              <a:ext cx="1417118" cy="492910"/>
            </a:xfrm>
            <a:prstGeom prst="rect">
              <a:avLst/>
            </a:prstGeom>
          </p:spPr>
        </p:pic>
      </p:grpSp>
      <p:sp>
        <p:nvSpPr>
          <p:cNvPr id="32" name="文字方塊 31"/>
          <p:cNvSpPr txBox="1"/>
          <p:nvPr/>
        </p:nvSpPr>
        <p:spPr>
          <a:xfrm>
            <a:off x="1412240" y="7856220"/>
            <a:ext cx="792480" cy="504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/>
              <a:t>.</a:t>
            </a:r>
            <a:r>
              <a:rPr lang="zh-TW" altLang="en-US" sz="900" dirty="0"/>
              <a:t>具備整體造型設計能力</a:t>
            </a:r>
          </a:p>
        </p:txBody>
      </p:sp>
      <p:sp>
        <p:nvSpPr>
          <p:cNvPr id="33" name="文字方塊 32"/>
          <p:cNvSpPr txBox="1"/>
          <p:nvPr/>
        </p:nvSpPr>
        <p:spPr>
          <a:xfrm>
            <a:off x="2146300" y="7856220"/>
            <a:ext cx="654685" cy="504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二</a:t>
            </a:r>
            <a:r>
              <a:rPr lang="en-US" altLang="zh-TW" sz="900" dirty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具備美容美體設計能力</a:t>
            </a:r>
          </a:p>
        </p:txBody>
      </p:sp>
      <p:sp>
        <p:nvSpPr>
          <p:cNvPr id="34" name="文字方塊 33"/>
          <p:cNvSpPr txBox="1"/>
          <p:nvPr/>
        </p:nvSpPr>
        <p:spPr>
          <a:xfrm>
            <a:off x="2801238" y="7856175"/>
            <a:ext cx="8640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70C0"/>
                </a:solidFill>
              </a:rPr>
              <a:t>三</a:t>
            </a:r>
            <a:r>
              <a:rPr lang="en-US" altLang="zh-TW" sz="900" dirty="0">
                <a:solidFill>
                  <a:srgbClr val="0070C0"/>
                </a:solidFill>
              </a:rPr>
              <a:t>.</a:t>
            </a:r>
            <a:r>
              <a:rPr lang="zh-TW" altLang="en-US" sz="900" dirty="0">
                <a:solidFill>
                  <a:srgbClr val="0070C0"/>
                </a:solidFill>
              </a:rPr>
              <a:t>具備美髮造型設計能力</a:t>
            </a:r>
          </a:p>
        </p:txBody>
      </p:sp>
      <p:sp>
        <p:nvSpPr>
          <p:cNvPr id="35" name="文字方塊 34"/>
          <p:cNvSpPr txBox="1"/>
          <p:nvPr/>
        </p:nvSpPr>
        <p:spPr>
          <a:xfrm>
            <a:off x="3676511" y="7852365"/>
            <a:ext cx="8640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chemeClr val="accent5">
                    <a:lumMod val="50000"/>
                  </a:schemeClr>
                </a:solidFill>
              </a:rPr>
              <a:t>四</a:t>
            </a:r>
            <a:r>
              <a:rPr lang="en-US" altLang="zh-TW" sz="900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zh-TW" altLang="en-US" sz="900" dirty="0">
                <a:solidFill>
                  <a:schemeClr val="accent5">
                    <a:lumMod val="50000"/>
                  </a:schemeClr>
                </a:solidFill>
              </a:rPr>
              <a:t>具備寵物美容造型設計能力</a:t>
            </a:r>
          </a:p>
        </p:txBody>
      </p:sp>
      <p:sp>
        <p:nvSpPr>
          <p:cNvPr id="36" name="文字方塊 35"/>
          <p:cNvSpPr txBox="1"/>
          <p:nvPr/>
        </p:nvSpPr>
        <p:spPr>
          <a:xfrm>
            <a:off x="5224780" y="7832090"/>
            <a:ext cx="1478915" cy="580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solidFill>
                  <a:srgbClr val="7030A0"/>
                </a:solidFill>
              </a:rPr>
              <a:t>六</a:t>
            </a:r>
            <a:r>
              <a:rPr lang="en-US" altLang="zh-TW" sz="800" dirty="0">
                <a:solidFill>
                  <a:srgbClr val="7030A0"/>
                </a:solidFill>
              </a:rPr>
              <a:t>.</a:t>
            </a:r>
            <a:r>
              <a:rPr lang="zh-TW" altLang="en-US" sz="800" dirty="0">
                <a:solidFill>
                  <a:srgbClr val="7030A0"/>
                </a:solidFill>
              </a:rPr>
              <a:t>具備勞動權益、職業道德、工作習慣、價值觀、敬業樂群、樂觀進取及專業精進的能力</a:t>
            </a:r>
          </a:p>
        </p:txBody>
      </p:sp>
      <p:grpSp>
        <p:nvGrpSpPr>
          <p:cNvPr id="14" name="群組 13"/>
          <p:cNvGrpSpPr/>
          <p:nvPr/>
        </p:nvGrpSpPr>
        <p:grpSpPr>
          <a:xfrm>
            <a:off x="97580" y="8373851"/>
            <a:ext cx="6631732" cy="713229"/>
            <a:chOff x="7569" y="8096474"/>
            <a:chExt cx="6631732" cy="673194"/>
          </a:xfrm>
        </p:grpSpPr>
        <p:sp>
          <p:nvSpPr>
            <p:cNvPr id="8" name="圓角矩形 7"/>
            <p:cNvSpPr/>
            <p:nvPr/>
          </p:nvSpPr>
          <p:spPr>
            <a:xfrm>
              <a:off x="340258" y="8251414"/>
              <a:ext cx="6299043" cy="51825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5578" y="8096474"/>
              <a:ext cx="167012" cy="198820"/>
            </a:xfrm>
            <a:prstGeom prst="rect">
              <a:avLst/>
            </a:prstGeom>
          </p:spPr>
        </p:pic>
        <p:pic>
          <p:nvPicPr>
            <p:cNvPr id="13" name="圖片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69" y="8285691"/>
              <a:ext cx="1387204" cy="449699"/>
            </a:xfrm>
            <a:prstGeom prst="rect">
              <a:avLst/>
            </a:prstGeom>
          </p:spPr>
        </p:pic>
      </p:grpSp>
      <p:sp>
        <p:nvSpPr>
          <p:cNvPr id="38" name="文字方塊 37"/>
          <p:cNvSpPr txBox="1"/>
          <p:nvPr/>
        </p:nvSpPr>
        <p:spPr>
          <a:xfrm>
            <a:off x="1383045" y="8473683"/>
            <a:ext cx="36443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一</a:t>
            </a:r>
            <a:r>
              <a:rPr lang="en-US" altLang="zh-TW" sz="700" dirty="0"/>
              <a:t>.</a:t>
            </a:r>
            <a:r>
              <a:rPr lang="zh-TW" altLang="zh-TW" sz="700" dirty="0"/>
              <a:t>整體造型設計人員</a:t>
            </a:r>
            <a:endParaRPr lang="en-US" altLang="zh-TW" sz="700" dirty="0"/>
          </a:p>
        </p:txBody>
      </p:sp>
      <p:sp>
        <p:nvSpPr>
          <p:cNvPr id="39" name="文字方塊 38"/>
          <p:cNvSpPr txBox="1"/>
          <p:nvPr/>
        </p:nvSpPr>
        <p:spPr>
          <a:xfrm>
            <a:off x="1628800" y="8532440"/>
            <a:ext cx="406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二</a:t>
            </a:r>
            <a:r>
              <a:rPr lang="en-US" altLang="zh-TW" sz="700" dirty="0"/>
              <a:t>.</a:t>
            </a:r>
            <a:r>
              <a:rPr lang="zh-TW" altLang="zh-TW" sz="700" dirty="0"/>
              <a:t>新娘秘書人員</a:t>
            </a:r>
            <a:endParaRPr lang="en-US" altLang="zh-TW" sz="700" dirty="0"/>
          </a:p>
        </p:txBody>
      </p:sp>
      <p:sp>
        <p:nvSpPr>
          <p:cNvPr id="40" name="文字方塊 39"/>
          <p:cNvSpPr txBox="1"/>
          <p:nvPr/>
        </p:nvSpPr>
        <p:spPr>
          <a:xfrm>
            <a:off x="1917365" y="8532440"/>
            <a:ext cx="431515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三</a:t>
            </a:r>
            <a:r>
              <a:rPr lang="en-US" altLang="zh-TW" sz="700" dirty="0"/>
              <a:t>.</a:t>
            </a:r>
            <a:r>
              <a:rPr lang="zh-TW" altLang="zh-TW" sz="700" dirty="0"/>
              <a:t>電影電視彩妝人員</a:t>
            </a:r>
            <a:endParaRPr lang="en-US" altLang="zh-TW" sz="700" dirty="0"/>
          </a:p>
        </p:txBody>
      </p:sp>
      <p:sp>
        <p:nvSpPr>
          <p:cNvPr id="41" name="文字方塊 40"/>
          <p:cNvSpPr txBox="1"/>
          <p:nvPr/>
        </p:nvSpPr>
        <p:spPr>
          <a:xfrm>
            <a:off x="2204864" y="8532440"/>
            <a:ext cx="43012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四</a:t>
            </a:r>
            <a:r>
              <a:rPr lang="en-US" altLang="zh-TW" sz="700" dirty="0"/>
              <a:t>.</a:t>
            </a:r>
            <a:r>
              <a:rPr lang="zh-TW" altLang="zh-TW" sz="700" dirty="0"/>
              <a:t>電影特效彩妝人員</a:t>
            </a:r>
            <a:endParaRPr lang="en-US" altLang="zh-TW" sz="900" dirty="0"/>
          </a:p>
        </p:txBody>
      </p:sp>
      <p:sp>
        <p:nvSpPr>
          <p:cNvPr id="42" name="文字方塊 41"/>
          <p:cNvSpPr txBox="1"/>
          <p:nvPr/>
        </p:nvSpPr>
        <p:spPr>
          <a:xfrm>
            <a:off x="2492896" y="8532440"/>
            <a:ext cx="376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五</a:t>
            </a:r>
            <a:r>
              <a:rPr lang="en-US" altLang="zh-TW" sz="700" dirty="0"/>
              <a:t>.</a:t>
            </a:r>
            <a:r>
              <a:rPr lang="zh-TW" altLang="zh-TW" sz="700" dirty="0"/>
              <a:t>人體彩繪人員</a:t>
            </a:r>
            <a:endParaRPr lang="en-US" altLang="zh-TW" sz="700" dirty="0"/>
          </a:p>
        </p:txBody>
      </p:sp>
      <p:grpSp>
        <p:nvGrpSpPr>
          <p:cNvPr id="15" name="群組 14"/>
          <p:cNvGrpSpPr/>
          <p:nvPr/>
        </p:nvGrpSpPr>
        <p:grpSpPr>
          <a:xfrm>
            <a:off x="78840" y="1363645"/>
            <a:ext cx="6650472" cy="792014"/>
            <a:chOff x="78840" y="1363644"/>
            <a:chExt cx="6577899" cy="1003095"/>
          </a:xfrm>
        </p:grpSpPr>
        <p:sp>
          <p:nvSpPr>
            <p:cNvPr id="7" name="圓角化同側角落矩形 6"/>
            <p:cNvSpPr/>
            <p:nvPr/>
          </p:nvSpPr>
          <p:spPr>
            <a:xfrm>
              <a:off x="285688" y="1363644"/>
              <a:ext cx="6371051" cy="651202"/>
            </a:xfrm>
            <a:prstGeom prst="round2Same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40" y="1496945"/>
              <a:ext cx="1358335" cy="447633"/>
            </a:xfrm>
            <a:prstGeom prst="rect">
              <a:avLst/>
            </a:prstGeom>
          </p:spPr>
        </p:pic>
        <p:pic>
          <p:nvPicPr>
            <p:cNvPr id="24" name="圖片 2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342" y="1944578"/>
              <a:ext cx="221741" cy="422161"/>
            </a:xfrm>
            <a:prstGeom prst="rect">
              <a:avLst/>
            </a:prstGeom>
          </p:spPr>
        </p:pic>
      </p:grpSp>
      <p:sp>
        <p:nvSpPr>
          <p:cNvPr id="11" name="文字方塊 10"/>
          <p:cNvSpPr txBox="1"/>
          <p:nvPr/>
        </p:nvSpPr>
        <p:spPr>
          <a:xfrm>
            <a:off x="1484784" y="1368514"/>
            <a:ext cx="1113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/>
              <a:t>.</a:t>
            </a:r>
            <a:r>
              <a:rPr lang="zh-TW" altLang="en-US" sz="900" dirty="0"/>
              <a:t>培養流行產業技術人員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2492375" y="1368425"/>
            <a:ext cx="936625" cy="504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二</a:t>
            </a:r>
            <a:r>
              <a:rPr lang="en-US" altLang="zh-TW" sz="900" dirty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培養美容美髮產業技術人才</a:t>
            </a:r>
            <a:endParaRPr lang="en-US" altLang="zh-TW" sz="900" dirty="0">
              <a:solidFill>
                <a:srgbClr val="FF0000"/>
              </a:solidFill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3344545" y="1364615"/>
            <a:ext cx="897255" cy="504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70C0"/>
                </a:solidFill>
              </a:rPr>
              <a:t>三</a:t>
            </a:r>
            <a:r>
              <a:rPr lang="en-US" altLang="zh-TW" sz="900" dirty="0">
                <a:solidFill>
                  <a:srgbClr val="0070C0"/>
                </a:solidFill>
              </a:rPr>
              <a:t>.</a:t>
            </a:r>
            <a:r>
              <a:rPr lang="zh-TW" altLang="en-US" sz="900" dirty="0">
                <a:solidFill>
                  <a:srgbClr val="0070C0"/>
                </a:solidFill>
              </a:rPr>
              <a:t>培養寵物美容產業技術人才</a:t>
            </a:r>
            <a:endParaRPr lang="en-US" altLang="zh-TW" sz="900" dirty="0">
              <a:solidFill>
                <a:srgbClr val="0070C0"/>
              </a:solidFill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4117340" y="1363345"/>
            <a:ext cx="843915" cy="504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B050"/>
                </a:solidFill>
              </a:rPr>
              <a:t>四</a:t>
            </a:r>
            <a:r>
              <a:rPr lang="en-US" altLang="zh-TW" sz="900" dirty="0">
                <a:solidFill>
                  <a:srgbClr val="00B050"/>
                </a:solidFill>
              </a:rPr>
              <a:t>.</a:t>
            </a:r>
            <a:r>
              <a:rPr lang="zh-TW" altLang="en-US" sz="900" dirty="0">
                <a:solidFill>
                  <a:srgbClr val="00B050"/>
                </a:solidFill>
              </a:rPr>
              <a:t>培養美容造型產業技術人才</a:t>
            </a:r>
          </a:p>
        </p:txBody>
      </p:sp>
      <p:sp>
        <p:nvSpPr>
          <p:cNvPr id="20" name="文字方塊 19"/>
          <p:cNvSpPr txBox="1"/>
          <p:nvPr/>
        </p:nvSpPr>
        <p:spPr>
          <a:xfrm>
            <a:off x="4808855" y="1373505"/>
            <a:ext cx="916940" cy="504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chemeClr val="accent2">
                    <a:lumMod val="50000"/>
                  </a:schemeClr>
                </a:solidFill>
              </a:rPr>
              <a:t>五</a:t>
            </a:r>
            <a:r>
              <a:rPr lang="en-US" altLang="zh-TW" sz="900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zh-TW" altLang="en-US" sz="900" dirty="0">
                <a:solidFill>
                  <a:schemeClr val="accent2">
                    <a:lumMod val="50000"/>
                  </a:schemeClr>
                </a:solidFill>
              </a:rPr>
              <a:t>培養特效化妝產業技術人才</a:t>
            </a:r>
          </a:p>
        </p:txBody>
      </p:sp>
      <p:sp>
        <p:nvSpPr>
          <p:cNvPr id="44" name="文字方塊 43"/>
          <p:cNvSpPr txBox="1"/>
          <p:nvPr/>
        </p:nvSpPr>
        <p:spPr>
          <a:xfrm>
            <a:off x="3068960" y="8532440"/>
            <a:ext cx="41442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七</a:t>
            </a:r>
            <a:r>
              <a:rPr lang="en-US" altLang="zh-TW" sz="700" dirty="0"/>
              <a:t>.</a:t>
            </a:r>
            <a:r>
              <a:rPr lang="zh-TW" altLang="en-US" sz="700" dirty="0"/>
              <a:t>銷售人員</a:t>
            </a:r>
            <a:endParaRPr lang="en-US" altLang="zh-TW" sz="700" dirty="0"/>
          </a:p>
        </p:txBody>
      </p:sp>
      <p:sp>
        <p:nvSpPr>
          <p:cNvPr id="45" name="文字方塊 44"/>
          <p:cNvSpPr txBox="1"/>
          <p:nvPr/>
        </p:nvSpPr>
        <p:spPr>
          <a:xfrm>
            <a:off x="2723440" y="8532440"/>
            <a:ext cx="486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六</a:t>
            </a:r>
            <a:r>
              <a:rPr lang="en-US" altLang="zh-TW" sz="700" dirty="0"/>
              <a:t>.</a:t>
            </a:r>
            <a:r>
              <a:rPr lang="zh-TW" altLang="zh-TW" sz="700" dirty="0"/>
              <a:t>化妝品講師及銷售人員</a:t>
            </a:r>
            <a:endParaRPr lang="en-US" altLang="zh-TW" sz="700" dirty="0"/>
          </a:p>
        </p:txBody>
      </p:sp>
      <p:sp>
        <p:nvSpPr>
          <p:cNvPr id="46" name="文字方塊 45"/>
          <p:cNvSpPr txBox="1"/>
          <p:nvPr/>
        </p:nvSpPr>
        <p:spPr>
          <a:xfrm>
            <a:off x="4035088" y="852754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</a:t>
            </a:r>
            <a:r>
              <a:rPr lang="en-US" altLang="zh-TW" sz="700" dirty="0"/>
              <a:t>.</a:t>
            </a:r>
            <a:r>
              <a:rPr lang="zh-TW" altLang="zh-TW" sz="700" dirty="0"/>
              <a:t>塑身體雕人員</a:t>
            </a:r>
            <a:endParaRPr lang="en-US" altLang="zh-TW" sz="700" dirty="0"/>
          </a:p>
        </p:txBody>
      </p:sp>
      <p:sp>
        <p:nvSpPr>
          <p:cNvPr id="47" name="文字方塊 46"/>
          <p:cNvSpPr txBox="1"/>
          <p:nvPr/>
        </p:nvSpPr>
        <p:spPr>
          <a:xfrm>
            <a:off x="4601714" y="8551772"/>
            <a:ext cx="43204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十二</a:t>
            </a:r>
            <a:r>
              <a:rPr lang="en-US" altLang="zh-TW" sz="700" dirty="0"/>
              <a:t>.</a:t>
            </a:r>
            <a:r>
              <a:rPr lang="zh-TW" altLang="zh-TW" sz="700" dirty="0"/>
              <a:t>頭皮養護人員</a:t>
            </a:r>
            <a:endParaRPr lang="zh-TW" altLang="zh-TW" sz="900" dirty="0"/>
          </a:p>
          <a:p>
            <a:pPr lvl="0"/>
            <a:endParaRPr lang="en-US" altLang="zh-TW" sz="900" dirty="0"/>
          </a:p>
        </p:txBody>
      </p:sp>
      <p:sp>
        <p:nvSpPr>
          <p:cNvPr id="48" name="文字方塊 47"/>
          <p:cNvSpPr txBox="1"/>
          <p:nvPr/>
        </p:nvSpPr>
        <p:spPr>
          <a:xfrm>
            <a:off x="4323119" y="852754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TW" altLang="en-US" sz="700" dirty="0"/>
              <a:t>十一</a:t>
            </a:r>
            <a:r>
              <a:rPr lang="en-US" altLang="zh-TW" sz="700" dirty="0"/>
              <a:t>.</a:t>
            </a:r>
            <a:r>
              <a:rPr lang="zh-TW" altLang="zh-TW" sz="700" dirty="0"/>
              <a:t>美髮造型人員</a:t>
            </a:r>
          </a:p>
        </p:txBody>
      </p:sp>
      <p:sp>
        <p:nvSpPr>
          <p:cNvPr id="49" name="文字方塊 48"/>
          <p:cNvSpPr txBox="1"/>
          <p:nvPr/>
        </p:nvSpPr>
        <p:spPr>
          <a:xfrm>
            <a:off x="3676527" y="8525221"/>
            <a:ext cx="42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九</a:t>
            </a:r>
            <a:r>
              <a:rPr lang="en-US" altLang="zh-TW" sz="700" dirty="0"/>
              <a:t>.</a:t>
            </a:r>
            <a:r>
              <a:rPr lang="zh-TW" altLang="zh-TW" sz="700" dirty="0"/>
              <a:t>醫學美容人員</a:t>
            </a:r>
            <a:endParaRPr lang="en-US" altLang="zh-TW" sz="700" dirty="0"/>
          </a:p>
        </p:txBody>
      </p:sp>
      <p:sp>
        <p:nvSpPr>
          <p:cNvPr id="50" name="文字方塊 49"/>
          <p:cNvSpPr txBox="1"/>
          <p:nvPr/>
        </p:nvSpPr>
        <p:spPr>
          <a:xfrm>
            <a:off x="5115207" y="8527544"/>
            <a:ext cx="3614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十四</a:t>
            </a:r>
            <a:r>
              <a:rPr lang="en-US" altLang="zh-TW" sz="700" dirty="0"/>
              <a:t>.</a:t>
            </a:r>
            <a:r>
              <a:rPr lang="zh-TW" altLang="zh-TW" sz="700" dirty="0"/>
              <a:t>寵物行為訓練人員</a:t>
            </a:r>
            <a:endParaRPr lang="en-US" altLang="zh-TW" sz="700" dirty="0"/>
          </a:p>
        </p:txBody>
      </p:sp>
      <p:sp>
        <p:nvSpPr>
          <p:cNvPr id="51" name="文字方塊 50"/>
          <p:cNvSpPr txBox="1"/>
          <p:nvPr/>
        </p:nvSpPr>
        <p:spPr>
          <a:xfrm>
            <a:off x="4852507" y="8551772"/>
            <a:ext cx="39727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十三</a:t>
            </a:r>
            <a:r>
              <a:rPr lang="en-US" altLang="zh-TW" sz="700" dirty="0"/>
              <a:t>.</a:t>
            </a:r>
            <a:r>
              <a:rPr lang="zh-TW" altLang="zh-TW" sz="700" dirty="0"/>
              <a:t>美甲人員</a:t>
            </a:r>
            <a:endParaRPr lang="en-US" altLang="zh-TW" sz="700" dirty="0"/>
          </a:p>
        </p:txBody>
      </p:sp>
      <p:sp>
        <p:nvSpPr>
          <p:cNvPr id="52" name="文字方塊 51"/>
          <p:cNvSpPr txBox="1"/>
          <p:nvPr/>
        </p:nvSpPr>
        <p:spPr>
          <a:xfrm>
            <a:off x="5403239" y="8527544"/>
            <a:ext cx="397701" cy="538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十五</a:t>
            </a:r>
            <a:r>
              <a:rPr lang="en-US" altLang="zh-TW" sz="700" dirty="0"/>
              <a:t>.</a:t>
            </a:r>
            <a:r>
              <a:rPr lang="zh-TW" altLang="zh-TW" sz="700" dirty="0"/>
              <a:t>寵物美容人員</a:t>
            </a:r>
            <a:endParaRPr lang="en-US" altLang="zh-TW" sz="700" dirty="0"/>
          </a:p>
        </p:txBody>
      </p:sp>
      <p:sp>
        <p:nvSpPr>
          <p:cNvPr id="54" name="文字方塊 53"/>
          <p:cNvSpPr txBox="1"/>
          <p:nvPr/>
        </p:nvSpPr>
        <p:spPr>
          <a:xfrm>
            <a:off x="5725816" y="8527544"/>
            <a:ext cx="39770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/>
              <a:t>十六</a:t>
            </a:r>
            <a:r>
              <a:rPr lang="en-US" altLang="zh-TW" sz="700"/>
              <a:t>.</a:t>
            </a:r>
            <a:r>
              <a:rPr lang="zh-TW" altLang="en-US" sz="700" dirty="0"/>
              <a:t>創意手作藝術</a:t>
            </a:r>
            <a:r>
              <a:rPr lang="zh-TW" altLang="zh-TW" sz="700" dirty="0"/>
              <a:t>人員</a:t>
            </a:r>
            <a:endParaRPr lang="en-US" altLang="zh-TW" sz="700" dirty="0"/>
          </a:p>
        </p:txBody>
      </p:sp>
      <p:sp>
        <p:nvSpPr>
          <p:cNvPr id="55" name="文字方塊 54"/>
          <p:cNvSpPr txBox="1"/>
          <p:nvPr/>
        </p:nvSpPr>
        <p:spPr>
          <a:xfrm>
            <a:off x="5681345" y="1363345"/>
            <a:ext cx="903605" cy="504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7030A0"/>
                </a:solidFill>
              </a:rPr>
              <a:t>六</a:t>
            </a:r>
            <a:r>
              <a:rPr lang="en-US" altLang="zh-TW" sz="900" dirty="0">
                <a:solidFill>
                  <a:srgbClr val="7030A0"/>
                </a:solidFill>
              </a:rPr>
              <a:t>.</a:t>
            </a:r>
            <a:r>
              <a:rPr lang="zh-TW" altLang="en-US" sz="900" dirty="0">
                <a:solidFill>
                  <a:srgbClr val="7030A0"/>
                </a:solidFill>
              </a:rPr>
              <a:t>培養美容相關專業領域繼續進修人才</a:t>
            </a:r>
            <a:endParaRPr lang="en-US" altLang="zh-TW" sz="900" dirty="0">
              <a:solidFill>
                <a:srgbClr val="7030A0"/>
              </a:solidFill>
            </a:endParaRPr>
          </a:p>
        </p:txBody>
      </p:sp>
      <p:sp>
        <p:nvSpPr>
          <p:cNvPr id="56" name="文字方塊 55"/>
          <p:cNvSpPr txBox="1"/>
          <p:nvPr/>
        </p:nvSpPr>
        <p:spPr>
          <a:xfrm>
            <a:off x="4466441" y="7854064"/>
            <a:ext cx="8640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chemeClr val="accent2">
                    <a:lumMod val="75000"/>
                  </a:schemeClr>
                </a:solidFill>
              </a:rPr>
              <a:t>五</a:t>
            </a:r>
            <a:r>
              <a:rPr lang="en-US" altLang="zh-TW" sz="9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zh-TW" altLang="en-US" sz="900" dirty="0">
                <a:solidFill>
                  <a:schemeClr val="accent2">
                    <a:lumMod val="75000"/>
                  </a:schemeClr>
                </a:solidFill>
              </a:rPr>
              <a:t>具備特效化妝造型設計能力</a:t>
            </a:r>
          </a:p>
        </p:txBody>
      </p:sp>
      <p:sp>
        <p:nvSpPr>
          <p:cNvPr id="57" name="文字方塊 56"/>
          <p:cNvSpPr txBox="1"/>
          <p:nvPr/>
        </p:nvSpPr>
        <p:spPr>
          <a:xfrm>
            <a:off x="3344618" y="8532440"/>
            <a:ext cx="414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八</a:t>
            </a:r>
            <a:r>
              <a:rPr lang="en-US" altLang="zh-TW" sz="700" dirty="0"/>
              <a:t>.</a:t>
            </a:r>
            <a:r>
              <a:rPr lang="zh-TW" altLang="en-US" sz="700" dirty="0"/>
              <a:t>芳療紓壓人員</a:t>
            </a:r>
            <a:endParaRPr lang="en-US" altLang="zh-TW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922</Words>
  <Application>Microsoft Office PowerPoint</Application>
  <PresentationFormat>如螢幕大小 (4:3)</PresentationFormat>
  <Paragraphs>181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79</cp:revision>
  <dcterms:created xsi:type="dcterms:W3CDTF">2018-12-19T06:22:00Z</dcterms:created>
  <dcterms:modified xsi:type="dcterms:W3CDTF">2025-02-05T03:22:37Z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1028-10.8.0.6003</vt:lpwstr>
  </property>
</Properties>
</file>