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6845300" cy="9004300"/>
  <p:notesSz cx="6845300" cy="90043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8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3397" y="2791333"/>
            <a:ext cx="5818505" cy="18909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6795" y="5042408"/>
            <a:ext cx="4791710" cy="2251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265" y="2070989"/>
            <a:ext cx="2977705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25329" y="2070989"/>
            <a:ext cx="2977705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image" Target="../media/image3.png"/><Relationship Id="rId7" Type="http://schemas.openxmlformats.org/officeDocument/2006/relationships/image" Target="../media/image2.png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988182" y="2205405"/>
            <a:ext cx="1944370" cy="294005"/>
          </a:xfrm>
          <a:custGeom>
            <a:avLst/>
            <a:gdLst/>
            <a:ahLst/>
            <a:cxnLst/>
            <a:rect l="l" t="t" r="r" b="b"/>
            <a:pathLst>
              <a:path w="1944370" h="294005">
                <a:moveTo>
                  <a:pt x="0" y="293827"/>
                </a:moveTo>
                <a:lnTo>
                  <a:pt x="1944243" y="293827"/>
                </a:lnTo>
                <a:lnTo>
                  <a:pt x="1944243" y="0"/>
                </a:lnTo>
                <a:lnTo>
                  <a:pt x="0" y="0"/>
                </a:lnTo>
                <a:lnTo>
                  <a:pt x="0" y="293827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207259" y="130834"/>
            <a:ext cx="6608072" cy="43931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662940" y="99059"/>
            <a:ext cx="5647944" cy="5715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245363" y="149351"/>
            <a:ext cx="6536435" cy="36728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245363" y="149351"/>
            <a:ext cx="6536690" cy="367665"/>
          </a:xfrm>
          <a:custGeom>
            <a:avLst/>
            <a:gdLst/>
            <a:ahLst/>
            <a:cxnLst/>
            <a:rect l="l" t="t" r="r" b="b"/>
            <a:pathLst>
              <a:path w="6536690" h="367665">
                <a:moveTo>
                  <a:pt x="0" y="0"/>
                </a:moveTo>
                <a:lnTo>
                  <a:pt x="6475221" y="0"/>
                </a:lnTo>
                <a:lnTo>
                  <a:pt x="6536435" y="61214"/>
                </a:lnTo>
                <a:lnTo>
                  <a:pt x="6536435" y="367284"/>
                </a:lnTo>
                <a:lnTo>
                  <a:pt x="61214" y="367284"/>
                </a:lnTo>
                <a:lnTo>
                  <a:pt x="0" y="30607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7C5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1205" y="171449"/>
            <a:ext cx="5542889" cy="305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265" y="2070989"/>
            <a:ext cx="6160770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27402" y="8373999"/>
            <a:ext cx="2190496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265" y="8373999"/>
            <a:ext cx="1574419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28616" y="8373999"/>
            <a:ext cx="1574419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png"/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4" Type="http://schemas.openxmlformats.org/officeDocument/2006/relationships/slideLayout" Target="../slideLayouts/slideLayout2.xml"/><Relationship Id="rId13" Type="http://schemas.openxmlformats.org/officeDocument/2006/relationships/image" Target="../media/image16.png"/><Relationship Id="rId12" Type="http://schemas.openxmlformats.org/officeDocument/2006/relationships/image" Target="../media/image15.png"/><Relationship Id="rId11" Type="http://schemas.openxmlformats.org/officeDocument/2006/relationships/image" Target="../media/image14.png"/><Relationship Id="rId10" Type="http://schemas.openxmlformats.org/officeDocument/2006/relationships/image" Target="../media/image13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1205" y="171449"/>
            <a:ext cx="5542889" cy="30734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4310" defTabSz="-635">
              <a:lnSpc>
                <a:spcPct val="100000"/>
              </a:lnSpc>
              <a:spcBef>
                <a:spcPts val="135"/>
              </a:spcBef>
              <a:tabLst>
                <a:tab pos="2062480" algn="l"/>
                <a:tab pos="2999105" algn="l"/>
              </a:tabLst>
            </a:pPr>
            <a:r>
              <a:rPr spc="35" dirty="0"/>
              <a:t>新北市</a:t>
            </a:r>
            <a:r>
              <a:rPr spc="45" dirty="0"/>
              <a:t>莊</a:t>
            </a:r>
            <a:r>
              <a:rPr spc="35" dirty="0"/>
              <a:t>敬高職	</a:t>
            </a:r>
            <a:r>
              <a:rPr spc="45" dirty="0"/>
              <a:t>資</a:t>
            </a:r>
            <a:r>
              <a:rPr spc="35" dirty="0"/>
              <a:t>訊科	</a:t>
            </a:r>
            <a:r>
              <a:rPr spc="35" dirty="0" err="1"/>
              <a:t>課程地圖</a:t>
            </a:r>
            <a:r>
              <a:rPr spc="360" dirty="0"/>
              <a:t> </a:t>
            </a:r>
            <a:r>
              <a:rPr sz="1200" spc="-25" dirty="0" smtClean="0"/>
              <a:t>(</a:t>
            </a:r>
            <a:r>
              <a:rPr lang="en-US" sz="1200" spc="-25" dirty="0" smtClean="0"/>
              <a:t>114</a:t>
            </a:r>
            <a:r>
              <a:rPr sz="1200" spc="20" dirty="0" smtClean="0"/>
              <a:t>學年度新生適</a:t>
            </a:r>
            <a:r>
              <a:rPr sz="1200" spc="30" dirty="0" smtClean="0"/>
              <a:t>用</a:t>
            </a:r>
            <a:r>
              <a:rPr sz="1200" spc="125" dirty="0"/>
              <a:t>)</a:t>
            </a:r>
            <a:endParaRPr sz="1200" dirty="0"/>
          </a:p>
        </p:txBody>
      </p:sp>
      <p:sp>
        <p:nvSpPr>
          <p:cNvPr id="3" name="object 3"/>
          <p:cNvSpPr/>
          <p:nvPr/>
        </p:nvSpPr>
        <p:spPr>
          <a:xfrm>
            <a:off x="245363" y="550163"/>
            <a:ext cx="6518148" cy="880872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69747" y="2226563"/>
            <a:ext cx="948055" cy="424815"/>
          </a:xfrm>
          <a:custGeom>
            <a:avLst/>
            <a:gdLst/>
            <a:ahLst/>
            <a:cxnLst/>
            <a:rect l="l" t="t" r="r" b="b"/>
            <a:pathLst>
              <a:path w="948055" h="424814">
                <a:moveTo>
                  <a:pt x="0" y="0"/>
                </a:moveTo>
                <a:lnTo>
                  <a:pt x="947496" y="424306"/>
                </a:lnTo>
              </a:path>
            </a:pathLst>
          </a:custGeom>
          <a:ln w="9144">
            <a:solidFill>
              <a:srgbClr val="17375E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31643" y="2186304"/>
          <a:ext cx="6514465" cy="5791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4066"/>
                <a:gridCol w="513686"/>
                <a:gridCol w="935599"/>
                <a:gridCol w="871866"/>
                <a:gridCol w="867404"/>
                <a:gridCol w="1084096"/>
                <a:gridCol w="946150"/>
                <a:gridCol w="891905"/>
              </a:tblGrid>
              <a:tr h="289015">
                <a:tc rowSpan="2" gridSpan="2">
                  <a:txBody>
                    <a:bodyPr/>
                    <a:lstStyle/>
                    <a:p>
                      <a:pPr marL="475615">
                        <a:lnSpc>
                          <a:spcPts val="820"/>
                        </a:lnSpc>
                        <a:spcBef>
                          <a:spcPts val="560"/>
                        </a:spcBef>
                      </a:pPr>
                      <a:r>
                        <a:rPr sz="700" b="1" spc="5" dirty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授課年級</a:t>
                      </a:r>
                      <a:endParaRPr sz="7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79375" marR="646430">
                        <a:lnSpc>
                          <a:spcPts val="850"/>
                        </a:lnSpc>
                      </a:pPr>
                      <a:r>
                        <a:rPr sz="700" b="1" dirty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課程 類別</a:t>
                      </a:r>
                      <a:endParaRPr sz="7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7112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2"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一年級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二年級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三年級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cPr marL="0" marR="0" marT="0" marB="0"/>
                </a:tc>
              </a:tr>
              <a:tr h="145131">
                <a:tc vMerge="1" gridSpan="2">
                  <a:tcPr marL="0" marR="0" marT="7112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vMerge="1"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上學期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下學期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上學期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下學期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上學期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下學期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91613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部</a:t>
                      </a:r>
                      <a:r>
                        <a:rPr lang="zh-TW" altLang="en-US" sz="55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定</a:t>
                      </a:r>
                      <a:r>
                        <a:rPr sz="55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一般科目</a:t>
                      </a:r>
                      <a:endParaRPr sz="550" dirty="0"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lang="en-US" sz="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本土語言</a:t>
                      </a:r>
                      <a:r>
                        <a:rPr lang="en-US" altLang="zh-TW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/</a:t>
                      </a: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臺灣手語</a:t>
                      </a:r>
                      <a:r>
                        <a:rPr lang="en-US" altLang="zh-TW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(1)</a:t>
                      </a:r>
                      <a:endParaRPr lang="en-US" altLang="zh-TW" sz="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數學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歷史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sz="800" spc="-1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2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物理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lang="en-US" sz="800" spc="-5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音樂</a:t>
                      </a:r>
                      <a:r>
                        <a:rPr lang="en-US" altLang="zh-TW"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lang="en-US" altLang="zh-TW" sz="800" spc="-5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藝術生活</a:t>
                      </a:r>
                      <a:r>
                        <a:rPr lang="en-US" altLang="zh-TW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lang="en-US" altLang="zh-TW" sz="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 marR="401955">
                        <a:lnSpc>
                          <a:spcPct val="100000"/>
                        </a:lnSpc>
                      </a:pPr>
                      <a:r>
                        <a:rPr sz="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健康與護理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 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 marR="40195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體育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全民國防教育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lang="en-US" sz="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本土語言</a:t>
                      </a:r>
                      <a:r>
                        <a:rPr lang="en-US" altLang="zh-TW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/</a:t>
                      </a: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臺灣手語</a:t>
                      </a:r>
                      <a:r>
                        <a:rPr lang="en-US" altLang="zh-TW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(1)</a:t>
                      </a:r>
                      <a:endParaRPr lang="en-US" altLang="zh-TW" sz="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8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數學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地理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sz="800" spc="-1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2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物理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sz="800" spc="-1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2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音樂</a:t>
                      </a:r>
                      <a:r>
                        <a:rPr lang="en-US" altLang="zh-TW"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lang="en-US" altLang="zh-TW" sz="800" spc="-5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藝術生活</a:t>
                      </a:r>
                      <a:r>
                        <a:rPr lang="en-US" altLang="zh-TW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lang="en-US" altLang="zh-TW" sz="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 marR="338455" algn="just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健康與護理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 marR="338455" algn="just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體育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全民國防教育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 marR="334010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公民與社會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sz="800" spc="-1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2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 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 marR="334010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化學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體育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體育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sz="800" spc="-1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2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國語文(2)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英語文(2</a:t>
                      </a:r>
                      <a:r>
                        <a:rPr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lang="en-US" sz="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資訊科技</a:t>
                      </a:r>
                      <a:r>
                        <a:rPr lang="en-US" altLang="zh-TW"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 </a:t>
                      </a:r>
                      <a:endParaRPr lang="en-US" altLang="zh-TW" sz="800" spc="-5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體育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(2</a:t>
                      </a:r>
                      <a:r>
                        <a:rPr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lang="en-US" sz="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國語文(2)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英語文(2)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法律與生活</a:t>
                      </a:r>
                      <a:r>
                        <a:rPr lang="en-US" altLang="zh-TW"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lang="en-US" altLang="zh-TW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 </a:t>
                      </a:r>
                      <a:endParaRPr lang="en-US" altLang="zh-TW" sz="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體育</a:t>
                      </a:r>
                      <a:r>
                        <a:rPr lang="en-US" altLang="zh-TW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(2)</a:t>
                      </a:r>
                      <a:endParaRPr lang="en-US" altLang="zh-TW" sz="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0357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6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部</a:t>
                      </a:r>
                      <a:r>
                        <a:rPr lang="zh-TW" altLang="en-US" sz="55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定</a:t>
                      </a:r>
                      <a:r>
                        <a:rPr sz="55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專業科目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基本電學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基本電學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電子學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數位邏輯設計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61976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電 子 學 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  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 marR="61976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微處理機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3</a:t>
                      </a: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183851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59B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基本電學實習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電子學實習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電子學實習</a:t>
                      </a:r>
                      <a:r>
                        <a:rPr lang="en-US" altLang="zh-TW" sz="800" spc="-5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lang="en-US" altLang="zh-TW" sz="800" spc="-5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74232">
                <a:tc rowSpan="2">
                  <a:txBody>
                    <a:bodyPr/>
                    <a:lstStyle/>
                    <a:p>
                      <a:pPr marL="69850">
                        <a:lnSpc>
                          <a:spcPts val="640"/>
                        </a:lnSpc>
                      </a:pP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部</a:t>
                      </a:r>
                      <a:r>
                        <a:rPr lang="zh-TW" altLang="en-US" sz="55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定</a:t>
                      </a:r>
                      <a:endParaRPr sz="550" dirty="0"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9850" marR="36195">
                        <a:lnSpc>
                          <a:spcPct val="100000"/>
                        </a:lnSpc>
                      </a:pPr>
                      <a:r>
                        <a:rPr sz="550" b="1" spc="6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實</a:t>
                      </a:r>
                      <a:r>
                        <a:rPr sz="550" b="1" spc="-30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 </a:t>
                      </a:r>
                      <a:r>
                        <a:rPr sz="550" b="1" spc="6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習</a:t>
                      </a:r>
                      <a:r>
                        <a:rPr sz="550" b="1" spc="-2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 </a:t>
                      </a: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科 目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825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晶片設計技 能領域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5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程式設計實習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可程式邏輯設計實習</a:t>
                      </a:r>
                      <a:r>
                        <a:rPr sz="6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6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7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單晶片微處理機實習</a:t>
                      </a:r>
                      <a:r>
                        <a:rPr sz="7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7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68702">
                <a:tc vMerge="1"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825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微電腦應用 技能領域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44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行動裝置應用實習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16129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微電腦應用實習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  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 marR="16129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介面電路控制實習</a:t>
                      </a:r>
                      <a:r>
                        <a:rPr sz="6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</a:t>
                      </a:r>
                      <a:r>
                        <a:rPr sz="6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98755">
                <a:tc rowSpan="2">
                  <a:txBody>
                    <a:bodyPr/>
                    <a:lstStyle/>
                    <a:p>
                      <a:pPr marL="95885" marR="8763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校訂 一般科 目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39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44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應用數學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(3)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應用數學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(3)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應用數學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應用數學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193040">
                <a:tc vMerge="1">
                  <a:tcPr marL="0" marR="0" marT="539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889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國防通識教育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</a:t>
                      </a:r>
                      <a:r>
                        <a:rPr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lang="en-US" sz="800" spc="-5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國防通識教育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793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國防通識教育</a:t>
                      </a:r>
                      <a:r>
                        <a:rPr lang="en-US" altLang="zh-TW"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lang="en-US" altLang="zh-TW" sz="800" spc="-5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793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國防通識教育</a:t>
                      </a:r>
                      <a:r>
                        <a:rPr lang="en-US" altLang="zh-TW"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lang="en-US" altLang="zh-TW" sz="800" spc="-5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12887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95885" marR="8763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校訂 專業科 目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98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職場英文 </a:t>
                      </a:r>
                      <a:r>
                        <a:rPr lang="en-US" altLang="zh-TW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(1)</a:t>
                      </a:r>
                      <a:endParaRPr lang="en-US" altLang="zh-TW" sz="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職場英文 </a:t>
                      </a:r>
                      <a:r>
                        <a:rPr lang="en-US" altLang="zh-TW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(1)</a:t>
                      </a:r>
                      <a:endParaRPr lang="en-US" altLang="zh-TW" sz="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電子電路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電子電路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134032">
                <a:tc vMerge="1"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46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8419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通訊概論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通訊概論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1049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資訊安全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電子學進階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電子學進階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174107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95885" marR="87630"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校訂 實習科 目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44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硬體裝修</a:t>
                      </a: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實習</a:t>
                      </a:r>
                      <a:r>
                        <a:rPr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3)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硬體裝修</a:t>
                      </a: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實習</a:t>
                      </a:r>
                      <a:r>
                        <a:rPr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3)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專題實作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專題實作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553720">
                <a:tc vMerge="1"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212725" algn="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電腦應用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電腦應用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網頁設計</a:t>
                      </a: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實習</a:t>
                      </a:r>
                      <a:r>
                        <a:rPr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2)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電子儀表量測</a:t>
                      </a:r>
                      <a:r>
                        <a:rPr lang="zh-TW" altLang="en-US" sz="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實習</a:t>
                      </a:r>
                      <a:r>
                        <a:rPr sz="6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sz="6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2)</a:t>
                      </a:r>
                      <a:endParaRPr sz="6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電子儀表量測</a:t>
                      </a:r>
                      <a:r>
                        <a:rPr lang="zh-TW" alt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實習</a:t>
                      </a:r>
                      <a:r>
                        <a:rPr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sz="8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2)</a:t>
                      </a:r>
                      <a:endParaRPr sz="800" spc="-5" dirty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311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智慧載具應用</a:t>
                      </a:r>
                      <a:r>
                        <a:rPr lang="en-US" altLang="zh-TW"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lang="en-US" altLang="zh-TW" sz="800" spc="-5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2578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基本電學應用</a:t>
                      </a:r>
                      <a:r>
                        <a:rPr lang="en-US" altLang="zh-TW"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lang="en-US" altLang="zh-TW" sz="800" spc="-5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4615" marR="2578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智慧載具應用</a:t>
                      </a:r>
                      <a:r>
                        <a:rPr lang="en-US" altLang="zh-TW"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800" spc="-5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  <a:p>
                      <a:pPr marL="94615" marR="2578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微電腦實習</a:t>
                      </a:r>
                      <a:r>
                        <a:rPr lang="en-US" altLang="zh-TW" sz="800" spc="-5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lang="en-US" altLang="zh-TW" sz="800" spc="-5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52324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5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65100" marR="88265" indent="-704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多元選 修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5420" marR="17780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同科 單班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31140">
                        <a:lnSpc>
                          <a:spcPct val="100000"/>
                        </a:lnSpc>
                      </a:pPr>
                      <a:r>
                        <a:rPr lang="zh-TW" altLang="en-US" sz="550" b="1" dirty="0">
                          <a:solidFill>
                            <a:srgbClr val="7030A0"/>
                          </a:solidFill>
                          <a:latin typeface="Calibri" panose="020F0502020204030204"/>
                          <a:cs typeface="Calibri" panose="020F0502020204030204"/>
                        </a:rPr>
                        <a:t>物聯網智慧應用</a:t>
                      </a:r>
                      <a:r>
                        <a:rPr lang="en-US" altLang="zh-TW" sz="550" b="1" dirty="0">
                          <a:solidFill>
                            <a:srgbClr val="7030A0"/>
                          </a:solidFill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lang="en-US" altLang="zh-TW" sz="550" b="1" dirty="0">
                        <a:solidFill>
                          <a:srgbClr val="7030A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</a:pPr>
                      <a:r>
                        <a:rPr lang="zh-TW" altLang="en-US" sz="550" b="1" dirty="0">
                          <a:solidFill>
                            <a:srgbClr val="7030A0"/>
                          </a:solidFill>
                          <a:latin typeface="Calibri" panose="020F0502020204030204"/>
                          <a:cs typeface="Calibri" panose="020F0502020204030204"/>
                        </a:rPr>
                        <a:t>動畫遊戲設計實習</a:t>
                      </a:r>
                      <a:r>
                        <a:rPr lang="en-US" altLang="zh-TW" sz="550" b="1" dirty="0">
                          <a:solidFill>
                            <a:srgbClr val="7030A0"/>
                          </a:solidFill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lang="en-US" altLang="zh-TW" sz="550" b="1" dirty="0">
                        <a:solidFill>
                          <a:srgbClr val="7030A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</a:pPr>
                      <a:r>
                        <a:rPr lang="zh-TW" altLang="en-US" sz="55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電子電路實習</a:t>
                      </a:r>
                      <a:r>
                        <a:rPr lang="en-US" altLang="zh-TW" sz="55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lang="en-US" altLang="zh-TW" sz="55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</a:pPr>
                      <a:r>
                        <a:rPr lang="zh-TW" altLang="en-US" sz="55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電腦網路實習</a:t>
                      </a:r>
                      <a:r>
                        <a:rPr lang="en-US" altLang="zh-TW" sz="55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lang="en-US" altLang="zh-TW" sz="55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</a:pPr>
                      <a:r>
                        <a:rPr lang="zh-TW" altLang="en-US" sz="55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原住民族語文</a:t>
                      </a:r>
                      <a:r>
                        <a:rPr lang="en-US" altLang="zh-TW" sz="55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31140">
                        <a:lnSpc>
                          <a:spcPct val="100000"/>
                        </a:lnSpc>
                      </a:pPr>
                      <a:r>
                        <a:rPr lang="zh-TW" sz="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微電腦周邊實習</a:t>
                      </a:r>
                      <a:r>
                        <a:rPr lang="en-US" altLang="zh-TW" sz="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lang="en-US" altLang="zh-TW" sz="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</a:pPr>
                      <a:r>
                        <a:rPr lang="zh-TW" altLang="en-US" sz="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電子儀表實習</a:t>
                      </a:r>
                      <a:r>
                        <a:rPr lang="en-US" altLang="zh-TW" sz="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lang="en-US" altLang="zh-TW" sz="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</a:pPr>
                      <a:r>
                        <a:rPr lang="zh-TW" altLang="en-US" sz="500" b="1" dirty="0">
                          <a:solidFill>
                            <a:srgbClr val="7030A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物聯網智慧應用</a:t>
                      </a:r>
                      <a:r>
                        <a:rPr lang="en-US" altLang="zh-TW" sz="500" b="1" dirty="0">
                          <a:solidFill>
                            <a:srgbClr val="7030A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00" b="1" dirty="0">
                        <a:solidFill>
                          <a:srgbClr val="7030A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</a:pPr>
                      <a:r>
                        <a:rPr lang="zh-TW" altLang="en-US" sz="500" b="1" dirty="0">
                          <a:solidFill>
                            <a:srgbClr val="7030A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動畫遊戲設計實習</a:t>
                      </a:r>
                      <a:r>
                        <a:rPr lang="en-US" altLang="zh-TW" sz="500" b="1" dirty="0">
                          <a:solidFill>
                            <a:srgbClr val="7030A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</a:pPr>
                      <a:r>
                        <a:rPr lang="zh-TW" altLang="en-US" sz="5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電子電路實習</a:t>
                      </a:r>
                      <a:r>
                        <a:rPr lang="en-US" altLang="zh-TW" sz="5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</a:pPr>
                      <a:r>
                        <a:rPr lang="zh-TW" altLang="en-US" sz="5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電腦網路實習</a:t>
                      </a:r>
                      <a:r>
                        <a:rPr lang="en-US" altLang="zh-TW" sz="5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</a:pPr>
                      <a:r>
                        <a:rPr lang="zh-TW" altLang="en-US" sz="5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原住民族語文</a:t>
                      </a:r>
                      <a:r>
                        <a:rPr lang="en-US" altLang="zh-TW" sz="5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</a:pPr>
                      <a:endParaRPr lang="en-US" altLang="zh-TW" sz="500" b="1" spc="-5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41184">
                <a:tc vMerge="1"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5420" marR="17780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同群 跨科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339090">
                <a:tc vMerge="1"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5420" marR="177800" algn="ctr">
                        <a:lnSpc>
                          <a:spcPct val="100000"/>
                        </a:lnSpc>
                      </a:pPr>
                      <a:r>
                        <a:rPr sz="55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同校</a:t>
                      </a: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 </a:t>
                      </a: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跨群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127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161290">
                        <a:lnSpc>
                          <a:spcPct val="100000"/>
                        </a:lnSpc>
                      </a:pPr>
                      <a:r>
                        <a:rPr lang="zh-TW" sz="55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電腦輔助平面設計實習</a:t>
                      </a:r>
                      <a:r>
                        <a:rPr lang="en-US" altLang="zh-TW" sz="55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lang="en-US" altLang="zh-TW" sz="55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 marR="161290">
                        <a:lnSpc>
                          <a:spcPct val="100000"/>
                        </a:lnSpc>
                      </a:pPr>
                      <a:r>
                        <a:rPr lang="zh-TW" altLang="en-US" sz="55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機器人控制應用</a:t>
                      </a:r>
                      <a:r>
                        <a:rPr lang="en-US" altLang="zh-TW" sz="55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lang="en-US" altLang="zh-TW" sz="55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161290">
                        <a:lnSpc>
                          <a:spcPct val="100000"/>
                        </a:lnSpc>
                      </a:pPr>
                      <a:r>
                        <a:rPr lang="zh-TW" sz="55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電腦輔助平面設計實習</a:t>
                      </a:r>
                      <a:r>
                        <a:rPr lang="en-US" altLang="zh-TW" sz="55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 marR="161290">
                        <a:lnSpc>
                          <a:spcPct val="100000"/>
                        </a:lnSpc>
                      </a:pPr>
                      <a:r>
                        <a:rPr lang="zh-TW" altLang="en-US" sz="55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機器人控制應用</a:t>
                      </a:r>
                      <a:r>
                        <a:rPr lang="en-US" altLang="zh-TW" sz="55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 spc="-5" dirty="0" smtClean="0">
                        <a:solidFill>
                          <a:srgbClr val="0070C0"/>
                        </a:solidFill>
                        <a:latin typeface="+mn-lt"/>
                        <a:cs typeface="Calibri" panose="020F0502020204030204"/>
                        <a:sym typeface="+mn-ea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84349">
                <a:tc gridSpan="2">
                  <a:txBody>
                    <a:bodyPr/>
                    <a:lstStyle/>
                    <a:p>
                      <a:pPr marL="2463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016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</a:t>
                      </a:r>
                      <a:r>
                        <a:rPr lang="en-US"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1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</a:t>
                      </a:r>
                      <a:r>
                        <a:rPr lang="en-US"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1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彈性學習時間(1)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彈性學習時間(1)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</a:t>
                      </a:r>
                      <a:r>
                        <a:rPr lang="en-US"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0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</a:t>
                      </a:r>
                      <a:r>
                        <a:rPr lang="en-US"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0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183475">
                <a:tc gridSpan="2">
                  <a:txBody>
                    <a:bodyPr/>
                    <a:lstStyle/>
                    <a:p>
                      <a:pPr marL="24638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953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231643" y="1496425"/>
            <a:ext cx="6571496" cy="5687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69747" y="1514855"/>
            <a:ext cx="6499859" cy="4968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69747" y="1514855"/>
            <a:ext cx="6499860" cy="497205"/>
          </a:xfrm>
          <a:custGeom>
            <a:avLst/>
            <a:gdLst/>
            <a:ahLst/>
            <a:cxnLst/>
            <a:rect l="l" t="t" r="r" b="b"/>
            <a:pathLst>
              <a:path w="6499859" h="497205">
                <a:moveTo>
                  <a:pt x="82804" y="0"/>
                </a:moveTo>
                <a:lnTo>
                  <a:pt x="6417056" y="0"/>
                </a:lnTo>
                <a:lnTo>
                  <a:pt x="6449282" y="6508"/>
                </a:lnTo>
                <a:lnTo>
                  <a:pt x="6475603" y="24257"/>
                </a:lnTo>
                <a:lnTo>
                  <a:pt x="6493351" y="50577"/>
                </a:lnTo>
                <a:lnTo>
                  <a:pt x="6499859" y="82804"/>
                </a:lnTo>
                <a:lnTo>
                  <a:pt x="6499859" y="496824"/>
                </a:lnTo>
                <a:lnTo>
                  <a:pt x="0" y="496824"/>
                </a:lnTo>
                <a:lnTo>
                  <a:pt x="0" y="82804"/>
                </a:lnTo>
                <a:lnTo>
                  <a:pt x="6506" y="50577"/>
                </a:lnTo>
                <a:lnTo>
                  <a:pt x="24252" y="24257"/>
                </a:lnTo>
                <a:lnTo>
                  <a:pt x="50572" y="6508"/>
                </a:lnTo>
                <a:lnTo>
                  <a:pt x="82804" y="0"/>
                </a:lnTo>
                <a:close/>
              </a:path>
            </a:pathLst>
          </a:custGeom>
          <a:ln w="9144">
            <a:solidFill>
              <a:srgbClr val="46AA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9435" y="1616963"/>
            <a:ext cx="1385315" cy="3413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406140" y="1958339"/>
            <a:ext cx="227075" cy="3215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1483233" y="1580768"/>
            <a:ext cx="766445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3825" marR="5080" indent="-111760">
              <a:lnSpc>
                <a:spcPct val="101000"/>
              </a:lnSpc>
              <a:spcBef>
                <a:spcPts val="95"/>
              </a:spcBef>
            </a:pP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一.培養資訊科技的 技術人才</a:t>
            </a:r>
            <a:endParaRPr sz="700" dirty="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49679" y="1580768"/>
            <a:ext cx="864108" cy="2298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3825" marR="5080" indent="-111760">
              <a:lnSpc>
                <a:spcPct val="101000"/>
              </a:lnSpc>
              <a:spcBef>
                <a:spcPts val="95"/>
              </a:spcBef>
            </a:pPr>
            <a:r>
              <a:rPr sz="700" spc="5" dirty="0" smtClean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二.</a:t>
            </a:r>
            <a:r>
              <a:rPr lang="zh-TW" altLang="en-US" sz="700" spc="5" dirty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培養物聯網及數位科技的技術人才</a:t>
            </a:r>
            <a:endParaRPr sz="700" dirty="0">
              <a:latin typeface="微軟正黑體" panose="020B0604030504040204" charset="-120"/>
              <a:ea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11829" y="1580768"/>
            <a:ext cx="766445" cy="3353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三</a:t>
            </a:r>
            <a:r>
              <a:rPr sz="700" spc="5" dirty="0" smtClean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.</a:t>
            </a:r>
            <a:r>
              <a:rPr lang="zh-TW" altLang="en-US" sz="700" dirty="0" smtClean="0">
                <a:latin typeface="微軟正黑體" panose="020B0604030504040204" charset="-120"/>
                <a:ea typeface="微軟正黑體" panose="020B0604030504040204" charset="-120"/>
              </a:rPr>
              <a:t>培養</a:t>
            </a:r>
            <a:r>
              <a:rPr lang="zh-TW" altLang="en-US" sz="700" dirty="0">
                <a:latin typeface="微軟正黑體" panose="020B0604030504040204" charset="-120"/>
                <a:ea typeface="微軟正黑體" panose="020B0604030504040204" charset="-120"/>
              </a:rPr>
              <a:t>動畫程式設計的技術人才	</a:t>
            </a:r>
            <a:endParaRPr lang="zh-TW" altLang="en-US" sz="700" dirty="0"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075938" y="1580768"/>
            <a:ext cx="76644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四</a:t>
            </a:r>
            <a:r>
              <a:rPr sz="700" spc="5" dirty="0" smtClean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.</a:t>
            </a:r>
            <a:r>
              <a:rPr lang="zh-TW" altLang="en-US" sz="700" dirty="0" smtClean="0">
                <a:latin typeface="微軟正黑體" panose="020B0604030504040204" charset="-120"/>
                <a:ea typeface="微軟正黑體" panose="020B0604030504040204" charset="-120"/>
              </a:rPr>
              <a:t>培養</a:t>
            </a:r>
            <a:r>
              <a:rPr lang="zh-TW" altLang="en-US" sz="700" dirty="0">
                <a:latin typeface="微軟正黑體" panose="020B0604030504040204" charset="-120"/>
                <a:ea typeface="微軟正黑體" panose="020B0604030504040204" charset="-120"/>
              </a:rPr>
              <a:t>電路控制及量測的技術人才</a:t>
            </a:r>
            <a:r>
              <a:rPr lang="zh-TW" altLang="en-US" sz="800" dirty="0"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800" dirty="0"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940300" y="1586610"/>
            <a:ext cx="766445" cy="3353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五</a:t>
            </a:r>
            <a:r>
              <a:rPr sz="700" spc="5" dirty="0" smtClean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.</a:t>
            </a:r>
            <a:r>
              <a:rPr lang="zh-TW" altLang="en-US" sz="700" dirty="0" smtClean="0">
                <a:latin typeface="微軟正黑體" panose="020B0604030504040204" charset="-120"/>
                <a:ea typeface="微軟正黑體" panose="020B0604030504040204" charset="-120"/>
              </a:rPr>
              <a:t>培養</a:t>
            </a:r>
            <a:r>
              <a:rPr lang="zh-TW" altLang="en-US" sz="700" dirty="0">
                <a:latin typeface="微軟正黑體" panose="020B0604030504040204" charset="-120"/>
                <a:ea typeface="微軟正黑體" panose="020B0604030504040204" charset="-120"/>
              </a:rPr>
              <a:t>網路管理的技術</a:t>
            </a:r>
            <a:r>
              <a:rPr lang="zh-TW" altLang="en-US" sz="700" dirty="0" smtClean="0">
                <a:latin typeface="微軟正黑體" panose="020B0604030504040204" charset="-120"/>
                <a:ea typeface="微軟正黑體" panose="020B0604030504040204" charset="-120"/>
              </a:rPr>
              <a:t>人才</a:t>
            </a:r>
            <a:r>
              <a:rPr lang="zh-TW" altLang="en-US" sz="700" dirty="0"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700" dirty="0"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83457" y="8293494"/>
            <a:ext cx="6496824" cy="46036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21563" y="8312150"/>
            <a:ext cx="6425184" cy="4038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37946" y="8289123"/>
            <a:ext cx="6425565" cy="403860"/>
          </a:xfrm>
          <a:custGeom>
            <a:avLst/>
            <a:gdLst/>
            <a:ahLst/>
            <a:cxnLst/>
            <a:rect l="l" t="t" r="r" b="b"/>
            <a:pathLst>
              <a:path w="6425565" h="403859">
                <a:moveTo>
                  <a:pt x="67310" y="0"/>
                </a:moveTo>
                <a:lnTo>
                  <a:pt x="6357874" y="0"/>
                </a:lnTo>
                <a:lnTo>
                  <a:pt x="6384089" y="5289"/>
                </a:lnTo>
                <a:lnTo>
                  <a:pt x="6405483" y="19715"/>
                </a:lnTo>
                <a:lnTo>
                  <a:pt x="6419899" y="41110"/>
                </a:lnTo>
                <a:lnTo>
                  <a:pt x="6425184" y="67309"/>
                </a:lnTo>
                <a:lnTo>
                  <a:pt x="6425184" y="403859"/>
                </a:lnTo>
                <a:lnTo>
                  <a:pt x="0" y="403859"/>
                </a:lnTo>
                <a:lnTo>
                  <a:pt x="0" y="67309"/>
                </a:lnTo>
                <a:lnTo>
                  <a:pt x="5289" y="41110"/>
                </a:lnTo>
                <a:lnTo>
                  <a:pt x="19715" y="19715"/>
                </a:lnTo>
                <a:lnTo>
                  <a:pt x="41110" y="5289"/>
                </a:lnTo>
                <a:lnTo>
                  <a:pt x="67310" y="0"/>
                </a:lnTo>
                <a:close/>
              </a:path>
            </a:pathLst>
          </a:custGeom>
          <a:ln w="9144">
            <a:solidFill>
              <a:srgbClr val="F6924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3614675" y="8159750"/>
            <a:ext cx="188975" cy="16128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29716" y="8267903"/>
            <a:ext cx="1444752" cy="39014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283457" y="8735520"/>
            <a:ext cx="6496824" cy="26369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321563" y="8753855"/>
            <a:ext cx="6425184" cy="21031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321563" y="8753855"/>
            <a:ext cx="6425565" cy="210820"/>
          </a:xfrm>
          <a:custGeom>
            <a:avLst/>
            <a:gdLst/>
            <a:ahLst/>
            <a:cxnLst/>
            <a:rect l="l" t="t" r="r" b="b"/>
            <a:pathLst>
              <a:path w="6425565" h="210820">
                <a:moveTo>
                  <a:pt x="0" y="35052"/>
                </a:moveTo>
                <a:lnTo>
                  <a:pt x="2755" y="21409"/>
                </a:lnTo>
                <a:lnTo>
                  <a:pt x="10267" y="10267"/>
                </a:lnTo>
                <a:lnTo>
                  <a:pt x="21409" y="2755"/>
                </a:lnTo>
                <a:lnTo>
                  <a:pt x="35051" y="0"/>
                </a:lnTo>
                <a:lnTo>
                  <a:pt x="6390132" y="0"/>
                </a:lnTo>
                <a:lnTo>
                  <a:pt x="6403752" y="2755"/>
                </a:lnTo>
                <a:lnTo>
                  <a:pt x="6414897" y="10267"/>
                </a:lnTo>
                <a:lnTo>
                  <a:pt x="6422421" y="21409"/>
                </a:lnTo>
                <a:lnTo>
                  <a:pt x="6425184" y="35052"/>
                </a:lnTo>
                <a:lnTo>
                  <a:pt x="6425184" y="175262"/>
                </a:lnTo>
                <a:lnTo>
                  <a:pt x="6422421" y="188905"/>
                </a:lnTo>
                <a:lnTo>
                  <a:pt x="6414897" y="200046"/>
                </a:lnTo>
                <a:lnTo>
                  <a:pt x="6403752" y="207557"/>
                </a:lnTo>
                <a:lnTo>
                  <a:pt x="6390132" y="210312"/>
                </a:lnTo>
                <a:lnTo>
                  <a:pt x="35051" y="210312"/>
                </a:lnTo>
                <a:lnTo>
                  <a:pt x="21409" y="207557"/>
                </a:lnTo>
                <a:lnTo>
                  <a:pt x="10267" y="200046"/>
                </a:lnTo>
                <a:lnTo>
                  <a:pt x="2755" y="188905"/>
                </a:lnTo>
                <a:lnTo>
                  <a:pt x="0" y="175262"/>
                </a:lnTo>
                <a:lnTo>
                  <a:pt x="0" y="35052"/>
                </a:lnTo>
                <a:close/>
              </a:path>
            </a:pathLst>
          </a:custGeom>
          <a:ln w="9144">
            <a:solidFill>
              <a:srgbClr val="BD4A4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3634487" y="8604503"/>
            <a:ext cx="169163" cy="21640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88392" y="8676131"/>
            <a:ext cx="1415796" cy="32308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1620392" y="8789009"/>
            <a:ext cx="855980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一.電腦軟體操作人員</a:t>
            </a:r>
            <a:endParaRPr sz="70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639060" y="8790837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二.程式設計人員</a:t>
            </a:r>
            <a:endParaRPr sz="70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657980" y="8786876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三.資訊助理人員</a:t>
            </a:r>
            <a:endParaRPr sz="70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504690" y="8792971"/>
            <a:ext cx="946150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四</a:t>
            </a:r>
            <a:r>
              <a:rPr sz="700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.</a:t>
            </a:r>
            <a:r>
              <a:rPr sz="7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電腦組裝、測試人員</a:t>
            </a:r>
            <a:endParaRPr sz="70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807455" y="8795106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五.網路架設人員</a:t>
            </a:r>
            <a:endParaRPr sz="70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781547" y="1585086"/>
            <a:ext cx="766445" cy="4578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r>
              <a:rPr sz="700" spc="5" dirty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六</a:t>
            </a:r>
            <a:r>
              <a:rPr sz="700" spc="5" dirty="0" smtClean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.</a:t>
            </a:r>
            <a:r>
              <a:rPr lang="zh-TW" altLang="en-US" sz="700" dirty="0" smtClean="0">
                <a:latin typeface="微軟正黑體" panose="020B0604030504040204" charset="-120"/>
                <a:ea typeface="微軟正黑體" panose="020B0604030504040204" charset="-120"/>
              </a:rPr>
              <a:t>培養</a:t>
            </a:r>
            <a:r>
              <a:rPr lang="zh-TW" altLang="en-US" sz="700" dirty="0">
                <a:latin typeface="微軟正黑體" panose="020B0604030504040204" charset="-120"/>
                <a:ea typeface="微軟正黑體" panose="020B0604030504040204" charset="-120"/>
              </a:rPr>
              <a:t>資訊職業道德相關專業領域繼續進修</a:t>
            </a:r>
            <a:r>
              <a:rPr lang="zh-TW" altLang="en-US" sz="700" dirty="0" smtClean="0">
                <a:latin typeface="微軟正黑體" panose="020B0604030504040204" charset="-120"/>
                <a:ea typeface="微軟正黑體" panose="020B0604030504040204" charset="-120"/>
              </a:rPr>
              <a:t>人才</a:t>
            </a:r>
            <a:r>
              <a:rPr lang="zh-TW" altLang="en-US" sz="800" dirty="0"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800" dirty="0"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36" name="object 11"/>
          <p:cNvSpPr txBox="1"/>
          <p:nvPr/>
        </p:nvSpPr>
        <p:spPr>
          <a:xfrm>
            <a:off x="1441168" y="8342007"/>
            <a:ext cx="644018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一</a:t>
            </a:r>
            <a:r>
              <a:rPr sz="700" spc="5" dirty="0" smtClean="0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.</a:t>
            </a:r>
            <a:r>
              <a:rPr lang="zh-TW" altLang="en-US" sz="700" dirty="0" smtClean="0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具備</a:t>
            </a:r>
            <a:r>
              <a:rPr lang="zh-TW" altLang="en-US" sz="700" dirty="0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電學的基礎能力</a:t>
            </a:r>
            <a:r>
              <a:rPr lang="zh-TW" altLang="en-US" sz="800" dirty="0"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800" dirty="0"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37" name="object 11"/>
          <p:cNvSpPr txBox="1"/>
          <p:nvPr/>
        </p:nvSpPr>
        <p:spPr>
          <a:xfrm>
            <a:off x="2051050" y="8316286"/>
            <a:ext cx="64401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二</a:t>
            </a:r>
            <a:r>
              <a:rPr lang="en-US" altLang="zh-TW" sz="700" dirty="0" smtClean="0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r>
              <a:rPr lang="zh-TW" altLang="en-US" sz="700" dirty="0" smtClean="0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具備</a:t>
            </a:r>
            <a:r>
              <a:rPr lang="zh-TW" altLang="en-US" sz="700" dirty="0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數位邏輯電路分析	</a:t>
            </a:r>
            <a:endParaRPr lang="zh-TW" altLang="en-US" sz="700" dirty="0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700" dirty="0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700" dirty="0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38" name="object 11"/>
          <p:cNvSpPr txBox="1"/>
          <p:nvPr/>
        </p:nvSpPr>
        <p:spPr>
          <a:xfrm>
            <a:off x="2736850" y="8312150"/>
            <a:ext cx="644018" cy="3353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三</a:t>
            </a:r>
            <a:r>
              <a:rPr lang="en-US" altLang="zh-TW" sz="700" dirty="0" smtClean="0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r>
              <a:rPr lang="zh-TW" altLang="en-US" sz="700" dirty="0" smtClean="0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具備</a:t>
            </a:r>
            <a:r>
              <a:rPr lang="zh-TW" altLang="en-US" sz="700" dirty="0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電子儀表操作的基礎能力	</a:t>
            </a:r>
            <a:endParaRPr lang="zh-TW" altLang="en-US" sz="700" dirty="0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39" name="object 11"/>
          <p:cNvSpPr txBox="1"/>
          <p:nvPr/>
        </p:nvSpPr>
        <p:spPr>
          <a:xfrm>
            <a:off x="3422650" y="8312150"/>
            <a:ext cx="64401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>
                <a:solidFill>
                  <a:srgbClr val="FF0000"/>
                </a:solidFill>
                <a:latin typeface="微軟正黑體" panose="020B0604030504040204" charset="-120"/>
                <a:ea typeface="微軟正黑體" panose="020B0604030504040204" charset="-120"/>
              </a:rPr>
              <a:t>四</a:t>
            </a:r>
            <a:r>
              <a:rPr lang="en-US" altLang="zh-TW" sz="700" dirty="0" smtClean="0">
                <a:solidFill>
                  <a:srgbClr val="FF0000"/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r>
              <a:rPr lang="zh-TW" altLang="en-US" sz="700" dirty="0" smtClean="0">
                <a:solidFill>
                  <a:srgbClr val="FF0000"/>
                </a:solidFill>
                <a:latin typeface="微軟正黑體" panose="020B0604030504040204" charset="-120"/>
                <a:ea typeface="微軟正黑體" panose="020B0604030504040204" charset="-120"/>
              </a:rPr>
              <a:t>具備</a:t>
            </a:r>
            <a:r>
              <a:rPr lang="zh-TW" altLang="en-US" sz="700" dirty="0">
                <a:solidFill>
                  <a:srgbClr val="FF0000"/>
                </a:solidFill>
                <a:latin typeface="微軟正黑體" panose="020B0604030504040204" charset="-120"/>
                <a:ea typeface="微軟正黑體" panose="020B0604030504040204" charset="-120"/>
              </a:rPr>
              <a:t>物聯網及數位科技的技術能力	</a:t>
            </a:r>
            <a:endParaRPr lang="zh-TW" altLang="en-US" sz="700" dirty="0">
              <a:solidFill>
                <a:srgbClr val="FF0000"/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40" name="object 11"/>
          <p:cNvSpPr txBox="1"/>
          <p:nvPr/>
        </p:nvSpPr>
        <p:spPr>
          <a:xfrm>
            <a:off x="4108450" y="8307874"/>
            <a:ext cx="64401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rgbClr val="00B050"/>
                </a:solidFill>
                <a:latin typeface="微軟正黑體" panose="020B0604030504040204" charset="-120"/>
                <a:ea typeface="微軟正黑體" panose="020B0604030504040204" charset="-120"/>
              </a:rPr>
              <a:t>五</a:t>
            </a:r>
            <a:r>
              <a:rPr lang="en-US" altLang="zh-TW" sz="700" dirty="0" smtClean="0">
                <a:solidFill>
                  <a:srgbClr val="00B050"/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r>
              <a:rPr lang="zh-TW" altLang="en-US" sz="700" dirty="0" smtClean="0">
                <a:solidFill>
                  <a:srgbClr val="00B050"/>
                </a:solidFill>
                <a:latin typeface="微軟正黑體" panose="020B0604030504040204" charset="-120"/>
                <a:ea typeface="微軟正黑體" panose="020B0604030504040204" charset="-120"/>
              </a:rPr>
              <a:t>具備</a:t>
            </a:r>
            <a:r>
              <a:rPr lang="zh-TW" altLang="en-US" sz="700" dirty="0">
                <a:solidFill>
                  <a:srgbClr val="00B050"/>
                </a:solidFill>
                <a:latin typeface="微軟正黑體" panose="020B0604030504040204" charset="-120"/>
                <a:ea typeface="微軟正黑體" panose="020B0604030504040204" charset="-120"/>
              </a:rPr>
              <a:t>動畫程式設計及控制的技術能力	</a:t>
            </a:r>
            <a:endParaRPr lang="zh-TW" altLang="en-US" sz="700" dirty="0">
              <a:solidFill>
                <a:srgbClr val="00B050"/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41" name="object 11"/>
          <p:cNvSpPr txBox="1"/>
          <p:nvPr/>
        </p:nvSpPr>
        <p:spPr>
          <a:xfrm>
            <a:off x="4759832" y="8294014"/>
            <a:ext cx="64401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>
                <a:solidFill>
                  <a:srgbClr val="00B0F0"/>
                </a:solidFill>
                <a:latin typeface="微軟正黑體" panose="020B0604030504040204" charset="-120"/>
                <a:ea typeface="微軟正黑體" panose="020B0604030504040204" charset="-120"/>
              </a:rPr>
              <a:t>六</a:t>
            </a:r>
            <a:r>
              <a:rPr lang="en-US" altLang="zh-TW" sz="700" dirty="0" smtClean="0">
                <a:solidFill>
                  <a:srgbClr val="00B0F0"/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r>
              <a:rPr lang="zh-TW" altLang="en-US" sz="700" dirty="0" smtClean="0">
                <a:solidFill>
                  <a:srgbClr val="00B0F0"/>
                </a:solidFill>
                <a:latin typeface="微軟正黑體" panose="020B0604030504040204" charset="-120"/>
                <a:ea typeface="微軟正黑體" panose="020B0604030504040204" charset="-120"/>
              </a:rPr>
              <a:t>具備</a:t>
            </a:r>
            <a:r>
              <a:rPr lang="zh-TW" altLang="en-US" sz="700" dirty="0">
                <a:solidFill>
                  <a:srgbClr val="00B0F0"/>
                </a:solidFill>
                <a:latin typeface="微軟正黑體" panose="020B0604030504040204" charset="-120"/>
                <a:ea typeface="微軟正黑體" panose="020B0604030504040204" charset="-120"/>
              </a:rPr>
              <a:t>繪製電路圖的技術能力	</a:t>
            </a:r>
            <a:endParaRPr lang="zh-TW" altLang="en-US" sz="700" dirty="0">
              <a:solidFill>
                <a:srgbClr val="00B0F0"/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700" dirty="0">
                <a:solidFill>
                  <a:srgbClr val="00B0F0"/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700" dirty="0">
              <a:solidFill>
                <a:srgbClr val="00B0F0"/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42" name="object 11"/>
          <p:cNvSpPr txBox="1"/>
          <p:nvPr/>
        </p:nvSpPr>
        <p:spPr>
          <a:xfrm>
            <a:off x="5445632" y="8294014"/>
            <a:ext cx="644018" cy="5507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rgbClr val="7030A0"/>
                </a:solidFill>
                <a:latin typeface="微軟正黑體" panose="020B0604030504040204" charset="-120"/>
                <a:ea typeface="微軟正黑體" panose="020B0604030504040204" charset="-120"/>
              </a:rPr>
              <a:t>七</a:t>
            </a:r>
            <a:r>
              <a:rPr lang="en-US" altLang="zh-TW" sz="700" dirty="0" smtClean="0">
                <a:solidFill>
                  <a:srgbClr val="7030A0"/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r>
              <a:rPr lang="zh-TW" altLang="en-US" sz="700" dirty="0" smtClean="0">
                <a:solidFill>
                  <a:srgbClr val="7030A0"/>
                </a:solidFill>
                <a:latin typeface="微軟正黑體" panose="020B0604030504040204" charset="-120"/>
                <a:ea typeface="微軟正黑體" panose="020B0604030504040204" charset="-120"/>
              </a:rPr>
              <a:t>具備</a:t>
            </a:r>
            <a:r>
              <a:rPr lang="zh-TW" altLang="en-US" sz="700" dirty="0">
                <a:solidFill>
                  <a:srgbClr val="7030A0"/>
                </a:solidFill>
                <a:latin typeface="微軟正黑體" panose="020B0604030504040204" charset="-120"/>
                <a:ea typeface="微軟正黑體" panose="020B0604030504040204" charset="-120"/>
              </a:rPr>
              <a:t>網路管理的技術能力	</a:t>
            </a:r>
            <a:endParaRPr lang="zh-TW" altLang="en-US" sz="700" dirty="0">
              <a:solidFill>
                <a:srgbClr val="7030A0"/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700" dirty="0">
                <a:solidFill>
                  <a:srgbClr val="7030A0"/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700" dirty="0">
              <a:solidFill>
                <a:srgbClr val="7030A0"/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700" dirty="0">
                <a:solidFill>
                  <a:srgbClr val="7030A0"/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700" dirty="0">
              <a:solidFill>
                <a:srgbClr val="7030A0"/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43" name="object 11"/>
          <p:cNvSpPr txBox="1"/>
          <p:nvPr/>
        </p:nvSpPr>
        <p:spPr>
          <a:xfrm>
            <a:off x="6089650" y="8300720"/>
            <a:ext cx="644018" cy="766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rgbClr val="002060"/>
                </a:solidFill>
                <a:latin typeface="微軟正黑體" panose="020B0604030504040204" charset="-120"/>
                <a:ea typeface="微軟正黑體" panose="020B0604030504040204" charset="-120"/>
              </a:rPr>
              <a:t>八</a:t>
            </a:r>
            <a:r>
              <a:rPr lang="en-US" altLang="zh-TW" sz="700" dirty="0" smtClean="0">
                <a:solidFill>
                  <a:srgbClr val="002060"/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r>
              <a:rPr lang="zh-TW" altLang="en-US" sz="700" dirty="0" smtClean="0">
                <a:solidFill>
                  <a:srgbClr val="002060"/>
                </a:solidFill>
                <a:latin typeface="微軟正黑體" panose="020B0604030504040204" charset="-120"/>
                <a:ea typeface="微軟正黑體" panose="020B0604030504040204" charset="-120"/>
              </a:rPr>
              <a:t>具備</a:t>
            </a:r>
            <a:r>
              <a:rPr lang="zh-TW" altLang="en-US" sz="700" dirty="0">
                <a:solidFill>
                  <a:srgbClr val="002060"/>
                </a:solidFill>
                <a:latin typeface="微軟正黑體" panose="020B0604030504040204" charset="-120"/>
                <a:ea typeface="微軟正黑體" panose="020B0604030504040204" charset="-120"/>
              </a:rPr>
              <a:t>職業道德與終身學習之能力。	</a:t>
            </a:r>
            <a:endParaRPr lang="zh-TW" altLang="en-US" sz="700" dirty="0">
              <a:solidFill>
                <a:srgbClr val="002060"/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700" dirty="0">
                <a:solidFill>
                  <a:srgbClr val="002060"/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700" dirty="0">
              <a:solidFill>
                <a:srgbClr val="002060"/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700" dirty="0">
                <a:solidFill>
                  <a:srgbClr val="002060"/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700" dirty="0">
              <a:solidFill>
                <a:srgbClr val="002060"/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700" dirty="0">
                <a:solidFill>
                  <a:srgbClr val="002060"/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700" dirty="0">
              <a:solidFill>
                <a:srgbClr val="002060"/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1463</Words>
  <Application>WPS Presentation</Application>
  <PresentationFormat>自訂</PresentationFormat>
  <Paragraphs>345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新細明體</vt:lpstr>
      <vt:lpstr>Wingdings</vt:lpstr>
      <vt:lpstr>Yu Gothic</vt:lpstr>
      <vt:lpstr>微軟正黑體</vt:lpstr>
      <vt:lpstr>Times New Roman</vt:lpstr>
      <vt:lpstr>Calibri</vt:lpstr>
      <vt:lpstr>新細明體</vt:lpstr>
      <vt:lpstr>Calibri</vt:lpstr>
      <vt:lpstr>SimSun</vt:lpstr>
      <vt:lpstr>Microsoft YaHei</vt:lpstr>
      <vt:lpstr>Arial Unicode MS</vt:lpstr>
      <vt:lpstr>Office Theme</vt:lpstr>
      <vt:lpstr>新北市莊敬高職	資訊科	課程地圖 (114學年度新生適用)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USER</cp:lastModifiedBy>
  <cp:revision>21</cp:revision>
  <cp:lastPrinted>2022-12-23T07:11:00Z</cp:lastPrinted>
  <dcterms:created xsi:type="dcterms:W3CDTF">2019-11-28T06:55:00Z</dcterms:created>
  <dcterms:modified xsi:type="dcterms:W3CDTF">2025-01-03T07:44:57Z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2019-11-28T00:00:00Z</vt:filetime>
  </property>
  <property fmtid="{D5CDD505-2E9C-101B-9397-08002B2CF9AE}" pid="5" name="KSOProductBuildVer">
    <vt:lpwstr>1028-10.8.0.6003</vt:lpwstr>
  </property>
</Properties>
</file>