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9DFEA-51F5-4527-8046-FAF1461838D2}" type="datetimeFigureOut">
              <a:rPr lang="zh-TW" altLang="en-US" smtClean="0"/>
              <a:t>2020/4/14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167F7-34A7-4F2C-B9C1-45150C74B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02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D182B-4A85-4C1A-851B-BA4E0AD613C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258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DD951-7D3B-4A70-94EA-6014B434227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88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CF631-8D19-43BC-8E2C-8DC2841073E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1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CE793-D91F-4ECD-A454-94C76A79CCF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946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D3A70-3FB7-4438-B3F8-CB60892B87F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89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64F14-DF16-4FEC-B1BD-334AA17FCB5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539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BC2FF-BBF4-4A75-878E-BB8CDD6F783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5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94576-AD08-4C64-8300-57E841A0F61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C4DE5-6557-4983-A4A8-326B18521EE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84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F205F-B0AF-4AA6-AEFA-61969520AC6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02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51751-4709-4085-A394-147DA2D0355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8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D8E6B-E20C-4B59-A6EF-C44B92824C9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62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FEE4-DD96-4EC7-8F3D-635446C0B03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55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F3984-EBFB-432D-BC25-4AA53DE7C7D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17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7F8B-D79F-4B17-9906-8C4B275767A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7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50000">
              <a:schemeClr val="bg1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FF4A93-7015-4EDD-B52A-19F723E5CE59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5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3.png"/><Relationship Id="rId5" Type="http://schemas.openxmlformats.org/officeDocument/2006/relationships/image" Target="../media/image5.emf"/><Relationship Id="rId10" Type="http://schemas.openxmlformats.org/officeDocument/2006/relationships/image" Target="../media/image12.jpeg"/><Relationship Id="rId4" Type="http://schemas.openxmlformats.org/officeDocument/2006/relationships/image" Target="../media/image8.pn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" y="152400"/>
            <a:ext cx="8839200" cy="45720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chemeClr val="bg1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zh-TW" altLang="en-US" sz="1600" b="1" dirty="0">
                <a:latin typeface="標楷體" pitchFamily="65" charset="-120"/>
                <a:ea typeface="標楷體" pitchFamily="65" charset="-120"/>
              </a:rPr>
              <a:t>新北市新店區莊敬高級工業家事職業學校東校區防災地圖</a:t>
            </a:r>
            <a:r>
              <a:rPr lang="en-US" altLang="zh-TW" sz="1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b="1" dirty="0">
                <a:latin typeface="標楷體" pitchFamily="65" charset="-120"/>
                <a:ea typeface="標楷體" pitchFamily="65" charset="-120"/>
              </a:rPr>
              <a:t>地震災害</a:t>
            </a:r>
            <a:r>
              <a:rPr lang="en-US" altLang="zh-TW" sz="16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6553200" y="15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8153400" y="15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1" name="Line 8"/>
          <p:cNvSpPr>
            <a:spLocks noChangeShapeType="1"/>
          </p:cNvSpPr>
          <p:nvPr/>
        </p:nvSpPr>
        <p:spPr bwMode="auto">
          <a:xfrm>
            <a:off x="6553200" y="381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472238" y="52388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 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經度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東經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121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53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秒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467475" y="2667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 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緯度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北緯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98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56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秒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8210550" y="1762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108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月學務處製</a:t>
            </a:r>
          </a:p>
        </p:txBody>
      </p:sp>
      <p:pic>
        <p:nvPicPr>
          <p:cNvPr id="3085" name="Picture 14" descr="「地圖指北」的圖片搜尋結果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773833">
            <a:off x="8340491" y="670305"/>
            <a:ext cx="538163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36" name="Rectangle 1494"/>
          <p:cNvSpPr>
            <a:spLocks noChangeArrowheads="1"/>
          </p:cNvSpPr>
          <p:nvPr/>
        </p:nvSpPr>
        <p:spPr bwMode="auto">
          <a:xfrm>
            <a:off x="4587875" y="5489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437" name="Rectangle 1504"/>
          <p:cNvSpPr>
            <a:spLocks noChangeArrowheads="1"/>
          </p:cNvSpPr>
          <p:nvPr/>
        </p:nvSpPr>
        <p:spPr bwMode="auto">
          <a:xfrm>
            <a:off x="4810125" y="6013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438" name="Rectangle 1506"/>
          <p:cNvSpPr>
            <a:spLocks noChangeArrowheads="1"/>
          </p:cNvSpPr>
          <p:nvPr/>
        </p:nvSpPr>
        <p:spPr bwMode="auto">
          <a:xfrm>
            <a:off x="4921250" y="5905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439" name="Rectangle 1520"/>
          <p:cNvSpPr>
            <a:spLocks noChangeArrowheads="1"/>
          </p:cNvSpPr>
          <p:nvPr/>
        </p:nvSpPr>
        <p:spPr bwMode="auto">
          <a:xfrm>
            <a:off x="6432550" y="5546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440" name="Rectangle 1522"/>
          <p:cNvSpPr>
            <a:spLocks noChangeArrowheads="1"/>
          </p:cNvSpPr>
          <p:nvPr/>
        </p:nvSpPr>
        <p:spPr bwMode="auto">
          <a:xfrm>
            <a:off x="4625975" y="598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441" name="Rectangle 1524"/>
          <p:cNvSpPr>
            <a:spLocks noChangeArrowheads="1"/>
          </p:cNvSpPr>
          <p:nvPr/>
        </p:nvSpPr>
        <p:spPr bwMode="auto">
          <a:xfrm>
            <a:off x="4968875" y="6010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442" name="Rectangle 1526"/>
          <p:cNvSpPr>
            <a:spLocks noChangeArrowheads="1"/>
          </p:cNvSpPr>
          <p:nvPr/>
        </p:nvSpPr>
        <p:spPr bwMode="auto">
          <a:xfrm>
            <a:off x="4918075" y="634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443" name="Rectangle 1528"/>
          <p:cNvSpPr>
            <a:spLocks noChangeArrowheads="1"/>
          </p:cNvSpPr>
          <p:nvPr/>
        </p:nvSpPr>
        <p:spPr bwMode="auto">
          <a:xfrm>
            <a:off x="6019800" y="5949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" name="Rectangle 1424"/>
          <p:cNvSpPr>
            <a:spLocks noChangeArrowheads="1"/>
          </p:cNvSpPr>
          <p:nvPr/>
        </p:nvSpPr>
        <p:spPr bwMode="auto">
          <a:xfrm>
            <a:off x="1466850" y="1959566"/>
            <a:ext cx="2495549" cy="1594351"/>
          </a:xfrm>
          <a:prstGeom prst="rect">
            <a:avLst/>
          </a:prstGeom>
          <a:pattFill prst="lgGrid">
            <a:fgClr>
              <a:schemeClr val="bg1"/>
            </a:fgClr>
            <a:bgClr>
              <a:srgbClr val="FFCCFF"/>
            </a:bgClr>
          </a:patt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pic>
        <p:nvPicPr>
          <p:cNvPr id="207" name="Picture 1427" descr="ll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3141" y="2394143"/>
            <a:ext cx="652463" cy="668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091651"/>
              </p:ext>
            </p:extLst>
          </p:nvPr>
        </p:nvGraphicFramePr>
        <p:xfrm>
          <a:off x="1524000" y="665430"/>
          <a:ext cx="238442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885"/>
                <a:gridCol w="542290"/>
                <a:gridCol w="504825"/>
                <a:gridCol w="533400"/>
                <a:gridCol w="327025"/>
              </a:tblGrid>
              <a:tr h="187942">
                <a:tc>
                  <a:txBody>
                    <a:bodyPr/>
                    <a:lstStyle/>
                    <a:p>
                      <a:r>
                        <a:rPr lang="en-US" altLang="zh-TW" sz="800" b="0" dirty="0" smtClean="0">
                          <a:solidFill>
                            <a:schemeClr val="tx1"/>
                          </a:solidFill>
                        </a:rPr>
                        <a:t>A6-4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b="0" dirty="0" smtClean="0">
                          <a:solidFill>
                            <a:schemeClr val="tx1"/>
                          </a:solidFill>
                        </a:rPr>
                        <a:t>A6-3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b="0" dirty="0" smtClean="0">
                          <a:solidFill>
                            <a:schemeClr val="tx1"/>
                          </a:solidFill>
                        </a:rPr>
                        <a:t>A6-2</a:t>
                      </a:r>
                      <a:endParaRPr lang="zh-TW" altLang="en-US" sz="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b="0" dirty="0" smtClean="0">
                          <a:solidFill>
                            <a:schemeClr val="tx1"/>
                          </a:solidFill>
                        </a:rPr>
                        <a:t>A6-1</a:t>
                      </a:r>
                      <a:endParaRPr lang="zh-TW" altLang="en-US" sz="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87942"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A5-4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A5-3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A5-2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A5-1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87942"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A4-4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A4-3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A4-2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A4-1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87942"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A3-4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A3-3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A3-2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A3-1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87942"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A2-4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A2-3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A2-2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A2-1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87942">
                <a:tc gridSpan="4">
                  <a:txBody>
                    <a:bodyPr/>
                    <a:lstStyle/>
                    <a:p>
                      <a:r>
                        <a:rPr lang="zh-TW" altLang="en-US" sz="800" dirty="0" smtClean="0"/>
                        <a:t>學生活動中心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805965"/>
              </p:ext>
            </p:extLst>
          </p:nvPr>
        </p:nvGraphicFramePr>
        <p:xfrm>
          <a:off x="3989070" y="1004633"/>
          <a:ext cx="1249680" cy="3769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749092">
                <a:tc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彩妝教室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剪</a:t>
                      </a:r>
                      <a:endParaRPr lang="en-US" altLang="zh-TW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吹</a:t>
                      </a:r>
                      <a:endParaRPr lang="en-US" altLang="zh-TW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教室</a:t>
                      </a:r>
                    </a:p>
                    <a:p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護膚教室</a:t>
                      </a:r>
                    </a:p>
                    <a:p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染整</a:t>
                      </a:r>
                      <a:endParaRPr lang="en-US" altLang="zh-TW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教室</a:t>
                      </a:r>
                    </a:p>
                    <a:p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衛生</a:t>
                      </a:r>
                      <a:endParaRPr lang="en-US" altLang="zh-TW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教室</a:t>
                      </a:r>
                    </a:p>
                    <a:p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</a:rPr>
                        <a:t>              </a:t>
                      </a:r>
                      <a:endParaRPr lang="en-US" altLang="zh-TW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演講廳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264863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2F</a:t>
                      </a:r>
                      <a:r>
                        <a:rPr lang="zh-TW" altLang="en-US" sz="800" dirty="0" smtClean="0"/>
                        <a:t>電腦教室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3F</a:t>
                      </a:r>
                      <a:r>
                        <a:rPr lang="zh-TW" altLang="en-US" sz="800" dirty="0" smtClean="0"/>
                        <a:t>電腦教室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4F</a:t>
                      </a:r>
                      <a:r>
                        <a:rPr lang="zh-TW" altLang="en-US" sz="800" dirty="0" smtClean="0"/>
                        <a:t>電腦教室</a:t>
                      </a:r>
                    </a:p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5F</a:t>
                      </a:r>
                      <a:r>
                        <a:rPr lang="zh-TW" altLang="en-US" sz="800" dirty="0" smtClean="0"/>
                        <a:t>電腦教室</a:t>
                      </a:r>
                    </a:p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</a:tr>
              <a:tr h="37238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33723"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D11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D21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會計室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D41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D51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圖書館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749092"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麵包坊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輔導室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董事長室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D42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D52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電腦教室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801715"/>
              </p:ext>
            </p:extLst>
          </p:nvPr>
        </p:nvGraphicFramePr>
        <p:xfrm>
          <a:off x="1493160" y="3579843"/>
          <a:ext cx="2415264" cy="1169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816"/>
                <a:gridCol w="646221"/>
                <a:gridCol w="800100"/>
                <a:gridCol w="365127"/>
              </a:tblGrid>
              <a:tr h="233937">
                <a:tc gridSpan="2"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電腦硬體裝修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電腦硬體裝修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33937"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3D</a:t>
                      </a:r>
                      <a:r>
                        <a:rPr lang="zh-TW" altLang="en-US" sz="800" dirty="0" smtClean="0"/>
                        <a:t>教室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C2-2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C2-3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339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C3-1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C3-2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C3-3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339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C4-1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C4-2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C4-3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339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C5-1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C5-2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C5-3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418779"/>
              </p:ext>
            </p:extLst>
          </p:nvPr>
        </p:nvGraphicFramePr>
        <p:xfrm>
          <a:off x="435017" y="1310170"/>
          <a:ext cx="999820" cy="3371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55"/>
                <a:gridCol w="249955"/>
                <a:gridCol w="249955"/>
                <a:gridCol w="249955"/>
              </a:tblGrid>
              <a:tr h="328134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35883">
                <a:tc row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學</a:t>
                      </a:r>
                      <a:endParaRPr lang="en-US" altLang="zh-TW" sz="800" dirty="0" smtClean="0"/>
                    </a:p>
                    <a:p>
                      <a:r>
                        <a:rPr lang="zh-TW" altLang="en-US" sz="800" dirty="0" smtClean="0"/>
                        <a:t>務</a:t>
                      </a:r>
                      <a:endParaRPr lang="en-US" altLang="zh-TW" sz="800" dirty="0" smtClean="0"/>
                    </a:p>
                    <a:p>
                      <a:r>
                        <a:rPr lang="zh-TW" altLang="en-US" sz="800" dirty="0" smtClean="0"/>
                        <a:t>處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B31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/>
                        <a:t>門市服務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B11</a:t>
                      </a:r>
                      <a:endParaRPr lang="zh-TW" altLang="en-US" sz="800" dirty="0" smtClean="0"/>
                    </a:p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526942">
                <a:tc v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B32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B22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/>
                        <a:t>接待室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451665"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人事室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B33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/>
                        <a:t>B23</a:t>
                      </a:r>
                      <a:endParaRPr lang="zh-TW" altLang="en-US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30111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526942">
                <a:tc row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教</a:t>
                      </a:r>
                      <a:endParaRPr lang="en-US" altLang="zh-TW" sz="800" dirty="0" smtClean="0"/>
                    </a:p>
                    <a:p>
                      <a:r>
                        <a:rPr lang="zh-TW" altLang="en-US" sz="800" dirty="0" smtClean="0"/>
                        <a:t>務</a:t>
                      </a:r>
                      <a:endParaRPr lang="en-US" altLang="zh-TW" sz="800" dirty="0" smtClean="0"/>
                    </a:p>
                    <a:p>
                      <a:r>
                        <a:rPr lang="zh-TW" altLang="en-US" sz="800" dirty="0" smtClean="0"/>
                        <a:t>處</a:t>
                      </a:r>
                      <a:endParaRPr lang="en-US" altLang="zh-TW" sz="800" dirty="0" smtClean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工業電子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電競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攝影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595117">
                <a:tc v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/>
                        <a:t>電競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/>
                        <a:t>總務處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903440"/>
              </p:ext>
            </p:extLst>
          </p:nvPr>
        </p:nvGraphicFramePr>
        <p:xfrm>
          <a:off x="5419726" y="2971800"/>
          <a:ext cx="2657474" cy="1516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4"/>
                <a:gridCol w="485775"/>
                <a:gridCol w="447675"/>
                <a:gridCol w="533400"/>
                <a:gridCol w="438150"/>
                <a:gridCol w="381000"/>
              </a:tblGrid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</a:rPr>
                        <a:t>G6-4</a:t>
                      </a:r>
                      <a:endParaRPr lang="zh-TW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</a:rPr>
                        <a:t>G6-3</a:t>
                      </a:r>
                      <a:endParaRPr lang="zh-TW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</a:rPr>
                        <a:t>G6-2</a:t>
                      </a:r>
                      <a:endParaRPr lang="zh-TW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</a:rPr>
                        <a:t>G6-1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G5-4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G5-3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G5-2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G5-1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G4-4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G4-3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G4-2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G4-1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G3-2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G3-1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餐飲科大辦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中式麵食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中</a:t>
                      </a:r>
                      <a:r>
                        <a:rPr lang="en-US" altLang="zh-TW" sz="800" dirty="0" smtClean="0"/>
                        <a:t>6</a:t>
                      </a:r>
                      <a:r>
                        <a:rPr lang="zh-TW" altLang="en-US" sz="800" dirty="0" smtClean="0"/>
                        <a:t>實習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中餐檢定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TW" altLang="en-US" sz="800" dirty="0" smtClean="0"/>
                        <a:t>學生餐廳</a:t>
                      </a:r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216" name="表格 2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79778"/>
              </p:ext>
            </p:extLst>
          </p:nvPr>
        </p:nvGraphicFramePr>
        <p:xfrm>
          <a:off x="5358608" y="1584325"/>
          <a:ext cx="3118642" cy="1263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92"/>
                <a:gridCol w="533400"/>
                <a:gridCol w="457200"/>
                <a:gridCol w="116840"/>
                <a:gridCol w="416560"/>
                <a:gridCol w="409575"/>
                <a:gridCol w="409575"/>
                <a:gridCol w="419100"/>
              </a:tblGrid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中米麵教室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職訓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中餐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b="0" dirty="0" smtClean="0">
                          <a:solidFill>
                            <a:schemeClr val="tx1"/>
                          </a:solidFill>
                        </a:rPr>
                        <a:t>科辦</a:t>
                      </a:r>
                      <a:endParaRPr lang="zh-TW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r>
                        <a:rPr lang="zh-TW" altLang="en-US" sz="800" dirty="0" smtClean="0"/>
                        <a:t>調酒教室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E2-2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E2-1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E3-5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E3-4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800" dirty="0" smtClean="0"/>
                        <a:t>E3-3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E3-2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E3-1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E4-5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E4-4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800" dirty="0" smtClean="0"/>
                        <a:t>E4-3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E4-2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E4-1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730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E5-5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E5-4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800" dirty="0" smtClean="0"/>
                        <a:t>E5-3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E5-2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800" dirty="0" smtClean="0"/>
                        <a:t>E5-1</a:t>
                      </a:r>
                      <a:endParaRPr lang="zh-TW" altLang="en-US" sz="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26" name="Rectangle 1424"/>
          <p:cNvSpPr>
            <a:spLocks noChangeArrowheads="1"/>
          </p:cNvSpPr>
          <p:nvPr/>
        </p:nvSpPr>
        <p:spPr bwMode="auto">
          <a:xfrm>
            <a:off x="5410200" y="4675963"/>
            <a:ext cx="3527425" cy="1953437"/>
          </a:xfrm>
          <a:prstGeom prst="rect">
            <a:avLst/>
          </a:prstGeom>
          <a:gradFill flip="none" rotWithShape="1">
            <a:gsLst>
              <a:gs pos="61000">
                <a:srgbClr val="61CE92"/>
              </a:gs>
              <a:gs pos="0">
                <a:schemeClr val="bg1"/>
              </a:gs>
              <a:gs pos="100000">
                <a:srgbClr val="00B050"/>
              </a:gs>
            </a:gsLst>
            <a:lin ang="2700000" scaled="1"/>
            <a:tileRect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7" name="Rectangle 1424"/>
          <p:cNvSpPr>
            <a:spLocks noChangeArrowheads="1"/>
          </p:cNvSpPr>
          <p:nvPr/>
        </p:nvSpPr>
        <p:spPr bwMode="auto">
          <a:xfrm>
            <a:off x="437345" y="5181600"/>
            <a:ext cx="4829979" cy="14478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9000">
                <a:schemeClr val="bg1"/>
              </a:gs>
              <a:gs pos="10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grpSp>
        <p:nvGrpSpPr>
          <p:cNvPr id="11" name="群組 10"/>
          <p:cNvGrpSpPr/>
          <p:nvPr/>
        </p:nvGrpSpPr>
        <p:grpSpPr>
          <a:xfrm>
            <a:off x="5334000" y="1546143"/>
            <a:ext cx="457200" cy="1333540"/>
            <a:chOff x="6246019" y="557212"/>
            <a:chExt cx="383381" cy="1826419"/>
          </a:xfrm>
        </p:grpSpPr>
        <p:sp>
          <p:nvSpPr>
            <p:cNvPr id="5" name="等於 4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等於 44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等於 45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等於 46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48" name="等於 47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49" name="等於 48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50" name="等於 49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51" name="等於 50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群組 52"/>
          <p:cNvGrpSpPr/>
          <p:nvPr/>
        </p:nvGrpSpPr>
        <p:grpSpPr>
          <a:xfrm>
            <a:off x="7206491" y="1572014"/>
            <a:ext cx="503995" cy="1324690"/>
            <a:chOff x="6246019" y="557212"/>
            <a:chExt cx="383381" cy="1826419"/>
          </a:xfrm>
        </p:grpSpPr>
        <p:sp>
          <p:nvSpPr>
            <p:cNvPr id="54" name="等於 53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55" name="等於 54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56" name="等於 55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57" name="等於 56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58" name="等於 57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59" name="等於 58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0" name="等於 59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1" name="等於 60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2" name="群組 61"/>
          <p:cNvGrpSpPr/>
          <p:nvPr/>
        </p:nvGrpSpPr>
        <p:grpSpPr>
          <a:xfrm>
            <a:off x="7615237" y="2962266"/>
            <a:ext cx="500064" cy="1552517"/>
            <a:chOff x="6246019" y="557212"/>
            <a:chExt cx="383381" cy="1826419"/>
          </a:xfrm>
        </p:grpSpPr>
        <p:sp>
          <p:nvSpPr>
            <p:cNvPr id="63" name="等於 62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4" name="等於 63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5" name="等於 64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6" name="等於 65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7" name="等於 66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8" name="等於 67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9" name="等於 68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0" name="等於 69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群組 70"/>
          <p:cNvGrpSpPr/>
          <p:nvPr/>
        </p:nvGrpSpPr>
        <p:grpSpPr>
          <a:xfrm>
            <a:off x="5353050" y="2936704"/>
            <a:ext cx="457200" cy="1616378"/>
            <a:chOff x="6246019" y="557212"/>
            <a:chExt cx="383381" cy="1826419"/>
          </a:xfrm>
        </p:grpSpPr>
        <p:sp>
          <p:nvSpPr>
            <p:cNvPr id="72" name="等於 71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3" name="等於 72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4" name="等於 73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5" name="等於 74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6" name="等於 75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7" name="等於 76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8" name="等於 77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9" name="等於 78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0" name="群組 79"/>
          <p:cNvGrpSpPr/>
          <p:nvPr/>
        </p:nvGrpSpPr>
        <p:grpSpPr>
          <a:xfrm rot="16200000">
            <a:off x="736979" y="972517"/>
            <a:ext cx="399554" cy="1007409"/>
            <a:chOff x="6246019" y="557212"/>
            <a:chExt cx="383381" cy="1826419"/>
          </a:xfrm>
        </p:grpSpPr>
        <p:sp>
          <p:nvSpPr>
            <p:cNvPr id="81" name="等於 80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2" name="等於 81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3" name="等於 82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4" name="等於 83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5" name="等於 84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6" name="等於 85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7" name="等於 86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等於 87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7" name="群組 106"/>
          <p:cNvGrpSpPr/>
          <p:nvPr/>
        </p:nvGrpSpPr>
        <p:grpSpPr>
          <a:xfrm rot="16200000">
            <a:off x="737226" y="2935923"/>
            <a:ext cx="399554" cy="1007409"/>
            <a:chOff x="6246019" y="557212"/>
            <a:chExt cx="383381" cy="1826419"/>
          </a:xfrm>
        </p:grpSpPr>
        <p:sp>
          <p:nvSpPr>
            <p:cNvPr id="108" name="等於 107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09" name="等於 108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0" name="等於 109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1" name="等於 110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2" name="等於 111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3" name="等於 112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4" name="等於 113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5" name="等於 114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6" name="群組 115"/>
          <p:cNvGrpSpPr/>
          <p:nvPr/>
        </p:nvGrpSpPr>
        <p:grpSpPr>
          <a:xfrm>
            <a:off x="3505054" y="3557026"/>
            <a:ext cx="419246" cy="1220804"/>
            <a:chOff x="6246019" y="557212"/>
            <a:chExt cx="383381" cy="1826419"/>
          </a:xfrm>
        </p:grpSpPr>
        <p:sp>
          <p:nvSpPr>
            <p:cNvPr id="117" name="等於 116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等於 117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19" name="等於 118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0" name="等於 119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1" name="等於 120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2" name="等於 121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3" name="等於 122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4" name="等於 123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5" name="群組 124"/>
          <p:cNvGrpSpPr/>
          <p:nvPr/>
        </p:nvGrpSpPr>
        <p:grpSpPr>
          <a:xfrm rot="16200000">
            <a:off x="4448562" y="2547054"/>
            <a:ext cx="399554" cy="1257298"/>
            <a:chOff x="6246019" y="557212"/>
            <a:chExt cx="383381" cy="1826419"/>
          </a:xfrm>
        </p:grpSpPr>
        <p:sp>
          <p:nvSpPr>
            <p:cNvPr id="126" name="等於 125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7" name="等於 126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8" name="等於 127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29" name="等於 128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0" name="等於 129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1" name="等於 130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2" name="等於 131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3" name="等於 132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4" name="群組 133"/>
          <p:cNvGrpSpPr/>
          <p:nvPr/>
        </p:nvGrpSpPr>
        <p:grpSpPr>
          <a:xfrm>
            <a:off x="3543158" y="643927"/>
            <a:ext cx="419246" cy="1327747"/>
            <a:chOff x="6246019" y="557212"/>
            <a:chExt cx="383381" cy="1826419"/>
          </a:xfrm>
        </p:grpSpPr>
        <p:sp>
          <p:nvSpPr>
            <p:cNvPr id="135" name="等於 134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6" name="等於 135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7" name="等於 136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8" name="等於 137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9" name="等於 138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0" name="等於 139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1" name="等於 140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2" name="等於 141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43" name="圖片 74" descr="1021室外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43788" y="5251450"/>
            <a:ext cx="361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" name="圖片 74" descr="1021室外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0338" y="3128478"/>
            <a:ext cx="361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5" name="Group 19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472764"/>
              </p:ext>
            </p:extLst>
          </p:nvPr>
        </p:nvGraphicFramePr>
        <p:xfrm>
          <a:off x="528745" y="5629274"/>
          <a:ext cx="2255838" cy="990600"/>
        </p:xfrm>
        <a:graphic>
          <a:graphicData uri="http://schemas.openxmlformats.org/drawingml/2006/table">
            <a:tbl>
              <a:tblPr/>
              <a:tblGrid>
                <a:gridCol w="563563"/>
                <a:gridCol w="563562"/>
                <a:gridCol w="565150"/>
                <a:gridCol w="563563"/>
              </a:tblGrid>
              <a:tr h="4953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圖例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</a:tr>
              <a:tr h="4953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149" name="Text Box 1502"/>
          <p:cNvSpPr txBox="1">
            <a:spLocks noChangeArrowheads="1"/>
          </p:cNvSpPr>
          <p:nvPr/>
        </p:nvSpPr>
        <p:spPr bwMode="auto">
          <a:xfrm>
            <a:off x="1629121" y="5934073"/>
            <a:ext cx="6858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 dirty="0">
                <a:ea typeface="標楷體" pitchFamily="65" charset="-120"/>
              </a:rPr>
              <a:t>室外避難處所</a:t>
            </a:r>
          </a:p>
        </p:txBody>
      </p:sp>
      <p:pic>
        <p:nvPicPr>
          <p:cNvPr id="150" name="圖片 74" descr="1021室外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5646" y="5632448"/>
            <a:ext cx="361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" name="圖片 10" descr="「指56」救護站標誌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9" t="18182" r="28262" b="17046"/>
          <a:stretch>
            <a:fillRect/>
          </a:stretch>
        </p:blipFill>
        <p:spPr bwMode="auto">
          <a:xfrm>
            <a:off x="2305396" y="5648323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" name="Text Box 1507"/>
          <p:cNvSpPr txBox="1">
            <a:spLocks noChangeArrowheads="1"/>
          </p:cNvSpPr>
          <p:nvPr/>
        </p:nvSpPr>
        <p:spPr bwMode="auto">
          <a:xfrm>
            <a:off x="2299046" y="5930898"/>
            <a:ext cx="4381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急救站</a:t>
            </a:r>
          </a:p>
        </p:txBody>
      </p:sp>
      <p:pic>
        <p:nvPicPr>
          <p:cNvPr id="154" name="Picture 1521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33834" y="6140448"/>
            <a:ext cx="312737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" name="圖片 58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9771" y="6115048"/>
            <a:ext cx="2857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圖片 51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0122" y="5635623"/>
            <a:ext cx="30162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Text Box 1529"/>
          <p:cNvSpPr txBox="1">
            <a:spLocks noChangeArrowheads="1"/>
          </p:cNvSpPr>
          <p:nvPr/>
        </p:nvSpPr>
        <p:spPr bwMode="auto">
          <a:xfrm>
            <a:off x="1088193" y="5895973"/>
            <a:ext cx="5588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 dirty="0">
                <a:ea typeface="標楷體" pitchFamily="65" charset="-120"/>
              </a:rPr>
              <a:t>救援器材放置點</a:t>
            </a:r>
          </a:p>
        </p:txBody>
      </p:sp>
      <p:sp>
        <p:nvSpPr>
          <p:cNvPr id="159" name="Text Box 1530"/>
          <p:cNvSpPr txBox="1">
            <a:spLocks noChangeArrowheads="1"/>
          </p:cNvSpPr>
          <p:nvPr/>
        </p:nvSpPr>
        <p:spPr bwMode="auto">
          <a:xfrm>
            <a:off x="1641821" y="6407148"/>
            <a:ext cx="5683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物資儲備點</a:t>
            </a:r>
          </a:p>
        </p:txBody>
      </p:sp>
      <p:sp>
        <p:nvSpPr>
          <p:cNvPr id="161" name="Text Box 1532"/>
          <p:cNvSpPr txBox="1">
            <a:spLocks noChangeArrowheads="1"/>
          </p:cNvSpPr>
          <p:nvPr/>
        </p:nvSpPr>
        <p:spPr bwMode="auto">
          <a:xfrm>
            <a:off x="1143346" y="6410323"/>
            <a:ext cx="5111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指揮中心</a:t>
            </a:r>
          </a:p>
        </p:txBody>
      </p:sp>
      <p:graphicFrame>
        <p:nvGraphicFramePr>
          <p:cNvPr id="13" name="表格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974774"/>
              </p:ext>
            </p:extLst>
          </p:nvPr>
        </p:nvGraphicFramePr>
        <p:xfrm>
          <a:off x="8112195" y="2991334"/>
          <a:ext cx="987819" cy="1434134"/>
        </p:xfrm>
        <a:graphic>
          <a:graphicData uri="http://schemas.openxmlformats.org/drawingml/2006/table">
            <a:tbl>
              <a:tblPr/>
              <a:tblGrid>
                <a:gridCol w="987819"/>
              </a:tblGrid>
              <a:tr h="269755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防救災資訊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198143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災害通報單位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83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教育部校安中心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(02)3343-7855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文山區災害應變中心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(02)6629-0119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新北市教育局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(02)2960-3456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1991</a:t>
                      </a:r>
                      <a:r>
                        <a:rPr kumimoji="1" lang="zh-TW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報平安留言專線</a:t>
                      </a:r>
                      <a:endParaRPr kumimoji="1" lang="en-US" altLang="zh-TW" sz="7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761069"/>
              </p:ext>
            </p:extLst>
          </p:nvPr>
        </p:nvGraphicFramePr>
        <p:xfrm>
          <a:off x="8112195" y="4569270"/>
          <a:ext cx="985643" cy="1079053"/>
        </p:xfrm>
        <a:graphic>
          <a:graphicData uri="http://schemas.openxmlformats.org/drawingml/2006/table">
            <a:tbl>
              <a:tblPr/>
              <a:tblGrid>
                <a:gridCol w="985643"/>
              </a:tblGrid>
              <a:tr h="198143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警消醫療單位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880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警察局新店分局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(02)2915-2627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消防局新店分隊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(02)2911-7947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台北慈濟醫院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(02)2655-7868 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850524"/>
              </p:ext>
            </p:extLst>
          </p:nvPr>
        </p:nvGraphicFramePr>
        <p:xfrm>
          <a:off x="8126022" y="5611895"/>
          <a:ext cx="967100" cy="993691"/>
        </p:xfrm>
        <a:graphic>
          <a:graphicData uri="http://schemas.openxmlformats.org/drawingml/2006/table">
            <a:tbl>
              <a:tblPr/>
              <a:tblGrid>
                <a:gridCol w="967100"/>
              </a:tblGrid>
              <a:tr h="198143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災害潛勢資訊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70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地震潛勢</a:t>
                      </a: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低    </a:t>
                      </a: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淹水潛勢</a:t>
                      </a: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中    </a:t>
                      </a: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坡地潛勢</a:t>
                      </a: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低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依全國各級學校災害潛勢資訊管理系統</a:t>
                      </a: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965308"/>
              </p:ext>
            </p:extLst>
          </p:nvPr>
        </p:nvGraphicFramePr>
        <p:xfrm>
          <a:off x="7294602" y="5652681"/>
          <a:ext cx="785833" cy="981075"/>
        </p:xfrm>
        <a:graphic>
          <a:graphicData uri="http://schemas.openxmlformats.org/drawingml/2006/table">
            <a:tbl>
              <a:tblPr/>
              <a:tblGrid>
                <a:gridCol w="651151"/>
                <a:gridCol w="134682"/>
              </a:tblGrid>
              <a:tr h="15051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標示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7829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建築內路線             </a:t>
                      </a: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建築外路線</a:t>
                      </a:r>
                      <a:r>
                        <a:rPr kumimoji="1" lang="zh-TW" alt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8" name="AutoShape 1554"/>
          <p:cNvCxnSpPr>
            <a:cxnSpLocks noChangeShapeType="1"/>
          </p:cNvCxnSpPr>
          <p:nvPr/>
        </p:nvCxnSpPr>
        <p:spPr bwMode="auto">
          <a:xfrm>
            <a:off x="7489875" y="5905500"/>
            <a:ext cx="395288" cy="1588"/>
          </a:xfrm>
          <a:prstGeom prst="straightConnector1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9" name="Line 1409"/>
          <p:cNvSpPr>
            <a:spLocks noChangeShapeType="1"/>
          </p:cNvSpPr>
          <p:nvPr/>
        </p:nvSpPr>
        <p:spPr bwMode="auto">
          <a:xfrm>
            <a:off x="7493007" y="627618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171" name="圖片 58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12068" y="4243780"/>
            <a:ext cx="2857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" name="圖片 51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02254" y="4553082"/>
            <a:ext cx="30162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" name="圖片 10" descr="「指56」救護站標誌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9" t="18182" r="28262" b="17046"/>
          <a:stretch>
            <a:fillRect/>
          </a:stretch>
        </p:blipFill>
        <p:spPr bwMode="auto">
          <a:xfrm>
            <a:off x="3784960" y="2537210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" name="Line 1613"/>
          <p:cNvSpPr>
            <a:spLocks noChangeShapeType="1"/>
          </p:cNvSpPr>
          <p:nvPr/>
        </p:nvSpPr>
        <p:spPr bwMode="auto">
          <a:xfrm flipV="1">
            <a:off x="976533" y="3587083"/>
            <a:ext cx="0" cy="903164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6" name="Line 1613"/>
          <p:cNvSpPr>
            <a:spLocks noChangeShapeType="1"/>
          </p:cNvSpPr>
          <p:nvPr/>
        </p:nvSpPr>
        <p:spPr bwMode="auto">
          <a:xfrm>
            <a:off x="730007" y="1673138"/>
            <a:ext cx="0" cy="131220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7" name="Line 1613"/>
          <p:cNvSpPr>
            <a:spLocks noChangeShapeType="1"/>
          </p:cNvSpPr>
          <p:nvPr/>
        </p:nvSpPr>
        <p:spPr bwMode="auto">
          <a:xfrm>
            <a:off x="983938" y="1673138"/>
            <a:ext cx="0" cy="131220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8" name="Line 1613"/>
          <p:cNvSpPr>
            <a:spLocks noChangeShapeType="1"/>
          </p:cNvSpPr>
          <p:nvPr/>
        </p:nvSpPr>
        <p:spPr bwMode="auto">
          <a:xfrm>
            <a:off x="499545" y="1673138"/>
            <a:ext cx="0" cy="131220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172" name="Picture 1521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332" y="2470108"/>
            <a:ext cx="255486" cy="267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" name="Line 1613"/>
          <p:cNvSpPr>
            <a:spLocks noChangeShapeType="1"/>
          </p:cNvSpPr>
          <p:nvPr/>
        </p:nvSpPr>
        <p:spPr bwMode="auto">
          <a:xfrm flipV="1">
            <a:off x="734624" y="3587083"/>
            <a:ext cx="0" cy="903164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0" name="Line 1613"/>
          <p:cNvSpPr>
            <a:spLocks noChangeShapeType="1"/>
          </p:cNvSpPr>
          <p:nvPr/>
        </p:nvSpPr>
        <p:spPr bwMode="auto">
          <a:xfrm flipV="1">
            <a:off x="497922" y="3592017"/>
            <a:ext cx="0" cy="903164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1" name="Line 1613"/>
          <p:cNvSpPr>
            <a:spLocks noChangeShapeType="1"/>
          </p:cNvSpPr>
          <p:nvPr/>
        </p:nvSpPr>
        <p:spPr bwMode="auto">
          <a:xfrm flipV="1">
            <a:off x="5067165" y="3362565"/>
            <a:ext cx="0" cy="857467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3" name="Line 1613"/>
          <p:cNvSpPr>
            <a:spLocks noChangeShapeType="1"/>
          </p:cNvSpPr>
          <p:nvPr/>
        </p:nvSpPr>
        <p:spPr bwMode="auto">
          <a:xfrm flipV="1">
            <a:off x="1228724" y="3589999"/>
            <a:ext cx="7087" cy="915325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8" name="Line 1409"/>
          <p:cNvSpPr>
            <a:spLocks noChangeShapeType="1"/>
          </p:cNvSpPr>
          <p:nvPr/>
        </p:nvSpPr>
        <p:spPr bwMode="auto">
          <a:xfrm>
            <a:off x="1148234" y="3439628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9" name="Line 1409"/>
          <p:cNvSpPr>
            <a:spLocks noChangeShapeType="1"/>
          </p:cNvSpPr>
          <p:nvPr/>
        </p:nvSpPr>
        <p:spPr bwMode="auto">
          <a:xfrm>
            <a:off x="1129988" y="1590834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0" name="Line 1613"/>
          <p:cNvSpPr>
            <a:spLocks noChangeShapeType="1"/>
          </p:cNvSpPr>
          <p:nvPr/>
        </p:nvSpPr>
        <p:spPr bwMode="auto">
          <a:xfrm flipH="1">
            <a:off x="1355101" y="1541949"/>
            <a:ext cx="1865712" cy="13719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1" name="Line 1613"/>
          <p:cNvSpPr>
            <a:spLocks noChangeShapeType="1"/>
          </p:cNvSpPr>
          <p:nvPr/>
        </p:nvSpPr>
        <p:spPr bwMode="auto">
          <a:xfrm flipH="1">
            <a:off x="1353066" y="1472890"/>
            <a:ext cx="1877272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2" name="Line 1613"/>
          <p:cNvSpPr>
            <a:spLocks noChangeShapeType="1"/>
          </p:cNvSpPr>
          <p:nvPr/>
        </p:nvSpPr>
        <p:spPr bwMode="auto">
          <a:xfrm flipV="1">
            <a:off x="1666189" y="885825"/>
            <a:ext cx="1886635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5" name="Line 1613"/>
          <p:cNvSpPr>
            <a:spLocks noChangeShapeType="1"/>
          </p:cNvSpPr>
          <p:nvPr/>
        </p:nvSpPr>
        <p:spPr bwMode="auto">
          <a:xfrm flipV="1">
            <a:off x="1656664" y="1076325"/>
            <a:ext cx="1886635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6" name="Line 1613"/>
          <p:cNvSpPr>
            <a:spLocks noChangeShapeType="1"/>
          </p:cNvSpPr>
          <p:nvPr/>
        </p:nvSpPr>
        <p:spPr bwMode="auto">
          <a:xfrm flipV="1">
            <a:off x="1646993" y="1276350"/>
            <a:ext cx="1886635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7" name="Line 1409"/>
          <p:cNvSpPr>
            <a:spLocks noChangeShapeType="1"/>
          </p:cNvSpPr>
          <p:nvPr/>
        </p:nvSpPr>
        <p:spPr bwMode="auto">
          <a:xfrm flipV="1">
            <a:off x="3751479" y="3352932"/>
            <a:ext cx="0" cy="4587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8" name="Line 1409"/>
          <p:cNvSpPr>
            <a:spLocks noChangeShapeType="1"/>
          </p:cNvSpPr>
          <p:nvPr/>
        </p:nvSpPr>
        <p:spPr bwMode="auto">
          <a:xfrm flipH="1">
            <a:off x="1485587" y="1597414"/>
            <a:ext cx="1363" cy="583334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9" name="Line 1409"/>
          <p:cNvSpPr>
            <a:spLocks noChangeShapeType="1"/>
          </p:cNvSpPr>
          <p:nvPr/>
        </p:nvSpPr>
        <p:spPr bwMode="auto">
          <a:xfrm>
            <a:off x="1250208" y="2284083"/>
            <a:ext cx="279026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0" name="Line 1409"/>
          <p:cNvSpPr>
            <a:spLocks noChangeShapeType="1"/>
          </p:cNvSpPr>
          <p:nvPr/>
        </p:nvSpPr>
        <p:spPr bwMode="auto">
          <a:xfrm>
            <a:off x="1222063" y="2806691"/>
            <a:ext cx="307171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2" name="Line 1409"/>
          <p:cNvSpPr>
            <a:spLocks noChangeShapeType="1"/>
          </p:cNvSpPr>
          <p:nvPr/>
        </p:nvSpPr>
        <p:spPr bwMode="auto">
          <a:xfrm>
            <a:off x="3715980" y="1860884"/>
            <a:ext cx="0" cy="34152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5" name="Line 1613"/>
          <p:cNvSpPr>
            <a:spLocks noChangeShapeType="1"/>
          </p:cNvSpPr>
          <p:nvPr/>
        </p:nvSpPr>
        <p:spPr bwMode="auto">
          <a:xfrm>
            <a:off x="4229513" y="1506880"/>
            <a:ext cx="0" cy="150364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8" name="Line 1613"/>
          <p:cNvSpPr>
            <a:spLocks noChangeShapeType="1"/>
          </p:cNvSpPr>
          <p:nvPr/>
        </p:nvSpPr>
        <p:spPr bwMode="auto">
          <a:xfrm>
            <a:off x="4432468" y="1502695"/>
            <a:ext cx="0" cy="150364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9" name="Line 1613"/>
          <p:cNvSpPr>
            <a:spLocks noChangeShapeType="1"/>
          </p:cNvSpPr>
          <p:nvPr/>
        </p:nvSpPr>
        <p:spPr bwMode="auto">
          <a:xfrm>
            <a:off x="4648613" y="1506880"/>
            <a:ext cx="0" cy="150364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0" name="Line 1613"/>
          <p:cNvSpPr>
            <a:spLocks noChangeShapeType="1"/>
          </p:cNvSpPr>
          <p:nvPr/>
        </p:nvSpPr>
        <p:spPr bwMode="auto">
          <a:xfrm>
            <a:off x="4858163" y="1506880"/>
            <a:ext cx="0" cy="150364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1" name="Line 1613"/>
          <p:cNvSpPr>
            <a:spLocks noChangeShapeType="1"/>
          </p:cNvSpPr>
          <p:nvPr/>
        </p:nvSpPr>
        <p:spPr bwMode="auto">
          <a:xfrm>
            <a:off x="5058188" y="1506880"/>
            <a:ext cx="0" cy="150364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3" name="Line 1613"/>
          <p:cNvSpPr>
            <a:spLocks noChangeShapeType="1"/>
          </p:cNvSpPr>
          <p:nvPr/>
        </p:nvSpPr>
        <p:spPr bwMode="auto">
          <a:xfrm flipV="1">
            <a:off x="4467090" y="3353040"/>
            <a:ext cx="0" cy="857467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4" name="Line 1613"/>
          <p:cNvSpPr>
            <a:spLocks noChangeShapeType="1"/>
          </p:cNvSpPr>
          <p:nvPr/>
        </p:nvSpPr>
        <p:spPr bwMode="auto">
          <a:xfrm flipV="1">
            <a:off x="4248015" y="3362565"/>
            <a:ext cx="0" cy="857467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" name="Line 1613"/>
          <p:cNvSpPr>
            <a:spLocks noChangeShapeType="1"/>
          </p:cNvSpPr>
          <p:nvPr/>
        </p:nvSpPr>
        <p:spPr bwMode="auto">
          <a:xfrm flipV="1">
            <a:off x="4667115" y="3353040"/>
            <a:ext cx="0" cy="857467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7" name="Line 1613"/>
          <p:cNvSpPr>
            <a:spLocks noChangeShapeType="1"/>
          </p:cNvSpPr>
          <p:nvPr/>
        </p:nvSpPr>
        <p:spPr bwMode="auto">
          <a:xfrm flipV="1">
            <a:off x="4867140" y="3362565"/>
            <a:ext cx="0" cy="857467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8" name="Line 1409"/>
          <p:cNvSpPr>
            <a:spLocks noChangeShapeType="1"/>
          </p:cNvSpPr>
          <p:nvPr/>
        </p:nvSpPr>
        <p:spPr bwMode="auto">
          <a:xfrm flipH="1" flipV="1">
            <a:off x="3864549" y="3155987"/>
            <a:ext cx="304311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9" name="Line 1613"/>
          <p:cNvSpPr>
            <a:spLocks noChangeShapeType="1"/>
          </p:cNvSpPr>
          <p:nvPr/>
        </p:nvSpPr>
        <p:spPr bwMode="auto">
          <a:xfrm flipV="1">
            <a:off x="1657004" y="4702352"/>
            <a:ext cx="1886635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0" name="Line 1613"/>
          <p:cNvSpPr>
            <a:spLocks noChangeShapeType="1"/>
          </p:cNvSpPr>
          <p:nvPr/>
        </p:nvSpPr>
        <p:spPr bwMode="auto">
          <a:xfrm flipV="1">
            <a:off x="1666529" y="3997502"/>
            <a:ext cx="1886635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1" name="Line 1613"/>
          <p:cNvSpPr>
            <a:spLocks noChangeShapeType="1"/>
          </p:cNvSpPr>
          <p:nvPr/>
        </p:nvSpPr>
        <p:spPr bwMode="auto">
          <a:xfrm flipV="1">
            <a:off x="1657004" y="4226102"/>
            <a:ext cx="1886635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2" name="Line 1613"/>
          <p:cNvSpPr>
            <a:spLocks noChangeShapeType="1"/>
          </p:cNvSpPr>
          <p:nvPr/>
        </p:nvSpPr>
        <p:spPr bwMode="auto">
          <a:xfrm flipV="1">
            <a:off x="1666529" y="4454702"/>
            <a:ext cx="1886635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3" name="Line 1613"/>
          <p:cNvSpPr>
            <a:spLocks noChangeShapeType="1"/>
          </p:cNvSpPr>
          <p:nvPr/>
        </p:nvSpPr>
        <p:spPr bwMode="auto">
          <a:xfrm flipH="1">
            <a:off x="7726406" y="2043514"/>
            <a:ext cx="498432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4" name="Line 1613"/>
          <p:cNvSpPr>
            <a:spLocks noChangeShapeType="1"/>
          </p:cNvSpPr>
          <p:nvPr/>
        </p:nvSpPr>
        <p:spPr bwMode="auto">
          <a:xfrm flipH="1">
            <a:off x="7721643" y="2292021"/>
            <a:ext cx="498432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" name="Line 1613"/>
          <p:cNvSpPr>
            <a:spLocks noChangeShapeType="1"/>
          </p:cNvSpPr>
          <p:nvPr/>
        </p:nvSpPr>
        <p:spPr bwMode="auto">
          <a:xfrm flipH="1">
            <a:off x="7726406" y="2547625"/>
            <a:ext cx="498432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6" name="Line 1613"/>
          <p:cNvSpPr>
            <a:spLocks noChangeShapeType="1"/>
          </p:cNvSpPr>
          <p:nvPr/>
        </p:nvSpPr>
        <p:spPr bwMode="auto">
          <a:xfrm flipH="1">
            <a:off x="7726406" y="2806691"/>
            <a:ext cx="498432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7" name="Line 1613"/>
          <p:cNvSpPr>
            <a:spLocks noChangeShapeType="1"/>
          </p:cNvSpPr>
          <p:nvPr/>
        </p:nvSpPr>
        <p:spPr bwMode="auto">
          <a:xfrm flipH="1">
            <a:off x="5770584" y="2031645"/>
            <a:ext cx="498432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8" name="Line 1613"/>
          <p:cNvSpPr>
            <a:spLocks noChangeShapeType="1"/>
          </p:cNvSpPr>
          <p:nvPr/>
        </p:nvSpPr>
        <p:spPr bwMode="auto">
          <a:xfrm flipH="1">
            <a:off x="5770584" y="2292021"/>
            <a:ext cx="1163616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9" name="Line 1613"/>
          <p:cNvSpPr>
            <a:spLocks noChangeShapeType="1"/>
          </p:cNvSpPr>
          <p:nvPr/>
        </p:nvSpPr>
        <p:spPr bwMode="auto">
          <a:xfrm flipH="1">
            <a:off x="5770584" y="2547625"/>
            <a:ext cx="1163616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0" name="Line 1613"/>
          <p:cNvSpPr>
            <a:spLocks noChangeShapeType="1"/>
          </p:cNvSpPr>
          <p:nvPr/>
        </p:nvSpPr>
        <p:spPr bwMode="auto">
          <a:xfrm flipH="1">
            <a:off x="5770584" y="2803187"/>
            <a:ext cx="1163616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2" name="Line 1409"/>
          <p:cNvSpPr>
            <a:spLocks noChangeShapeType="1"/>
          </p:cNvSpPr>
          <p:nvPr/>
        </p:nvSpPr>
        <p:spPr bwMode="auto">
          <a:xfrm>
            <a:off x="7866822" y="4308941"/>
            <a:ext cx="0" cy="545766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3" name="Line 1409"/>
          <p:cNvSpPr>
            <a:spLocks noChangeShapeType="1"/>
          </p:cNvSpPr>
          <p:nvPr/>
        </p:nvSpPr>
        <p:spPr bwMode="auto">
          <a:xfrm>
            <a:off x="5601291" y="4337648"/>
            <a:ext cx="0" cy="545766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9" name="Line 1613"/>
          <p:cNvSpPr>
            <a:spLocks noChangeShapeType="1"/>
          </p:cNvSpPr>
          <p:nvPr/>
        </p:nvSpPr>
        <p:spPr bwMode="auto">
          <a:xfrm flipH="1" flipV="1">
            <a:off x="5807411" y="3167419"/>
            <a:ext cx="556365" cy="4068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0" name="Line 1613"/>
          <p:cNvSpPr>
            <a:spLocks noChangeShapeType="1"/>
          </p:cNvSpPr>
          <p:nvPr/>
        </p:nvSpPr>
        <p:spPr bwMode="auto">
          <a:xfrm flipH="1" flipV="1">
            <a:off x="5796027" y="3658892"/>
            <a:ext cx="556365" cy="4068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1" name="Line 1613"/>
          <p:cNvSpPr>
            <a:spLocks noChangeShapeType="1"/>
          </p:cNvSpPr>
          <p:nvPr/>
        </p:nvSpPr>
        <p:spPr bwMode="auto">
          <a:xfrm flipH="1" flipV="1">
            <a:off x="5807410" y="3424794"/>
            <a:ext cx="556365" cy="4068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2" name="Line 1613"/>
          <p:cNvSpPr>
            <a:spLocks noChangeShapeType="1"/>
          </p:cNvSpPr>
          <p:nvPr/>
        </p:nvSpPr>
        <p:spPr bwMode="auto">
          <a:xfrm flipH="1" flipV="1">
            <a:off x="5810250" y="3940142"/>
            <a:ext cx="556365" cy="4068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3" name="Line 1613"/>
          <p:cNvSpPr>
            <a:spLocks noChangeShapeType="1"/>
          </p:cNvSpPr>
          <p:nvPr/>
        </p:nvSpPr>
        <p:spPr bwMode="auto">
          <a:xfrm flipH="1" flipV="1">
            <a:off x="5816643" y="4173480"/>
            <a:ext cx="556365" cy="4068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4" name="Line 1613"/>
          <p:cNvSpPr>
            <a:spLocks noChangeShapeType="1"/>
          </p:cNvSpPr>
          <p:nvPr/>
        </p:nvSpPr>
        <p:spPr bwMode="auto">
          <a:xfrm flipV="1">
            <a:off x="7001337" y="3163395"/>
            <a:ext cx="656298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5" name="Line 1613"/>
          <p:cNvSpPr>
            <a:spLocks noChangeShapeType="1"/>
          </p:cNvSpPr>
          <p:nvPr/>
        </p:nvSpPr>
        <p:spPr bwMode="auto">
          <a:xfrm flipV="1">
            <a:off x="6983919" y="3662960"/>
            <a:ext cx="656298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6" name="Line 1613"/>
          <p:cNvSpPr>
            <a:spLocks noChangeShapeType="1"/>
          </p:cNvSpPr>
          <p:nvPr/>
        </p:nvSpPr>
        <p:spPr bwMode="auto">
          <a:xfrm flipV="1">
            <a:off x="6983919" y="3896909"/>
            <a:ext cx="656298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7" name="Line 1613"/>
          <p:cNvSpPr>
            <a:spLocks noChangeShapeType="1"/>
          </p:cNvSpPr>
          <p:nvPr/>
        </p:nvSpPr>
        <p:spPr bwMode="auto">
          <a:xfrm flipV="1">
            <a:off x="6983919" y="4173033"/>
            <a:ext cx="656298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8" name="Line 1613"/>
          <p:cNvSpPr>
            <a:spLocks noChangeShapeType="1"/>
          </p:cNvSpPr>
          <p:nvPr/>
        </p:nvSpPr>
        <p:spPr bwMode="auto">
          <a:xfrm flipV="1">
            <a:off x="6983919" y="3423252"/>
            <a:ext cx="656298" cy="154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9" name="Line 1409"/>
          <p:cNvSpPr>
            <a:spLocks noChangeShapeType="1"/>
          </p:cNvSpPr>
          <p:nvPr/>
        </p:nvSpPr>
        <p:spPr bwMode="auto">
          <a:xfrm flipH="1">
            <a:off x="5334000" y="1283430"/>
            <a:ext cx="212094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50" name="Line 1409"/>
          <p:cNvSpPr>
            <a:spLocks noChangeShapeType="1"/>
          </p:cNvSpPr>
          <p:nvPr/>
        </p:nvSpPr>
        <p:spPr bwMode="auto">
          <a:xfrm flipV="1">
            <a:off x="7416779" y="1338094"/>
            <a:ext cx="0" cy="474319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51" name="Line 1409"/>
          <p:cNvSpPr>
            <a:spLocks noChangeShapeType="1"/>
          </p:cNvSpPr>
          <p:nvPr/>
        </p:nvSpPr>
        <p:spPr bwMode="auto">
          <a:xfrm flipV="1">
            <a:off x="5638798" y="1338095"/>
            <a:ext cx="2413" cy="454986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52" name="Line 1409"/>
          <p:cNvSpPr>
            <a:spLocks noChangeShapeType="1"/>
          </p:cNvSpPr>
          <p:nvPr/>
        </p:nvSpPr>
        <p:spPr bwMode="auto">
          <a:xfrm>
            <a:off x="5306912" y="1338095"/>
            <a:ext cx="8175" cy="3545319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55" name="AutoShape 1546"/>
          <p:cNvSpPr>
            <a:spLocks noChangeArrowheads="1"/>
          </p:cNvSpPr>
          <p:nvPr/>
        </p:nvSpPr>
        <p:spPr bwMode="auto">
          <a:xfrm>
            <a:off x="591551" y="840809"/>
            <a:ext cx="914400" cy="228600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rgbClr val="9999FF"/>
              </a:gs>
              <a:gs pos="50000">
                <a:schemeClr val="bg1"/>
              </a:gs>
              <a:gs pos="100000">
                <a:srgbClr val="9999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56" name="Text Box 690"/>
          <p:cNvSpPr txBox="1">
            <a:spLocks noChangeArrowheads="1"/>
          </p:cNvSpPr>
          <p:nvPr/>
        </p:nvSpPr>
        <p:spPr bwMode="auto">
          <a:xfrm>
            <a:off x="591522" y="804449"/>
            <a:ext cx="838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0000FF"/>
                </a:solidFill>
                <a:ea typeface="標楷體" pitchFamily="65" charset="-120"/>
              </a:rPr>
              <a:t>原勳大樓</a:t>
            </a:r>
          </a:p>
        </p:txBody>
      </p:sp>
      <p:sp>
        <p:nvSpPr>
          <p:cNvPr id="258" name="AutoShape 1918"/>
          <p:cNvSpPr>
            <a:spLocks noChangeArrowheads="1"/>
          </p:cNvSpPr>
          <p:nvPr/>
        </p:nvSpPr>
        <p:spPr bwMode="auto">
          <a:xfrm rot="16200000" flipV="1">
            <a:off x="2486021" y="4454773"/>
            <a:ext cx="228600" cy="87630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9999FF"/>
              </a:gs>
              <a:gs pos="50000">
                <a:schemeClr val="bg1"/>
              </a:gs>
              <a:gs pos="100000">
                <a:srgbClr val="9999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59" name="AutoShape 1918"/>
          <p:cNvSpPr>
            <a:spLocks noChangeArrowheads="1"/>
          </p:cNvSpPr>
          <p:nvPr/>
        </p:nvSpPr>
        <p:spPr bwMode="auto">
          <a:xfrm rot="16200000" flipV="1">
            <a:off x="4360638" y="4454773"/>
            <a:ext cx="228600" cy="87630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9999FF"/>
              </a:gs>
              <a:gs pos="50000">
                <a:schemeClr val="bg1"/>
              </a:gs>
              <a:gs pos="100000">
                <a:srgbClr val="9999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60" name="AutoShape 1918"/>
          <p:cNvSpPr>
            <a:spLocks noChangeArrowheads="1"/>
          </p:cNvSpPr>
          <p:nvPr/>
        </p:nvSpPr>
        <p:spPr bwMode="auto">
          <a:xfrm rot="16200000" flipV="1">
            <a:off x="756901" y="4454773"/>
            <a:ext cx="228600" cy="87630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9999FF"/>
              </a:gs>
              <a:gs pos="50000">
                <a:schemeClr val="bg1"/>
              </a:gs>
              <a:gs pos="100000">
                <a:srgbClr val="9999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54" name="Text Box 1547"/>
          <p:cNvSpPr txBox="1">
            <a:spLocks noChangeArrowheads="1"/>
          </p:cNvSpPr>
          <p:nvPr/>
        </p:nvSpPr>
        <p:spPr bwMode="auto">
          <a:xfrm>
            <a:off x="489140" y="4778234"/>
            <a:ext cx="10226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0000FF"/>
                </a:solidFill>
                <a:ea typeface="標楷體" pitchFamily="65" charset="-120"/>
              </a:rPr>
              <a:t>莊敬大樓</a:t>
            </a:r>
          </a:p>
        </p:txBody>
      </p:sp>
      <p:sp>
        <p:nvSpPr>
          <p:cNvPr id="261" name="Text Box 794"/>
          <p:cNvSpPr txBox="1">
            <a:spLocks noChangeArrowheads="1"/>
          </p:cNvSpPr>
          <p:nvPr/>
        </p:nvSpPr>
        <p:spPr bwMode="auto">
          <a:xfrm>
            <a:off x="2190746" y="4779665"/>
            <a:ext cx="838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0000FF"/>
                </a:solidFill>
                <a:ea typeface="標楷體" pitchFamily="65" charset="-120"/>
              </a:rPr>
              <a:t>自強大樓</a:t>
            </a:r>
          </a:p>
        </p:txBody>
      </p:sp>
      <p:sp>
        <p:nvSpPr>
          <p:cNvPr id="262" name="Text Box 795"/>
          <p:cNvSpPr txBox="1">
            <a:spLocks noChangeArrowheads="1"/>
          </p:cNvSpPr>
          <p:nvPr/>
        </p:nvSpPr>
        <p:spPr bwMode="auto">
          <a:xfrm>
            <a:off x="4055838" y="4779665"/>
            <a:ext cx="838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0000FF"/>
                </a:solidFill>
                <a:ea typeface="標楷體" pitchFamily="65" charset="-120"/>
              </a:rPr>
              <a:t>懷陽大樓</a:t>
            </a:r>
          </a:p>
        </p:txBody>
      </p:sp>
      <p:sp>
        <p:nvSpPr>
          <p:cNvPr id="263" name="AutoShape 1537"/>
          <p:cNvSpPr>
            <a:spLocks noChangeArrowheads="1"/>
          </p:cNvSpPr>
          <p:nvPr/>
        </p:nvSpPr>
        <p:spPr bwMode="auto">
          <a:xfrm rot="5400000">
            <a:off x="7902618" y="1006864"/>
            <a:ext cx="266700" cy="87630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9999FF"/>
              </a:gs>
              <a:gs pos="50000">
                <a:schemeClr val="bg1"/>
              </a:gs>
              <a:gs pos="100000">
                <a:srgbClr val="9999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64" name="AutoShape 1918"/>
          <p:cNvSpPr>
            <a:spLocks noChangeArrowheads="1"/>
          </p:cNvSpPr>
          <p:nvPr/>
        </p:nvSpPr>
        <p:spPr bwMode="auto">
          <a:xfrm rot="16200000" flipV="1">
            <a:off x="6112211" y="4190933"/>
            <a:ext cx="228600" cy="87630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9999FF"/>
              </a:gs>
              <a:gs pos="50000">
                <a:schemeClr val="bg1"/>
              </a:gs>
              <a:gs pos="100000">
                <a:srgbClr val="9999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65" name="Text Box 1920"/>
          <p:cNvSpPr txBox="1">
            <a:spLocks noChangeArrowheads="1"/>
          </p:cNvSpPr>
          <p:nvPr/>
        </p:nvSpPr>
        <p:spPr bwMode="auto">
          <a:xfrm>
            <a:off x="5743911" y="4514783"/>
            <a:ext cx="990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 smtClean="0">
                <a:solidFill>
                  <a:srgbClr val="0000FF"/>
                </a:solidFill>
                <a:ea typeface="標楷體" pitchFamily="65" charset="-120"/>
              </a:rPr>
              <a:t>中正二大樓</a:t>
            </a:r>
            <a:endParaRPr lang="zh-TW" altLang="en-US" sz="1200" b="1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257" name="Text Box 1920"/>
          <p:cNvSpPr txBox="1">
            <a:spLocks noChangeArrowheads="1"/>
          </p:cNvSpPr>
          <p:nvPr/>
        </p:nvSpPr>
        <p:spPr bwMode="auto">
          <a:xfrm>
            <a:off x="7540668" y="1311433"/>
            <a:ext cx="990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0000FF"/>
                </a:solidFill>
                <a:ea typeface="標楷體" pitchFamily="65" charset="-120"/>
              </a:rPr>
              <a:t>中正一大樓</a:t>
            </a:r>
          </a:p>
        </p:txBody>
      </p:sp>
      <p:sp>
        <p:nvSpPr>
          <p:cNvPr id="266" name="AutoShape 1639"/>
          <p:cNvSpPr>
            <a:spLocks noChangeArrowheads="1"/>
          </p:cNvSpPr>
          <p:nvPr/>
        </p:nvSpPr>
        <p:spPr bwMode="auto">
          <a:xfrm rot="16200000">
            <a:off x="5153438" y="5526088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267" name="Text Box 1649"/>
          <p:cNvSpPr txBox="1">
            <a:spLocks noChangeArrowheads="1"/>
          </p:cNvSpPr>
          <p:nvPr/>
        </p:nvSpPr>
        <p:spPr bwMode="auto">
          <a:xfrm>
            <a:off x="5987291" y="6268648"/>
            <a:ext cx="1219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6600CC"/>
                </a:solidFill>
                <a:ea typeface="標楷體" pitchFamily="65" charset="-120"/>
              </a:rPr>
              <a:t>多功能集合場</a:t>
            </a:r>
          </a:p>
        </p:txBody>
      </p:sp>
      <p:sp>
        <p:nvSpPr>
          <p:cNvPr id="268" name="Text Box 1649"/>
          <p:cNvSpPr txBox="1">
            <a:spLocks noChangeArrowheads="1"/>
          </p:cNvSpPr>
          <p:nvPr/>
        </p:nvSpPr>
        <p:spPr bwMode="auto">
          <a:xfrm>
            <a:off x="3388640" y="5275302"/>
            <a:ext cx="7066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6600CC"/>
                </a:solidFill>
                <a:ea typeface="標楷體" pitchFamily="65" charset="-120"/>
              </a:rPr>
              <a:t>籃球</a:t>
            </a:r>
            <a:r>
              <a:rPr lang="zh-TW" altLang="en-US" sz="1200" b="1" dirty="0" smtClean="0">
                <a:solidFill>
                  <a:srgbClr val="6600CC"/>
                </a:solidFill>
                <a:ea typeface="標楷體" pitchFamily="65" charset="-120"/>
              </a:rPr>
              <a:t>場</a:t>
            </a:r>
            <a:endParaRPr lang="zh-TW" altLang="en-US" sz="1200" b="1" dirty="0">
              <a:solidFill>
                <a:srgbClr val="6600CC"/>
              </a:solidFill>
              <a:ea typeface="標楷體" pitchFamily="65" charset="-120"/>
            </a:endParaRPr>
          </a:p>
        </p:txBody>
      </p:sp>
      <p:sp>
        <p:nvSpPr>
          <p:cNvPr id="269" name="Text Box 1649"/>
          <p:cNvSpPr txBox="1">
            <a:spLocks noChangeArrowheads="1"/>
          </p:cNvSpPr>
          <p:nvPr/>
        </p:nvSpPr>
        <p:spPr bwMode="auto">
          <a:xfrm>
            <a:off x="2387289" y="3170189"/>
            <a:ext cx="81143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 smtClean="0">
                <a:solidFill>
                  <a:srgbClr val="6600CC"/>
                </a:solidFill>
                <a:ea typeface="標楷體" pitchFamily="65" charset="-120"/>
              </a:rPr>
              <a:t>太陽廣場</a:t>
            </a:r>
            <a:endParaRPr lang="zh-TW" altLang="en-US" sz="1200" b="1" dirty="0">
              <a:solidFill>
                <a:srgbClr val="6600CC"/>
              </a:solidFill>
              <a:ea typeface="標楷體" pitchFamily="65" charset="-120"/>
            </a:endParaRPr>
          </a:p>
        </p:txBody>
      </p:sp>
      <p:sp>
        <p:nvSpPr>
          <p:cNvPr id="270" name="Oval 1925"/>
          <p:cNvSpPr>
            <a:spLocks noChangeArrowheads="1"/>
          </p:cNvSpPr>
          <p:nvPr/>
        </p:nvSpPr>
        <p:spPr bwMode="auto">
          <a:xfrm>
            <a:off x="7726406" y="3862420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1</a:t>
            </a:r>
          </a:p>
        </p:txBody>
      </p:sp>
      <p:sp>
        <p:nvSpPr>
          <p:cNvPr id="271" name="Oval 1921"/>
          <p:cNvSpPr>
            <a:spLocks noChangeArrowheads="1"/>
          </p:cNvSpPr>
          <p:nvPr/>
        </p:nvSpPr>
        <p:spPr bwMode="auto">
          <a:xfrm>
            <a:off x="5408780" y="1875948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4</a:t>
            </a:r>
          </a:p>
        </p:txBody>
      </p:sp>
      <p:sp>
        <p:nvSpPr>
          <p:cNvPr id="272" name="Oval 1922"/>
          <p:cNvSpPr>
            <a:spLocks noChangeArrowheads="1"/>
          </p:cNvSpPr>
          <p:nvPr/>
        </p:nvSpPr>
        <p:spPr bwMode="auto">
          <a:xfrm>
            <a:off x="5430669" y="3943251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2</a:t>
            </a:r>
          </a:p>
        </p:txBody>
      </p:sp>
      <p:sp>
        <p:nvSpPr>
          <p:cNvPr id="273" name="Oval 1923"/>
          <p:cNvSpPr>
            <a:spLocks noChangeArrowheads="1"/>
          </p:cNvSpPr>
          <p:nvPr/>
        </p:nvSpPr>
        <p:spPr bwMode="auto">
          <a:xfrm>
            <a:off x="760304" y="3276462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8</a:t>
            </a:r>
          </a:p>
        </p:txBody>
      </p:sp>
      <p:sp>
        <p:nvSpPr>
          <p:cNvPr id="274" name="Oval 1924"/>
          <p:cNvSpPr>
            <a:spLocks noChangeArrowheads="1"/>
          </p:cNvSpPr>
          <p:nvPr/>
        </p:nvSpPr>
        <p:spPr bwMode="auto">
          <a:xfrm>
            <a:off x="791621" y="1338094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7</a:t>
            </a:r>
          </a:p>
        </p:txBody>
      </p:sp>
      <p:sp>
        <p:nvSpPr>
          <p:cNvPr id="275" name="Oval 1926"/>
          <p:cNvSpPr>
            <a:spLocks noChangeArrowheads="1"/>
          </p:cNvSpPr>
          <p:nvPr/>
        </p:nvSpPr>
        <p:spPr bwMode="auto">
          <a:xfrm>
            <a:off x="3589570" y="1463889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6</a:t>
            </a:r>
          </a:p>
        </p:txBody>
      </p:sp>
      <p:sp>
        <p:nvSpPr>
          <p:cNvPr id="276" name="Oval 1927"/>
          <p:cNvSpPr>
            <a:spLocks noChangeArrowheads="1"/>
          </p:cNvSpPr>
          <p:nvPr/>
        </p:nvSpPr>
        <p:spPr bwMode="auto">
          <a:xfrm>
            <a:off x="4339218" y="3019087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5</a:t>
            </a:r>
          </a:p>
        </p:txBody>
      </p:sp>
      <p:sp>
        <p:nvSpPr>
          <p:cNvPr id="277" name="Oval 1928"/>
          <p:cNvSpPr>
            <a:spLocks noChangeArrowheads="1"/>
          </p:cNvSpPr>
          <p:nvPr/>
        </p:nvSpPr>
        <p:spPr bwMode="auto">
          <a:xfrm>
            <a:off x="7304523" y="1897607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3</a:t>
            </a:r>
          </a:p>
        </p:txBody>
      </p:sp>
      <p:sp>
        <p:nvSpPr>
          <p:cNvPr id="278" name="Oval 1929"/>
          <p:cNvSpPr>
            <a:spLocks noChangeArrowheads="1"/>
          </p:cNvSpPr>
          <p:nvPr/>
        </p:nvSpPr>
        <p:spPr bwMode="auto">
          <a:xfrm>
            <a:off x="3563579" y="3896182"/>
            <a:ext cx="304800" cy="3048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東</a:t>
            </a:r>
            <a:r>
              <a:rPr lang="en-US" altLang="zh-TW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9</a:t>
            </a:r>
          </a:p>
        </p:txBody>
      </p:sp>
      <p:sp>
        <p:nvSpPr>
          <p:cNvPr id="2" name="矩形 1"/>
          <p:cNvSpPr/>
          <p:nvPr/>
        </p:nvSpPr>
        <p:spPr>
          <a:xfrm>
            <a:off x="76200" y="643927"/>
            <a:ext cx="228600" cy="598547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5" name="文字方塊 234"/>
          <p:cNvSpPr txBox="1"/>
          <p:nvPr/>
        </p:nvSpPr>
        <p:spPr>
          <a:xfrm>
            <a:off x="-29080" y="3127588"/>
            <a:ext cx="430887" cy="99059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600" b="1" dirty="0">
                <a:ea typeface="標楷體" pitchFamily="65" charset="-120"/>
              </a:rPr>
              <a:t>民生路</a:t>
            </a:r>
          </a:p>
        </p:txBody>
      </p:sp>
      <p:sp>
        <p:nvSpPr>
          <p:cNvPr id="231" name="五角星形 230"/>
          <p:cNvSpPr/>
          <p:nvPr/>
        </p:nvSpPr>
        <p:spPr>
          <a:xfrm>
            <a:off x="7519358" y="2731190"/>
            <a:ext cx="340372" cy="337677"/>
          </a:xfrm>
          <a:prstGeom prst="star5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6216027" y="4883805"/>
            <a:ext cx="1643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安全死角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餐飲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科</a:t>
            </a:r>
            <a:endParaRPr lang="en-US" altLang="zh-TW" sz="1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大樓間之防火巷</a:t>
            </a:r>
            <a:endParaRPr lang="zh-TW" altLang="en-US" sz="1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12" name="直線接點 11"/>
          <p:cNvCxnSpPr/>
          <p:nvPr/>
        </p:nvCxnSpPr>
        <p:spPr>
          <a:xfrm flipH="1">
            <a:off x="6781800" y="2962266"/>
            <a:ext cx="802127" cy="55259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直線接點 235"/>
          <p:cNvCxnSpPr/>
          <p:nvPr/>
        </p:nvCxnSpPr>
        <p:spPr>
          <a:xfrm>
            <a:off x="6781800" y="3512026"/>
            <a:ext cx="0" cy="134268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五角星形 236"/>
          <p:cNvSpPr/>
          <p:nvPr/>
        </p:nvSpPr>
        <p:spPr>
          <a:xfrm>
            <a:off x="4894038" y="4581824"/>
            <a:ext cx="340372" cy="337677"/>
          </a:xfrm>
          <a:prstGeom prst="star5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8" name="文字方塊 237"/>
          <p:cNvSpPr txBox="1"/>
          <p:nvPr/>
        </p:nvSpPr>
        <p:spPr>
          <a:xfrm>
            <a:off x="5629621" y="5410853"/>
            <a:ext cx="1643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安全死角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合作社後巷</a:t>
            </a:r>
            <a:endParaRPr lang="zh-TW" altLang="en-US" sz="1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253" name="直線接點 252"/>
          <p:cNvCxnSpPr>
            <a:endCxn id="237" idx="3"/>
          </p:cNvCxnSpPr>
          <p:nvPr/>
        </p:nvCxnSpPr>
        <p:spPr>
          <a:xfrm flipH="1" flipV="1">
            <a:off x="5169405" y="4919500"/>
            <a:ext cx="544175" cy="49430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69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152400" y="152400"/>
            <a:ext cx="8839200" cy="45720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chemeClr val="bg1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zh-TW" altLang="en-US" sz="1600" b="1" dirty="0">
                <a:latin typeface="標楷體" pitchFamily="65" charset="-120"/>
                <a:ea typeface="標楷體" pitchFamily="65" charset="-120"/>
              </a:rPr>
              <a:t>新北市新店區莊敬高級工業家事職業學校西校區防災地圖</a:t>
            </a:r>
            <a:r>
              <a:rPr lang="en-US" altLang="zh-TW" sz="1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b="1" dirty="0">
                <a:latin typeface="標楷體" pitchFamily="65" charset="-120"/>
                <a:ea typeface="標楷體" pitchFamily="65" charset="-120"/>
              </a:rPr>
              <a:t>地震災害</a:t>
            </a:r>
            <a:r>
              <a:rPr lang="en-US" altLang="zh-TW" sz="16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52" name="Line 16"/>
          <p:cNvSpPr>
            <a:spLocks noChangeShapeType="1"/>
          </p:cNvSpPr>
          <p:nvPr/>
        </p:nvSpPr>
        <p:spPr bwMode="auto">
          <a:xfrm>
            <a:off x="6553200" y="15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53" name="Line 17"/>
          <p:cNvSpPr>
            <a:spLocks noChangeShapeType="1"/>
          </p:cNvSpPr>
          <p:nvPr/>
        </p:nvSpPr>
        <p:spPr bwMode="auto">
          <a:xfrm>
            <a:off x="8153400" y="15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54" name="Line 18"/>
          <p:cNvSpPr>
            <a:spLocks noChangeShapeType="1"/>
          </p:cNvSpPr>
          <p:nvPr/>
        </p:nvSpPr>
        <p:spPr bwMode="auto">
          <a:xfrm>
            <a:off x="6553200" y="381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55" name="Text Box 19"/>
          <p:cNvSpPr txBox="1">
            <a:spLocks noChangeArrowheads="1"/>
          </p:cNvSpPr>
          <p:nvPr/>
        </p:nvSpPr>
        <p:spPr bwMode="auto">
          <a:xfrm>
            <a:off x="6472238" y="52388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/>
              <a:t> 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經度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東經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121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度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53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秒</a:t>
            </a:r>
          </a:p>
        </p:txBody>
      </p:sp>
      <p:sp>
        <p:nvSpPr>
          <p:cNvPr id="2056" name="Text Box 20"/>
          <p:cNvSpPr txBox="1">
            <a:spLocks noChangeArrowheads="1"/>
          </p:cNvSpPr>
          <p:nvPr/>
        </p:nvSpPr>
        <p:spPr bwMode="auto">
          <a:xfrm>
            <a:off x="6467475" y="2667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/>
              <a:t> 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緯度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北緯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度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98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1000" b="1" dirty="0">
                <a:latin typeface="標楷體" pitchFamily="65" charset="-120"/>
                <a:ea typeface="標楷體" pitchFamily="65" charset="-120"/>
              </a:rPr>
              <a:t>56</a:t>
            </a:r>
            <a:r>
              <a:rPr lang="zh-TW" altLang="en-US" sz="1000" b="1" dirty="0">
                <a:latin typeface="標楷體" pitchFamily="65" charset="-120"/>
                <a:ea typeface="標楷體" pitchFamily="65" charset="-120"/>
              </a:rPr>
              <a:t>秒</a:t>
            </a:r>
          </a:p>
        </p:txBody>
      </p:sp>
      <p:sp>
        <p:nvSpPr>
          <p:cNvPr id="2057" name="Text Box 21"/>
          <p:cNvSpPr txBox="1">
            <a:spLocks noChangeArrowheads="1"/>
          </p:cNvSpPr>
          <p:nvPr/>
        </p:nvSpPr>
        <p:spPr bwMode="auto">
          <a:xfrm>
            <a:off x="8210550" y="1762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108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月學務處製</a:t>
            </a:r>
          </a:p>
        </p:txBody>
      </p:sp>
      <p:pic>
        <p:nvPicPr>
          <p:cNvPr id="2058" name="Picture 22" descr="「地圖指北」的圖片搜尋結果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926624">
            <a:off x="8266516" y="627450"/>
            <a:ext cx="538163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Rectangle 384"/>
          <p:cNvSpPr>
            <a:spLocks noChangeArrowheads="1"/>
          </p:cNvSpPr>
          <p:nvPr/>
        </p:nvSpPr>
        <p:spPr bwMode="auto">
          <a:xfrm>
            <a:off x="4587875" y="5489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0" name="Rectangle 388"/>
          <p:cNvSpPr>
            <a:spLocks noChangeArrowheads="1"/>
          </p:cNvSpPr>
          <p:nvPr/>
        </p:nvSpPr>
        <p:spPr bwMode="auto">
          <a:xfrm>
            <a:off x="4810125" y="6013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1" name="Rectangle 390"/>
          <p:cNvSpPr>
            <a:spLocks noChangeArrowheads="1"/>
          </p:cNvSpPr>
          <p:nvPr/>
        </p:nvSpPr>
        <p:spPr bwMode="auto">
          <a:xfrm>
            <a:off x="4921250" y="5905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2" name="Rectangle 393"/>
          <p:cNvSpPr>
            <a:spLocks noChangeArrowheads="1"/>
          </p:cNvSpPr>
          <p:nvPr/>
        </p:nvSpPr>
        <p:spPr bwMode="auto">
          <a:xfrm>
            <a:off x="6432550" y="5546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3" name="Rectangle 395"/>
          <p:cNvSpPr>
            <a:spLocks noChangeArrowheads="1"/>
          </p:cNvSpPr>
          <p:nvPr/>
        </p:nvSpPr>
        <p:spPr bwMode="auto">
          <a:xfrm>
            <a:off x="4625975" y="598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4" name="Rectangle 397"/>
          <p:cNvSpPr>
            <a:spLocks noChangeArrowheads="1"/>
          </p:cNvSpPr>
          <p:nvPr/>
        </p:nvSpPr>
        <p:spPr bwMode="auto">
          <a:xfrm>
            <a:off x="4968875" y="6010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5" name="Rectangle 399"/>
          <p:cNvSpPr>
            <a:spLocks noChangeArrowheads="1"/>
          </p:cNvSpPr>
          <p:nvPr/>
        </p:nvSpPr>
        <p:spPr bwMode="auto">
          <a:xfrm>
            <a:off x="4918075" y="634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066" name="Rectangle 401"/>
          <p:cNvSpPr>
            <a:spLocks noChangeArrowheads="1"/>
          </p:cNvSpPr>
          <p:nvPr/>
        </p:nvSpPr>
        <p:spPr bwMode="auto">
          <a:xfrm>
            <a:off x="6019800" y="5949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76084"/>
              </p:ext>
            </p:extLst>
          </p:nvPr>
        </p:nvGraphicFramePr>
        <p:xfrm>
          <a:off x="1762307" y="1862905"/>
          <a:ext cx="996952" cy="1422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38"/>
                <a:gridCol w="249238"/>
                <a:gridCol w="249238"/>
                <a:gridCol w="249238"/>
              </a:tblGrid>
              <a:tr h="585078"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F45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F35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F25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F15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252181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585078"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F46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F36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F26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F16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613413"/>
              </p:ext>
            </p:extLst>
          </p:nvPr>
        </p:nvGraphicFramePr>
        <p:xfrm>
          <a:off x="2743200" y="1138365"/>
          <a:ext cx="249570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868"/>
                <a:gridCol w="536866"/>
                <a:gridCol w="573142"/>
                <a:gridCol w="558632"/>
                <a:gridCol w="290199"/>
              </a:tblGrid>
              <a:tr h="171450"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F4-4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F4-3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F4-2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b="0" dirty="0" smtClean="0">
                          <a:solidFill>
                            <a:schemeClr val="tx1"/>
                          </a:solidFill>
                        </a:rPr>
                        <a:t>F4-1</a:t>
                      </a:r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F3-4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F3-3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F3-2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F3-1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F2-4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F2-3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F2-2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/>
                        <a:t>F2-1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71450">
                <a:tc>
                  <a:txBody>
                    <a:bodyPr/>
                    <a:lstStyle/>
                    <a:p>
                      <a:r>
                        <a:rPr lang="zh-TW" altLang="en-US" sz="1000" dirty="0" smtClean="0"/>
                        <a:t>排練</a:t>
                      </a:r>
                      <a:r>
                        <a:rPr lang="en-US" altLang="zh-TW" sz="1000" dirty="0" smtClean="0"/>
                        <a:t>G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 smtClean="0"/>
                        <a:t>排練</a:t>
                      </a:r>
                      <a:r>
                        <a:rPr lang="en-US" altLang="zh-TW" sz="1000" dirty="0" smtClean="0"/>
                        <a:t>F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 smtClean="0"/>
                        <a:t>排練</a:t>
                      </a:r>
                      <a:r>
                        <a:rPr lang="en-US" altLang="zh-TW" sz="1000" dirty="0" smtClean="0"/>
                        <a:t>E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 smtClean="0"/>
                        <a:t>科辦</a:t>
                      </a:r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733675" y="2133600"/>
            <a:ext cx="817487" cy="1143000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6" name="矩形 125"/>
          <p:cNvSpPr/>
          <p:nvPr/>
        </p:nvSpPr>
        <p:spPr>
          <a:xfrm>
            <a:off x="3558951" y="2136108"/>
            <a:ext cx="865188" cy="1143000"/>
          </a:xfrm>
          <a:prstGeom prst="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7" name="矩形 126"/>
          <p:cNvSpPr/>
          <p:nvPr/>
        </p:nvSpPr>
        <p:spPr>
          <a:xfrm>
            <a:off x="4419600" y="2133600"/>
            <a:ext cx="836612" cy="1143000"/>
          </a:xfrm>
          <a:prstGeom prst="rec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5256212" y="1143000"/>
            <a:ext cx="2820988" cy="21336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2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8220074" y="1143000"/>
            <a:ext cx="542925" cy="21336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45000">
                <a:schemeClr val="bg1"/>
              </a:gs>
              <a:gs pos="100000">
                <a:srgbClr val="FF9933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0" name="矩形 129"/>
          <p:cNvSpPr/>
          <p:nvPr/>
        </p:nvSpPr>
        <p:spPr>
          <a:xfrm>
            <a:off x="6361112" y="1581150"/>
            <a:ext cx="1414463" cy="12573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300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228600" y="3429000"/>
            <a:ext cx="8534399" cy="32004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1"/>
              </a:gs>
              <a:gs pos="100000">
                <a:srgbClr val="00B0F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32" name="群組 131"/>
          <p:cNvGrpSpPr/>
          <p:nvPr/>
        </p:nvGrpSpPr>
        <p:grpSpPr>
          <a:xfrm rot="16200000">
            <a:off x="2038194" y="2088162"/>
            <a:ext cx="399554" cy="1007409"/>
            <a:chOff x="6246019" y="557212"/>
            <a:chExt cx="383381" cy="1826419"/>
          </a:xfrm>
        </p:grpSpPr>
        <p:sp>
          <p:nvSpPr>
            <p:cNvPr id="133" name="等於 132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4" name="等於 133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5" name="等於 134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6" name="等於 135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7" name="等於 136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8" name="等於 137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9" name="等於 138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0" name="等於 139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1" name="群組 140"/>
          <p:cNvGrpSpPr/>
          <p:nvPr/>
        </p:nvGrpSpPr>
        <p:grpSpPr>
          <a:xfrm>
            <a:off x="4904008" y="1132020"/>
            <a:ext cx="385138" cy="984724"/>
            <a:chOff x="6246019" y="557212"/>
            <a:chExt cx="383381" cy="1826419"/>
          </a:xfrm>
        </p:grpSpPr>
        <p:sp>
          <p:nvSpPr>
            <p:cNvPr id="142" name="等於 141"/>
            <p:cNvSpPr/>
            <p:nvPr/>
          </p:nvSpPr>
          <p:spPr>
            <a:xfrm>
              <a:off x="6248400" y="990600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3" name="等於 142"/>
            <p:cNvSpPr/>
            <p:nvPr/>
          </p:nvSpPr>
          <p:spPr>
            <a:xfrm>
              <a:off x="6248400" y="1207294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4" name="等於 143"/>
            <p:cNvSpPr/>
            <p:nvPr/>
          </p:nvSpPr>
          <p:spPr>
            <a:xfrm>
              <a:off x="6248400" y="1426368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5" name="等於 144"/>
            <p:cNvSpPr/>
            <p:nvPr/>
          </p:nvSpPr>
          <p:spPr>
            <a:xfrm>
              <a:off x="6248400" y="164306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6" name="等於 145"/>
            <p:cNvSpPr/>
            <p:nvPr/>
          </p:nvSpPr>
          <p:spPr>
            <a:xfrm>
              <a:off x="6248400" y="185975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7" name="等於 146"/>
            <p:cNvSpPr/>
            <p:nvPr/>
          </p:nvSpPr>
          <p:spPr>
            <a:xfrm>
              <a:off x="6248400" y="773906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8" name="等於 147"/>
            <p:cNvSpPr/>
            <p:nvPr/>
          </p:nvSpPr>
          <p:spPr>
            <a:xfrm>
              <a:off x="6246019" y="557212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9" name="等於 148"/>
            <p:cNvSpPr/>
            <p:nvPr/>
          </p:nvSpPr>
          <p:spPr>
            <a:xfrm>
              <a:off x="6248400" y="2078831"/>
              <a:ext cx="381000" cy="304800"/>
            </a:xfrm>
            <a:prstGeom prst="mathEqual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50" name="Text Box 1649"/>
          <p:cNvSpPr txBox="1">
            <a:spLocks noChangeArrowheads="1"/>
          </p:cNvSpPr>
          <p:nvPr/>
        </p:nvSpPr>
        <p:spPr bwMode="auto">
          <a:xfrm>
            <a:off x="3558951" y="2589852"/>
            <a:ext cx="81143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6600CC"/>
                </a:solidFill>
                <a:ea typeface="標楷體" pitchFamily="65" charset="-120"/>
              </a:rPr>
              <a:t>彩虹</a:t>
            </a:r>
            <a:r>
              <a:rPr lang="zh-TW" altLang="en-US" sz="1200" b="1" dirty="0" smtClean="0">
                <a:solidFill>
                  <a:srgbClr val="6600CC"/>
                </a:solidFill>
                <a:ea typeface="標楷體" pitchFamily="65" charset="-120"/>
              </a:rPr>
              <a:t>廣場</a:t>
            </a:r>
            <a:endParaRPr lang="zh-TW" altLang="en-US" sz="1200" b="1" dirty="0">
              <a:solidFill>
                <a:srgbClr val="6600CC"/>
              </a:solidFill>
              <a:ea typeface="標楷體" pitchFamily="65" charset="-120"/>
            </a:endParaRPr>
          </a:p>
        </p:txBody>
      </p:sp>
      <p:pic>
        <p:nvPicPr>
          <p:cNvPr id="152" name="圖片 74" descr="1021室外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97749" y="2921158"/>
            <a:ext cx="361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" name="Text Box 1045"/>
          <p:cNvSpPr txBox="1">
            <a:spLocks noChangeArrowheads="1"/>
          </p:cNvSpPr>
          <p:nvPr/>
        </p:nvSpPr>
        <p:spPr bwMode="auto">
          <a:xfrm>
            <a:off x="8177213" y="2536825"/>
            <a:ext cx="68935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6600CC"/>
                </a:solidFill>
                <a:ea typeface="標楷體" pitchFamily="65" charset="-120"/>
              </a:rPr>
              <a:t>新舞</a:t>
            </a:r>
            <a:r>
              <a:rPr lang="zh-TW" altLang="en-US" sz="1200" b="1" dirty="0" smtClean="0">
                <a:solidFill>
                  <a:srgbClr val="6600CC"/>
                </a:solidFill>
                <a:ea typeface="標楷體" pitchFamily="65" charset="-120"/>
              </a:rPr>
              <a:t>臺</a:t>
            </a:r>
            <a:endParaRPr lang="zh-TW" altLang="en-US" sz="1200" b="1" dirty="0">
              <a:solidFill>
                <a:srgbClr val="6600CC"/>
              </a:solidFill>
              <a:ea typeface="標楷體" pitchFamily="65" charset="-120"/>
            </a:endParaRPr>
          </a:p>
        </p:txBody>
      </p:sp>
      <p:sp>
        <p:nvSpPr>
          <p:cNvPr id="154" name="Text Box 1649"/>
          <p:cNvSpPr txBox="1">
            <a:spLocks noChangeArrowheads="1"/>
          </p:cNvSpPr>
          <p:nvPr/>
        </p:nvSpPr>
        <p:spPr bwMode="auto">
          <a:xfrm>
            <a:off x="6178550" y="2955309"/>
            <a:ext cx="11652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>
                <a:solidFill>
                  <a:srgbClr val="6600CC"/>
                </a:solidFill>
                <a:ea typeface="標楷體" pitchFamily="65" charset="-120"/>
              </a:rPr>
              <a:t>最終集合地點</a:t>
            </a:r>
          </a:p>
        </p:txBody>
      </p:sp>
      <p:sp>
        <p:nvSpPr>
          <p:cNvPr id="155" name="Text Box 1649"/>
          <p:cNvSpPr txBox="1">
            <a:spLocks noChangeArrowheads="1"/>
          </p:cNvSpPr>
          <p:nvPr/>
        </p:nvSpPr>
        <p:spPr bwMode="auto">
          <a:xfrm>
            <a:off x="3862164" y="5029200"/>
            <a:ext cx="15480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 dirty="0" smtClean="0">
                <a:ea typeface="標楷體" pitchFamily="65" charset="-120"/>
              </a:rPr>
              <a:t>莊敬駕訓班</a:t>
            </a:r>
            <a:endParaRPr lang="zh-TW" altLang="en-US" sz="2000" b="1" dirty="0">
              <a:ea typeface="標楷體" pitchFamily="65" charset="-120"/>
            </a:endParaRPr>
          </a:p>
        </p:txBody>
      </p:sp>
      <p:graphicFrame>
        <p:nvGraphicFramePr>
          <p:cNvPr id="156" name="表格 1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842924"/>
              </p:ext>
            </p:extLst>
          </p:nvPr>
        </p:nvGraphicFramePr>
        <p:xfrm>
          <a:off x="7696200" y="3429000"/>
          <a:ext cx="1066799" cy="1434134"/>
        </p:xfrm>
        <a:graphic>
          <a:graphicData uri="http://schemas.openxmlformats.org/drawingml/2006/table">
            <a:tbl>
              <a:tblPr/>
              <a:tblGrid>
                <a:gridCol w="1066799"/>
              </a:tblGrid>
              <a:tr h="269755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防救災資訊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198143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災害通報單位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83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教育部校安中心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(02)3343-7855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文山區災害應變中心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(02)6629-0119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新北市教育局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en-US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02)2960-3456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1991</a:t>
                      </a:r>
                      <a:r>
                        <a:rPr kumimoji="1" lang="zh-TW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報平安留言專線</a:t>
                      </a:r>
                      <a:endParaRPr kumimoji="1" lang="en-US" altLang="zh-TW" sz="7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57" name="表格 1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167625"/>
              </p:ext>
            </p:extLst>
          </p:nvPr>
        </p:nvGraphicFramePr>
        <p:xfrm>
          <a:off x="7692329" y="4861372"/>
          <a:ext cx="1065018" cy="1079053"/>
        </p:xfrm>
        <a:graphic>
          <a:graphicData uri="http://schemas.openxmlformats.org/drawingml/2006/table">
            <a:tbl>
              <a:tblPr/>
              <a:tblGrid>
                <a:gridCol w="1065018"/>
              </a:tblGrid>
              <a:tr h="198143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警消醫療單位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880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警察局新店分局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(02)2915-2627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消防局新店分隊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(02)2911-7947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台北慈濟醫院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(02)2655-7868 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58" name="表格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978673"/>
              </p:ext>
            </p:extLst>
          </p:nvPr>
        </p:nvGraphicFramePr>
        <p:xfrm>
          <a:off x="7680324" y="5949950"/>
          <a:ext cx="1060451" cy="660400"/>
        </p:xfrm>
        <a:graphic>
          <a:graphicData uri="http://schemas.openxmlformats.org/drawingml/2006/table">
            <a:tbl>
              <a:tblPr/>
              <a:tblGrid>
                <a:gridCol w="1060451"/>
              </a:tblGrid>
              <a:tr h="198143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災害潛勢資訊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462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地震潛勢</a:t>
                      </a: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低    </a:t>
                      </a: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淹水潛勢</a:t>
                      </a: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中    </a:t>
                      </a: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坡地潛勢</a:t>
                      </a: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低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59" name="表格 1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69271"/>
              </p:ext>
            </p:extLst>
          </p:nvPr>
        </p:nvGraphicFramePr>
        <p:xfrm>
          <a:off x="6761162" y="5997575"/>
          <a:ext cx="898525" cy="660400"/>
        </p:xfrm>
        <a:graphic>
          <a:graphicData uri="http://schemas.openxmlformats.org/drawingml/2006/table">
            <a:tbl>
              <a:tblPr/>
              <a:tblGrid>
                <a:gridCol w="781685"/>
                <a:gridCol w="116840"/>
              </a:tblGrid>
              <a:tr h="1600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標示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622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建築內路線             </a:t>
                      </a: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建築外路線</a:t>
                      </a:r>
                      <a:r>
                        <a:rPr kumimoji="1" lang="zh-TW" alt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0" name="AutoShape 1554"/>
          <p:cNvCxnSpPr>
            <a:cxnSpLocks noChangeShapeType="1"/>
          </p:cNvCxnSpPr>
          <p:nvPr/>
        </p:nvCxnSpPr>
        <p:spPr bwMode="auto">
          <a:xfrm>
            <a:off x="7405687" y="6116638"/>
            <a:ext cx="197644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2" name="Line 1409"/>
          <p:cNvSpPr>
            <a:spLocks noChangeShapeType="1"/>
          </p:cNvSpPr>
          <p:nvPr/>
        </p:nvSpPr>
        <p:spPr bwMode="auto">
          <a:xfrm>
            <a:off x="7397749" y="6378575"/>
            <a:ext cx="205581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" name="Line 1613"/>
          <p:cNvSpPr>
            <a:spLocks noChangeShapeType="1"/>
          </p:cNvSpPr>
          <p:nvPr/>
        </p:nvSpPr>
        <p:spPr bwMode="auto">
          <a:xfrm flipV="1">
            <a:off x="3657599" y="1348925"/>
            <a:ext cx="1285381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" name="Line 1613"/>
          <p:cNvSpPr>
            <a:spLocks noChangeShapeType="1"/>
          </p:cNvSpPr>
          <p:nvPr/>
        </p:nvSpPr>
        <p:spPr bwMode="auto">
          <a:xfrm>
            <a:off x="3657598" y="1631633"/>
            <a:ext cx="1285382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5" name="Line 1613"/>
          <p:cNvSpPr>
            <a:spLocks noChangeShapeType="1"/>
          </p:cNvSpPr>
          <p:nvPr/>
        </p:nvSpPr>
        <p:spPr bwMode="auto">
          <a:xfrm>
            <a:off x="3657598" y="1881797"/>
            <a:ext cx="1280399" cy="15822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6" name="Line 1613"/>
          <p:cNvSpPr>
            <a:spLocks noChangeShapeType="1"/>
          </p:cNvSpPr>
          <p:nvPr/>
        </p:nvSpPr>
        <p:spPr bwMode="auto">
          <a:xfrm flipH="1">
            <a:off x="1976872" y="1363972"/>
            <a:ext cx="918728" cy="1711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7" name="Line 1613"/>
          <p:cNvSpPr>
            <a:spLocks noChangeShapeType="1"/>
          </p:cNvSpPr>
          <p:nvPr/>
        </p:nvSpPr>
        <p:spPr bwMode="auto">
          <a:xfrm flipH="1" flipV="1">
            <a:off x="2197776" y="1630715"/>
            <a:ext cx="697823" cy="918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8" name="Line 1613"/>
          <p:cNvSpPr>
            <a:spLocks noChangeShapeType="1"/>
          </p:cNvSpPr>
          <p:nvPr/>
        </p:nvSpPr>
        <p:spPr bwMode="auto">
          <a:xfrm flipH="1" flipV="1">
            <a:off x="2474089" y="1834125"/>
            <a:ext cx="421511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9" name="Line 1613"/>
          <p:cNvSpPr>
            <a:spLocks noChangeShapeType="1"/>
          </p:cNvSpPr>
          <p:nvPr/>
        </p:nvSpPr>
        <p:spPr bwMode="auto">
          <a:xfrm>
            <a:off x="1959486" y="1447851"/>
            <a:ext cx="13827" cy="853196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0" name="Line 1613"/>
          <p:cNvSpPr>
            <a:spLocks noChangeShapeType="1"/>
          </p:cNvSpPr>
          <p:nvPr/>
        </p:nvSpPr>
        <p:spPr bwMode="auto">
          <a:xfrm flipH="1">
            <a:off x="2213672" y="1682797"/>
            <a:ext cx="7860" cy="615047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1" name="Line 1613"/>
          <p:cNvSpPr>
            <a:spLocks noChangeShapeType="1"/>
          </p:cNvSpPr>
          <p:nvPr/>
        </p:nvSpPr>
        <p:spPr bwMode="auto">
          <a:xfrm>
            <a:off x="2474089" y="1889707"/>
            <a:ext cx="5049" cy="408137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2" name="Line 1613"/>
          <p:cNvSpPr>
            <a:spLocks noChangeShapeType="1"/>
          </p:cNvSpPr>
          <p:nvPr/>
        </p:nvSpPr>
        <p:spPr bwMode="auto">
          <a:xfrm flipH="1" flipV="1">
            <a:off x="2213672" y="2757045"/>
            <a:ext cx="0" cy="358325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3" name="Line 1613"/>
          <p:cNvSpPr>
            <a:spLocks noChangeShapeType="1"/>
          </p:cNvSpPr>
          <p:nvPr/>
        </p:nvSpPr>
        <p:spPr bwMode="auto">
          <a:xfrm flipH="1" flipV="1">
            <a:off x="2452719" y="2757044"/>
            <a:ext cx="0" cy="358325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5" name="Line 1613"/>
          <p:cNvSpPr>
            <a:spLocks noChangeShapeType="1"/>
          </p:cNvSpPr>
          <p:nvPr/>
        </p:nvSpPr>
        <p:spPr bwMode="auto">
          <a:xfrm flipH="1" flipV="1">
            <a:off x="1976872" y="2757046"/>
            <a:ext cx="0" cy="358325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6" name="Line 1409"/>
          <p:cNvSpPr>
            <a:spLocks noChangeShapeType="1"/>
          </p:cNvSpPr>
          <p:nvPr/>
        </p:nvSpPr>
        <p:spPr bwMode="auto">
          <a:xfrm flipV="1">
            <a:off x="2501316" y="2590626"/>
            <a:ext cx="593074" cy="2481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7" name="Line 1409"/>
          <p:cNvSpPr>
            <a:spLocks noChangeShapeType="1"/>
          </p:cNvSpPr>
          <p:nvPr/>
        </p:nvSpPr>
        <p:spPr bwMode="auto">
          <a:xfrm flipV="1">
            <a:off x="5083696" y="2590626"/>
            <a:ext cx="593074" cy="2481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8" name="Line 1409"/>
          <p:cNvSpPr>
            <a:spLocks noChangeShapeType="1"/>
          </p:cNvSpPr>
          <p:nvPr/>
        </p:nvSpPr>
        <p:spPr bwMode="auto">
          <a:xfrm>
            <a:off x="5083696" y="1819077"/>
            <a:ext cx="14077" cy="78169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9" name="Oval 1169"/>
          <p:cNvSpPr>
            <a:spLocks noChangeArrowheads="1"/>
          </p:cNvSpPr>
          <p:nvPr/>
        </p:nvSpPr>
        <p:spPr bwMode="auto">
          <a:xfrm>
            <a:off x="4942981" y="1463267"/>
            <a:ext cx="304800" cy="304800"/>
          </a:xfrm>
          <a:prstGeom prst="ellipse">
            <a:avLst/>
          </a:prstGeom>
          <a:gradFill rotWithShape="1">
            <a:gsLst>
              <a:gs pos="0">
                <a:srgbClr val="FFCCFF">
                  <a:alpha val="50000"/>
                </a:srgbClr>
              </a:gs>
              <a:gs pos="50000">
                <a:schemeClr val="bg1"/>
              </a:gs>
              <a:gs pos="100000">
                <a:srgbClr val="FFCCFF">
                  <a:alpha val="50000"/>
                </a:srgbClr>
              </a:gs>
            </a:gsLst>
            <a:lin ang="5400000" scaled="1"/>
          </a:gra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西</a:t>
            </a:r>
            <a:r>
              <a:rPr lang="en-US" altLang="zh-TW" sz="1000" b="1" dirty="0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1</a:t>
            </a:r>
          </a:p>
        </p:txBody>
      </p:sp>
      <p:sp>
        <p:nvSpPr>
          <p:cNvPr id="180" name="Oval 1170"/>
          <p:cNvSpPr>
            <a:spLocks noChangeArrowheads="1"/>
          </p:cNvSpPr>
          <p:nvPr/>
        </p:nvSpPr>
        <p:spPr bwMode="auto">
          <a:xfrm>
            <a:off x="2092836" y="2448375"/>
            <a:ext cx="304800" cy="304800"/>
          </a:xfrm>
          <a:prstGeom prst="ellipse">
            <a:avLst/>
          </a:prstGeom>
          <a:gradFill rotWithShape="1">
            <a:gsLst>
              <a:gs pos="0">
                <a:srgbClr val="FFCCFF">
                  <a:alpha val="50000"/>
                </a:srgbClr>
              </a:gs>
              <a:gs pos="50000">
                <a:schemeClr val="bg1"/>
              </a:gs>
              <a:gs pos="100000">
                <a:srgbClr val="FFCCFF">
                  <a:alpha val="50000"/>
                </a:srgbClr>
              </a:gs>
            </a:gsLst>
            <a:lin ang="5400000" scaled="1"/>
          </a:gra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西</a:t>
            </a:r>
            <a:r>
              <a:rPr lang="en-US" altLang="zh-TW" sz="10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2</a:t>
            </a:r>
          </a:p>
        </p:txBody>
      </p:sp>
      <p:graphicFrame>
        <p:nvGraphicFramePr>
          <p:cNvPr id="181" name="Group 19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275532"/>
              </p:ext>
            </p:extLst>
          </p:nvPr>
        </p:nvGraphicFramePr>
        <p:xfrm>
          <a:off x="247650" y="6081712"/>
          <a:ext cx="1674009" cy="547688"/>
        </p:xfrm>
        <a:graphic>
          <a:graphicData uri="http://schemas.openxmlformats.org/drawingml/2006/table">
            <a:tbl>
              <a:tblPr/>
              <a:tblGrid>
                <a:gridCol w="557480"/>
                <a:gridCol w="559049"/>
                <a:gridCol w="557480"/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圖例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185" name="Text Box 1502"/>
          <p:cNvSpPr txBox="1">
            <a:spLocks noChangeArrowheads="1"/>
          </p:cNvSpPr>
          <p:nvPr/>
        </p:nvSpPr>
        <p:spPr bwMode="auto">
          <a:xfrm>
            <a:off x="1289561" y="6454774"/>
            <a:ext cx="6858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 dirty="0">
                <a:ea typeface="標楷體" pitchFamily="65" charset="-120"/>
              </a:rPr>
              <a:t>室外避難處所</a:t>
            </a:r>
          </a:p>
        </p:txBody>
      </p:sp>
      <p:pic>
        <p:nvPicPr>
          <p:cNvPr id="186" name="圖片 74" descr="1021室外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6086" y="6153149"/>
            <a:ext cx="361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7" name="圖片 10" descr="「指56」救護站標誌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9" t="18182" r="28262" b="17046"/>
          <a:stretch>
            <a:fillRect/>
          </a:stretch>
        </p:blipFill>
        <p:spPr bwMode="auto">
          <a:xfrm>
            <a:off x="900426" y="6169024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" name="Text Box 1507"/>
          <p:cNvSpPr txBox="1">
            <a:spLocks noChangeArrowheads="1"/>
          </p:cNvSpPr>
          <p:nvPr/>
        </p:nvSpPr>
        <p:spPr bwMode="auto">
          <a:xfrm>
            <a:off x="900426" y="6445139"/>
            <a:ext cx="4381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 dirty="0">
                <a:ea typeface="標楷體" pitchFamily="65" charset="-120"/>
              </a:rPr>
              <a:t>急救站</a:t>
            </a:r>
          </a:p>
        </p:txBody>
      </p:sp>
      <p:sp>
        <p:nvSpPr>
          <p:cNvPr id="11" name="矩形 10"/>
          <p:cNvSpPr/>
          <p:nvPr/>
        </p:nvSpPr>
        <p:spPr>
          <a:xfrm>
            <a:off x="228600" y="1066800"/>
            <a:ext cx="1491938" cy="221230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6" name="Text Box 1649"/>
          <p:cNvSpPr txBox="1">
            <a:spLocks noChangeArrowheads="1"/>
          </p:cNvSpPr>
          <p:nvPr/>
        </p:nvSpPr>
        <p:spPr bwMode="auto">
          <a:xfrm>
            <a:off x="391956" y="2939592"/>
            <a:ext cx="11652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200" b="1" dirty="0" smtClean="0">
                <a:solidFill>
                  <a:srgbClr val="6600CC"/>
                </a:solidFill>
                <a:ea typeface="標楷體" pitchFamily="65" charset="-120"/>
              </a:rPr>
              <a:t>小巨蛋</a:t>
            </a:r>
            <a:endParaRPr lang="zh-TW" altLang="en-US" sz="1200" b="1" dirty="0">
              <a:solidFill>
                <a:srgbClr val="6600CC"/>
              </a:solidFill>
              <a:ea typeface="標楷體" pitchFamily="65" charset="-120"/>
            </a:endParaRPr>
          </a:p>
        </p:txBody>
      </p:sp>
      <p:pic>
        <p:nvPicPr>
          <p:cNvPr id="198" name="圖片 10" descr="「指56」救護站標誌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9" t="18182" r="28262" b="17046"/>
          <a:stretch>
            <a:fillRect/>
          </a:stretch>
        </p:blipFill>
        <p:spPr bwMode="auto">
          <a:xfrm>
            <a:off x="8458199" y="3038475"/>
            <a:ext cx="3048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" name="矩形 84"/>
          <p:cNvSpPr/>
          <p:nvPr/>
        </p:nvSpPr>
        <p:spPr>
          <a:xfrm>
            <a:off x="8858250" y="1143000"/>
            <a:ext cx="228600" cy="550560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8751213" y="3093808"/>
            <a:ext cx="430887" cy="99059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600" b="1" dirty="0">
                <a:ea typeface="標楷體" pitchFamily="65" charset="-120"/>
              </a:rPr>
              <a:t>民生路</a:t>
            </a:r>
          </a:p>
        </p:txBody>
      </p:sp>
      <p:sp>
        <p:nvSpPr>
          <p:cNvPr id="83" name="五角星形 82"/>
          <p:cNvSpPr/>
          <p:nvPr/>
        </p:nvSpPr>
        <p:spPr>
          <a:xfrm>
            <a:off x="221770" y="3115369"/>
            <a:ext cx="340372" cy="337677"/>
          </a:xfrm>
          <a:prstGeom prst="star5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文字方塊 83"/>
          <p:cNvSpPr txBox="1"/>
          <p:nvPr/>
        </p:nvSpPr>
        <p:spPr>
          <a:xfrm>
            <a:off x="1114716" y="3733800"/>
            <a:ext cx="2124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安全死角</a:t>
            </a:r>
            <a:endParaRPr lang="en-US" altLang="zh-TW" sz="1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小巨蛋與駕訓班末端</a:t>
            </a:r>
            <a:endParaRPr lang="zh-TW" altLang="en-US" sz="1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86" name="直線接點 85"/>
          <p:cNvCxnSpPr/>
          <p:nvPr/>
        </p:nvCxnSpPr>
        <p:spPr>
          <a:xfrm>
            <a:off x="513184" y="3415004"/>
            <a:ext cx="582504" cy="48079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31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81"/>
          <p:cNvSpPr>
            <a:spLocks noChangeArrowheads="1"/>
          </p:cNvSpPr>
          <p:nvPr/>
        </p:nvSpPr>
        <p:spPr bwMode="auto">
          <a:xfrm>
            <a:off x="3810000" y="3352800"/>
            <a:ext cx="3200400" cy="304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9" name="Oval 917"/>
          <p:cNvSpPr>
            <a:spLocks noChangeArrowheads="1"/>
          </p:cNvSpPr>
          <p:nvPr/>
        </p:nvSpPr>
        <p:spPr bwMode="auto">
          <a:xfrm>
            <a:off x="4657725" y="1966913"/>
            <a:ext cx="1504950" cy="14478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9933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03" name="Rectangle 1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45720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chemeClr val="bg1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新北市莊敬高級工業家事職業學校永和校區防災地圖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地震災害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101" name="Line 16"/>
          <p:cNvSpPr>
            <a:spLocks noChangeShapeType="1"/>
          </p:cNvSpPr>
          <p:nvPr/>
        </p:nvSpPr>
        <p:spPr bwMode="auto">
          <a:xfrm>
            <a:off x="6553200" y="15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102" name="Line 17"/>
          <p:cNvSpPr>
            <a:spLocks noChangeShapeType="1"/>
          </p:cNvSpPr>
          <p:nvPr/>
        </p:nvSpPr>
        <p:spPr bwMode="auto">
          <a:xfrm>
            <a:off x="8153400" y="15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103" name="Line 18"/>
          <p:cNvSpPr>
            <a:spLocks noChangeShapeType="1"/>
          </p:cNvSpPr>
          <p:nvPr/>
        </p:nvSpPr>
        <p:spPr bwMode="auto">
          <a:xfrm>
            <a:off x="6553200" y="381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104" name="Text Box 19"/>
          <p:cNvSpPr txBox="1">
            <a:spLocks noChangeArrowheads="1"/>
          </p:cNvSpPr>
          <p:nvPr/>
        </p:nvSpPr>
        <p:spPr bwMode="auto">
          <a:xfrm>
            <a:off x="6472238" y="52388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 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經度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東經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121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51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94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秒</a:t>
            </a:r>
          </a:p>
        </p:txBody>
      </p:sp>
      <p:sp>
        <p:nvSpPr>
          <p:cNvPr id="4105" name="Text Box 20"/>
          <p:cNvSpPr txBox="1">
            <a:spLocks noChangeArrowheads="1"/>
          </p:cNvSpPr>
          <p:nvPr/>
        </p:nvSpPr>
        <p:spPr bwMode="auto">
          <a:xfrm>
            <a:off x="6467475" y="2667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 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緯度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北緯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度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01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59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秒</a:t>
            </a:r>
          </a:p>
        </p:txBody>
      </p:sp>
      <p:sp>
        <p:nvSpPr>
          <p:cNvPr id="4106" name="Text Box 21"/>
          <p:cNvSpPr txBox="1">
            <a:spLocks noChangeArrowheads="1"/>
          </p:cNvSpPr>
          <p:nvPr/>
        </p:nvSpPr>
        <p:spPr bwMode="auto">
          <a:xfrm>
            <a:off x="8210550" y="1762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108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1000" b="1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1000" b="1">
                <a:latin typeface="標楷體" pitchFamily="65" charset="-120"/>
                <a:ea typeface="標楷體" pitchFamily="65" charset="-120"/>
              </a:rPr>
              <a:t>月學務處製</a:t>
            </a:r>
          </a:p>
        </p:txBody>
      </p:sp>
      <p:sp>
        <p:nvSpPr>
          <p:cNvPr id="4107" name="Rectangle 384"/>
          <p:cNvSpPr>
            <a:spLocks noChangeArrowheads="1"/>
          </p:cNvSpPr>
          <p:nvPr/>
        </p:nvSpPr>
        <p:spPr bwMode="auto">
          <a:xfrm>
            <a:off x="4587875" y="5489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sp>
        <p:nvSpPr>
          <p:cNvPr id="4108" name="Rectangle 388"/>
          <p:cNvSpPr>
            <a:spLocks noChangeArrowheads="1"/>
          </p:cNvSpPr>
          <p:nvPr/>
        </p:nvSpPr>
        <p:spPr bwMode="auto">
          <a:xfrm>
            <a:off x="4810125" y="6013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sp>
        <p:nvSpPr>
          <p:cNvPr id="4109" name="Rectangle 390"/>
          <p:cNvSpPr>
            <a:spLocks noChangeArrowheads="1"/>
          </p:cNvSpPr>
          <p:nvPr/>
        </p:nvSpPr>
        <p:spPr bwMode="auto">
          <a:xfrm>
            <a:off x="4921250" y="5905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sp>
        <p:nvSpPr>
          <p:cNvPr id="4110" name="Rectangle 393"/>
          <p:cNvSpPr>
            <a:spLocks noChangeArrowheads="1"/>
          </p:cNvSpPr>
          <p:nvPr/>
        </p:nvSpPr>
        <p:spPr bwMode="auto">
          <a:xfrm>
            <a:off x="6432550" y="5546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sp>
        <p:nvSpPr>
          <p:cNvPr id="4111" name="Rectangle 395"/>
          <p:cNvSpPr>
            <a:spLocks noChangeArrowheads="1"/>
          </p:cNvSpPr>
          <p:nvPr/>
        </p:nvSpPr>
        <p:spPr bwMode="auto">
          <a:xfrm>
            <a:off x="4625975" y="598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sp>
        <p:nvSpPr>
          <p:cNvPr id="4112" name="Rectangle 397"/>
          <p:cNvSpPr>
            <a:spLocks noChangeArrowheads="1"/>
          </p:cNvSpPr>
          <p:nvPr/>
        </p:nvSpPr>
        <p:spPr bwMode="auto">
          <a:xfrm>
            <a:off x="4968875" y="6010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sp>
        <p:nvSpPr>
          <p:cNvPr id="4113" name="Rectangle 399"/>
          <p:cNvSpPr>
            <a:spLocks noChangeArrowheads="1"/>
          </p:cNvSpPr>
          <p:nvPr/>
        </p:nvSpPr>
        <p:spPr bwMode="auto">
          <a:xfrm>
            <a:off x="4918075" y="634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sp>
        <p:nvSpPr>
          <p:cNvPr id="4114" name="Rectangle 401"/>
          <p:cNvSpPr>
            <a:spLocks noChangeArrowheads="1"/>
          </p:cNvSpPr>
          <p:nvPr/>
        </p:nvSpPr>
        <p:spPr bwMode="auto">
          <a:xfrm>
            <a:off x="6019800" y="5949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zh-TW"/>
          </a:p>
        </p:txBody>
      </p:sp>
      <p:graphicFrame>
        <p:nvGraphicFramePr>
          <p:cNvPr id="20231" name="Group 7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00003"/>
              </p:ext>
            </p:extLst>
          </p:nvPr>
        </p:nvGraphicFramePr>
        <p:xfrm>
          <a:off x="7816850" y="2803524"/>
          <a:ext cx="1146175" cy="3664726"/>
        </p:xfrm>
        <a:graphic>
          <a:graphicData uri="http://schemas.openxmlformats.org/drawingml/2006/table">
            <a:tbl>
              <a:tblPr/>
              <a:tblGrid>
                <a:gridCol w="1146175"/>
              </a:tblGrid>
              <a:tr h="243919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防救災資訊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198184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災害通報單位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838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教育部校安中心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(02)3343-7855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永和區災害應變中心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 2928-2828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新北市教育局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en-US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02)2960-3456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1991</a:t>
                      </a:r>
                      <a:r>
                        <a:rPr kumimoji="1" lang="zh-TW" altLang="zh-TW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報平安留言專線</a:t>
                      </a:r>
                      <a:endParaRPr kumimoji="1" lang="en-US" altLang="zh-TW" sz="7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  <a:tr h="198184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警消醫療單位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838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新北市警察局永和分局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(02)2921-3119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新北市消防局永和分隊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(02)2921-4787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永和耕莘醫院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(02)2928-6060 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  <a:tr h="230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學校災害潛勢資訊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454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地震潛勢</a:t>
                      </a: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低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淹水潛勢</a:t>
                      </a: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中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坡地潛勢</a:t>
                      </a: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低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  <a:tr h="230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逃生路線標示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CC"/>
                        </a:gs>
                        <a:gs pos="50000">
                          <a:schemeClr val="bg1"/>
                        </a:gs>
                        <a:gs pos="100000">
                          <a:srgbClr val="FFCCCC"/>
                        </a:gs>
                      </a:gsLst>
                      <a:lin ang="5400000" scaled="1"/>
                    </a:gradFill>
                  </a:tcPr>
                </a:tc>
              </a:tr>
              <a:tr h="304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建築內路線             建築外路線</a:t>
                      </a:r>
                      <a:r>
                        <a:rPr kumimoji="1" lang="zh-TW" alt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20407" name="Group 951"/>
          <p:cNvGraphicFramePr>
            <a:graphicFrameLocks noGrp="1"/>
          </p:cNvGraphicFramePr>
          <p:nvPr/>
        </p:nvGraphicFramePr>
        <p:xfrm>
          <a:off x="762000" y="4572000"/>
          <a:ext cx="1962150" cy="990600"/>
        </p:xfrm>
        <a:graphic>
          <a:graphicData uri="http://schemas.openxmlformats.org/drawingml/2006/table">
            <a:tbl>
              <a:tblPr/>
              <a:tblGrid>
                <a:gridCol w="296863"/>
                <a:gridCol w="555625"/>
                <a:gridCol w="554037"/>
                <a:gridCol w="555625"/>
              </a:tblGrid>
              <a:tr h="4953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圖例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</a:tr>
              <a:tr h="4953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99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4155" name="Text Box 978"/>
          <p:cNvSpPr txBox="1">
            <a:spLocks noChangeArrowheads="1"/>
          </p:cNvSpPr>
          <p:nvPr/>
        </p:nvSpPr>
        <p:spPr bwMode="auto">
          <a:xfrm>
            <a:off x="1003300" y="4895850"/>
            <a:ext cx="6858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室外避難處所</a:t>
            </a:r>
          </a:p>
        </p:txBody>
      </p:sp>
      <p:pic>
        <p:nvPicPr>
          <p:cNvPr id="4156" name="圖片 74" descr="1021室外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6650" y="4603750"/>
            <a:ext cx="361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57" name="圖片 10" descr="「指56」救護站標誌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9" t="18182" r="28262" b="17046"/>
          <a:stretch>
            <a:fillRect/>
          </a:stretch>
        </p:blipFill>
        <p:spPr bwMode="auto">
          <a:xfrm>
            <a:off x="1704975" y="4610100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58" name="Text Box 981"/>
          <p:cNvSpPr txBox="1">
            <a:spLocks noChangeArrowheads="1"/>
          </p:cNvSpPr>
          <p:nvPr/>
        </p:nvSpPr>
        <p:spPr bwMode="auto">
          <a:xfrm>
            <a:off x="1689100" y="4908550"/>
            <a:ext cx="4381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急救站</a:t>
            </a:r>
          </a:p>
        </p:txBody>
      </p:sp>
      <p:pic>
        <p:nvPicPr>
          <p:cNvPr id="4159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36788" y="4643438"/>
            <a:ext cx="409575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60" name="Picture 983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6250" y="5105400"/>
            <a:ext cx="312738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61" name="圖片 51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0" y="5092700"/>
            <a:ext cx="30162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62" name="Text Box 987"/>
          <p:cNvSpPr txBox="1">
            <a:spLocks noChangeArrowheads="1"/>
          </p:cNvSpPr>
          <p:nvPr/>
        </p:nvSpPr>
        <p:spPr bwMode="auto">
          <a:xfrm>
            <a:off x="2209800" y="5334000"/>
            <a:ext cx="5588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救援器材放置點</a:t>
            </a:r>
          </a:p>
        </p:txBody>
      </p:sp>
      <p:sp>
        <p:nvSpPr>
          <p:cNvPr id="4163" name="Text Box 990"/>
          <p:cNvSpPr txBox="1">
            <a:spLocks noChangeArrowheads="1"/>
          </p:cNvSpPr>
          <p:nvPr/>
        </p:nvSpPr>
        <p:spPr bwMode="auto">
          <a:xfrm>
            <a:off x="1647825" y="5391150"/>
            <a:ext cx="5111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指揮中心</a:t>
            </a:r>
          </a:p>
        </p:txBody>
      </p:sp>
      <p:sp>
        <p:nvSpPr>
          <p:cNvPr id="4164" name="Text Box 993"/>
          <p:cNvSpPr txBox="1">
            <a:spLocks noChangeArrowheads="1"/>
          </p:cNvSpPr>
          <p:nvPr/>
        </p:nvSpPr>
        <p:spPr bwMode="auto">
          <a:xfrm>
            <a:off x="2193925" y="4894263"/>
            <a:ext cx="5048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600" b="1">
                <a:ea typeface="標楷體" pitchFamily="65" charset="-120"/>
              </a:rPr>
              <a:t>消防水帶</a:t>
            </a:r>
          </a:p>
        </p:txBody>
      </p:sp>
      <p:sp>
        <p:nvSpPr>
          <p:cNvPr id="4165" name="Rectangle 1084"/>
          <p:cNvSpPr>
            <a:spLocks noChangeArrowheads="1"/>
          </p:cNvSpPr>
          <p:nvPr/>
        </p:nvSpPr>
        <p:spPr bwMode="auto">
          <a:xfrm>
            <a:off x="0" y="6581775"/>
            <a:ext cx="7543800" cy="19050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/>
          </a:p>
        </p:txBody>
      </p:sp>
      <p:sp>
        <p:nvSpPr>
          <p:cNvPr id="4166" name="Text Box 1085"/>
          <p:cNvSpPr txBox="1">
            <a:spLocks noChangeArrowheads="1"/>
          </p:cNvSpPr>
          <p:nvPr/>
        </p:nvSpPr>
        <p:spPr bwMode="auto">
          <a:xfrm>
            <a:off x="3657600" y="64770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400" b="1">
                <a:ea typeface="標楷體" pitchFamily="65" charset="-120"/>
              </a:rPr>
              <a:t>博愛街</a:t>
            </a:r>
          </a:p>
        </p:txBody>
      </p:sp>
      <p:pic>
        <p:nvPicPr>
          <p:cNvPr id="4167" name="Picture 127" descr="n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685800"/>
            <a:ext cx="533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388" name="Group 932"/>
          <p:cNvGraphicFramePr>
            <a:graphicFrameLocks noGrp="1"/>
          </p:cNvGraphicFramePr>
          <p:nvPr/>
        </p:nvGraphicFramePr>
        <p:xfrm>
          <a:off x="228600" y="914400"/>
          <a:ext cx="2514600" cy="3584579"/>
        </p:xfrm>
        <a:graphic>
          <a:graphicData uri="http://schemas.openxmlformats.org/drawingml/2006/table">
            <a:tbl>
              <a:tblPr/>
              <a:tblGrid>
                <a:gridCol w="409575"/>
                <a:gridCol w="428625"/>
                <a:gridCol w="457200"/>
                <a:gridCol w="304800"/>
                <a:gridCol w="304800"/>
                <a:gridCol w="304800"/>
                <a:gridCol w="304800"/>
              </a:tblGrid>
              <a:tr h="609520">
                <a:tc rowSpan="4"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多功能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體育館</a:t>
                      </a:r>
                    </a:p>
                  </a:txBody>
                  <a:tcPr marT="45714" marB="45714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 rowSpan="4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電腦教室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排練教室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烘焙教室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音樂教室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0">
                <a:tc gridSpan="3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214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多媒體教室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排練教室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工電教室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111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0">
                <a:tc gridSpan="3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音樂教室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114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417">
                <a:tc gridSpan="3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琴法教室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展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演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廳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合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作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社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賓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室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33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36000" marR="36000" marT="46794" marB="46794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36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1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宿舍</a:t>
                      </a:r>
                    </a:p>
                  </a:txBody>
                  <a:tcPr marL="36000" marR="90000" marT="46794" marB="46794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</a:t>
                      </a: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宿舍</a:t>
                      </a:r>
                    </a:p>
                  </a:txBody>
                  <a:tcPr marL="18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美髮教室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8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宿舍</a:t>
                      </a:r>
                    </a:p>
                  </a:txBody>
                  <a:tcPr marL="36000" marR="90000" marT="46794" marB="46794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</a:t>
                      </a: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宿舍</a:t>
                      </a:r>
                    </a:p>
                  </a:txBody>
                  <a:tcPr marL="18000" marR="36000" marT="46794" marB="4679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美容教室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328" name="Group 872"/>
          <p:cNvGraphicFramePr>
            <a:graphicFrameLocks noGrp="1"/>
          </p:cNvGraphicFramePr>
          <p:nvPr/>
        </p:nvGraphicFramePr>
        <p:xfrm>
          <a:off x="2895600" y="3733800"/>
          <a:ext cx="4722813" cy="2590800"/>
        </p:xfrm>
        <a:graphic>
          <a:graphicData uri="http://schemas.openxmlformats.org/drawingml/2006/table">
            <a:tbl>
              <a:tblPr/>
              <a:tblGrid>
                <a:gridCol w="582691"/>
                <a:gridCol w="208308"/>
                <a:gridCol w="666840"/>
                <a:gridCol w="670015"/>
                <a:gridCol w="208308"/>
                <a:gridCol w="308016"/>
                <a:gridCol w="208308"/>
                <a:gridCol w="666840"/>
                <a:gridCol w="670015"/>
                <a:gridCol w="304841"/>
                <a:gridCol w="228631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音樂教室</a:t>
                      </a:r>
                    </a:p>
                  </a:txBody>
                  <a:tcPr marL="36005" marR="90012" marT="46800" marB="46800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音樂教室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音樂教室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川堂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音樂教室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音樂教室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206</a:t>
                      </a:r>
                    </a:p>
                  </a:txBody>
                  <a:tcPr marL="91452" marR="91452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205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204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202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201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306</a:t>
                      </a:r>
                    </a:p>
                  </a:txBody>
                  <a:tcPr marL="91452" marR="91452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305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304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303</a:t>
                      </a: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教職員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辦公室 </a:t>
                      </a: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302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301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男生宿舍</a:t>
                      </a:r>
                    </a:p>
                  </a:txBody>
                  <a:tcPr marL="54007" marR="90012" marT="46800" marB="46800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女生宿舍</a:t>
                      </a:r>
                    </a:p>
                  </a:txBody>
                  <a:tcPr marL="54007" marR="90012" marT="46800" marB="46800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女生宿舍</a:t>
                      </a:r>
                    </a:p>
                  </a:txBody>
                  <a:tcPr marL="91452" marR="91452" anchor="ctr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r>
                        <a:rPr kumimoji="1" lang="zh-TW" alt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樓廁所</a:t>
                      </a: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cxnSp>
        <p:nvCxnSpPr>
          <p:cNvPr id="4289" name="AutoShape 776"/>
          <p:cNvCxnSpPr>
            <a:cxnSpLocks noChangeShapeType="1"/>
          </p:cNvCxnSpPr>
          <p:nvPr/>
        </p:nvCxnSpPr>
        <p:spPr bwMode="auto">
          <a:xfrm>
            <a:off x="8418513" y="6265862"/>
            <a:ext cx="396875" cy="1588"/>
          </a:xfrm>
          <a:prstGeom prst="straightConnector1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90" name="Line 777"/>
          <p:cNvSpPr>
            <a:spLocks noChangeShapeType="1"/>
          </p:cNvSpPr>
          <p:nvPr/>
        </p:nvSpPr>
        <p:spPr bwMode="auto">
          <a:xfrm>
            <a:off x="8439150" y="63881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1" name="Line 828"/>
          <p:cNvSpPr>
            <a:spLocks noChangeShapeType="1"/>
          </p:cNvSpPr>
          <p:nvPr/>
        </p:nvSpPr>
        <p:spPr bwMode="auto">
          <a:xfrm>
            <a:off x="2676525" y="1000125"/>
            <a:ext cx="0" cy="21336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2" name="Line 829"/>
          <p:cNvSpPr>
            <a:spLocks noChangeShapeType="1"/>
          </p:cNvSpPr>
          <p:nvPr/>
        </p:nvSpPr>
        <p:spPr bwMode="auto">
          <a:xfrm>
            <a:off x="2387600" y="990600"/>
            <a:ext cx="0" cy="21336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3" name="Line 830"/>
          <p:cNvSpPr>
            <a:spLocks noChangeShapeType="1"/>
          </p:cNvSpPr>
          <p:nvPr/>
        </p:nvSpPr>
        <p:spPr bwMode="auto">
          <a:xfrm>
            <a:off x="2076450" y="981075"/>
            <a:ext cx="0" cy="21336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4" name="Line 831"/>
          <p:cNvSpPr>
            <a:spLocks noChangeShapeType="1"/>
          </p:cNvSpPr>
          <p:nvPr/>
        </p:nvSpPr>
        <p:spPr bwMode="auto">
          <a:xfrm>
            <a:off x="1771650" y="981075"/>
            <a:ext cx="0" cy="21336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5" name="Line 833"/>
          <p:cNvSpPr>
            <a:spLocks noChangeShapeType="1"/>
          </p:cNvSpPr>
          <p:nvPr/>
        </p:nvSpPr>
        <p:spPr bwMode="auto">
          <a:xfrm>
            <a:off x="685800" y="3962400"/>
            <a:ext cx="0" cy="17526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6" name="Line 834"/>
          <p:cNvSpPr>
            <a:spLocks noChangeShapeType="1"/>
          </p:cNvSpPr>
          <p:nvPr/>
        </p:nvSpPr>
        <p:spPr bwMode="auto">
          <a:xfrm flipH="1" flipV="1">
            <a:off x="2657475" y="3486150"/>
            <a:ext cx="9525" cy="78105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7" name="Line 835"/>
          <p:cNvSpPr>
            <a:spLocks noChangeShapeType="1"/>
          </p:cNvSpPr>
          <p:nvPr/>
        </p:nvSpPr>
        <p:spPr bwMode="auto">
          <a:xfrm flipH="1" flipV="1">
            <a:off x="2047875" y="3495675"/>
            <a:ext cx="9525" cy="771525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8" name="Line 836"/>
          <p:cNvSpPr>
            <a:spLocks noChangeShapeType="1"/>
          </p:cNvSpPr>
          <p:nvPr/>
        </p:nvSpPr>
        <p:spPr bwMode="auto">
          <a:xfrm flipV="1">
            <a:off x="1447800" y="3505200"/>
            <a:ext cx="0" cy="7620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99" name="Line 837"/>
          <p:cNvSpPr>
            <a:spLocks noChangeShapeType="1"/>
          </p:cNvSpPr>
          <p:nvPr/>
        </p:nvSpPr>
        <p:spPr bwMode="auto">
          <a:xfrm flipH="1">
            <a:off x="273050" y="3962400"/>
            <a:ext cx="0" cy="22860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0" name="Line 838"/>
          <p:cNvSpPr>
            <a:spLocks noChangeShapeType="1"/>
          </p:cNvSpPr>
          <p:nvPr/>
        </p:nvSpPr>
        <p:spPr bwMode="auto">
          <a:xfrm>
            <a:off x="2895600" y="4648200"/>
            <a:ext cx="5334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1" name="Line 839"/>
          <p:cNvSpPr>
            <a:spLocks noChangeShapeType="1"/>
          </p:cNvSpPr>
          <p:nvPr/>
        </p:nvSpPr>
        <p:spPr bwMode="auto">
          <a:xfrm>
            <a:off x="2895600" y="5181600"/>
            <a:ext cx="5334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2" name="Line 840"/>
          <p:cNvSpPr>
            <a:spLocks noChangeShapeType="1"/>
          </p:cNvSpPr>
          <p:nvPr/>
        </p:nvSpPr>
        <p:spPr bwMode="auto">
          <a:xfrm flipV="1">
            <a:off x="3429000" y="3733800"/>
            <a:ext cx="0" cy="4572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3" name="Line 841"/>
          <p:cNvSpPr>
            <a:spLocks noChangeShapeType="1"/>
          </p:cNvSpPr>
          <p:nvPr/>
        </p:nvSpPr>
        <p:spPr bwMode="auto">
          <a:xfrm>
            <a:off x="749300" y="5715000"/>
            <a:ext cx="26797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4" name="Line 842"/>
          <p:cNvSpPr>
            <a:spLocks noChangeShapeType="1"/>
          </p:cNvSpPr>
          <p:nvPr/>
        </p:nvSpPr>
        <p:spPr bwMode="auto">
          <a:xfrm flipV="1">
            <a:off x="330200" y="6248400"/>
            <a:ext cx="3098800" cy="635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5" name="Line 857"/>
          <p:cNvSpPr>
            <a:spLocks noChangeShapeType="1"/>
          </p:cNvSpPr>
          <p:nvPr/>
        </p:nvSpPr>
        <p:spPr bwMode="auto">
          <a:xfrm>
            <a:off x="4572000" y="4648200"/>
            <a:ext cx="4572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6" name="Line 858"/>
          <p:cNvSpPr>
            <a:spLocks noChangeShapeType="1"/>
          </p:cNvSpPr>
          <p:nvPr/>
        </p:nvSpPr>
        <p:spPr bwMode="auto">
          <a:xfrm flipH="1">
            <a:off x="5638800" y="4648200"/>
            <a:ext cx="4572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7" name="Line 859"/>
          <p:cNvSpPr>
            <a:spLocks noChangeShapeType="1"/>
          </p:cNvSpPr>
          <p:nvPr/>
        </p:nvSpPr>
        <p:spPr bwMode="auto">
          <a:xfrm flipV="1">
            <a:off x="4267200" y="3733800"/>
            <a:ext cx="0" cy="4572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8" name="Line 860"/>
          <p:cNvSpPr>
            <a:spLocks noChangeShapeType="1"/>
          </p:cNvSpPr>
          <p:nvPr/>
        </p:nvSpPr>
        <p:spPr bwMode="auto">
          <a:xfrm flipV="1">
            <a:off x="6934200" y="3733800"/>
            <a:ext cx="0" cy="4572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09" name="Line 861"/>
          <p:cNvSpPr>
            <a:spLocks noChangeShapeType="1"/>
          </p:cNvSpPr>
          <p:nvPr/>
        </p:nvSpPr>
        <p:spPr bwMode="auto">
          <a:xfrm flipV="1">
            <a:off x="6248400" y="3733800"/>
            <a:ext cx="0" cy="4572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0" name="Line 862"/>
          <p:cNvSpPr>
            <a:spLocks noChangeShapeType="1"/>
          </p:cNvSpPr>
          <p:nvPr/>
        </p:nvSpPr>
        <p:spPr bwMode="auto">
          <a:xfrm flipV="1">
            <a:off x="4914900" y="3733800"/>
            <a:ext cx="0" cy="45720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1" name="Line 864"/>
          <p:cNvSpPr>
            <a:spLocks noChangeShapeType="1"/>
          </p:cNvSpPr>
          <p:nvPr/>
        </p:nvSpPr>
        <p:spPr bwMode="auto">
          <a:xfrm flipH="1">
            <a:off x="3657600" y="5715000"/>
            <a:ext cx="9906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2" name="Line 865"/>
          <p:cNvSpPr>
            <a:spLocks noChangeShapeType="1"/>
          </p:cNvSpPr>
          <p:nvPr/>
        </p:nvSpPr>
        <p:spPr bwMode="auto">
          <a:xfrm flipH="1">
            <a:off x="3657600" y="5181600"/>
            <a:ext cx="9906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3" name="Line 866"/>
          <p:cNvSpPr>
            <a:spLocks noChangeShapeType="1"/>
          </p:cNvSpPr>
          <p:nvPr/>
        </p:nvSpPr>
        <p:spPr bwMode="auto">
          <a:xfrm flipH="1">
            <a:off x="3657600" y="6248400"/>
            <a:ext cx="9906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4" name="Line 869"/>
          <p:cNvSpPr>
            <a:spLocks noChangeShapeType="1"/>
          </p:cNvSpPr>
          <p:nvPr/>
        </p:nvSpPr>
        <p:spPr bwMode="auto">
          <a:xfrm>
            <a:off x="5334000" y="6248400"/>
            <a:ext cx="19812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5" name="Line 870"/>
          <p:cNvSpPr>
            <a:spLocks noChangeShapeType="1"/>
          </p:cNvSpPr>
          <p:nvPr/>
        </p:nvSpPr>
        <p:spPr bwMode="auto">
          <a:xfrm>
            <a:off x="5334000" y="5715000"/>
            <a:ext cx="19812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6" name="Line 871"/>
          <p:cNvSpPr>
            <a:spLocks noChangeShapeType="1"/>
          </p:cNvSpPr>
          <p:nvPr/>
        </p:nvSpPr>
        <p:spPr bwMode="auto">
          <a:xfrm>
            <a:off x="5334000" y="5181600"/>
            <a:ext cx="19812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7" name="Line 873"/>
          <p:cNvSpPr>
            <a:spLocks noChangeShapeType="1"/>
          </p:cNvSpPr>
          <p:nvPr/>
        </p:nvSpPr>
        <p:spPr bwMode="auto">
          <a:xfrm flipH="1" flipV="1">
            <a:off x="3581400" y="3581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8" name="Line 875"/>
          <p:cNvSpPr>
            <a:spLocks noChangeShapeType="1"/>
          </p:cNvSpPr>
          <p:nvPr/>
        </p:nvSpPr>
        <p:spPr bwMode="auto">
          <a:xfrm flipH="1" flipV="1">
            <a:off x="7391400" y="3581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19" name="Line 876"/>
          <p:cNvSpPr>
            <a:spLocks noChangeShapeType="1"/>
          </p:cNvSpPr>
          <p:nvPr/>
        </p:nvSpPr>
        <p:spPr bwMode="auto">
          <a:xfrm flipV="1">
            <a:off x="1905000" y="3276600"/>
            <a:ext cx="1447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20" name="Text Box 882"/>
          <p:cNvSpPr txBox="1">
            <a:spLocks noChangeArrowheads="1"/>
          </p:cNvSpPr>
          <p:nvPr/>
        </p:nvSpPr>
        <p:spPr bwMode="auto">
          <a:xfrm>
            <a:off x="4572000" y="3352800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600" b="1">
                <a:solidFill>
                  <a:srgbClr val="6600CC"/>
                </a:solidFill>
                <a:ea typeface="標楷體" pitchFamily="65" charset="-120"/>
              </a:rPr>
              <a:t>司令臺</a:t>
            </a:r>
          </a:p>
        </p:txBody>
      </p:sp>
      <p:grpSp>
        <p:nvGrpSpPr>
          <p:cNvPr id="4321" name="Group 895"/>
          <p:cNvGrpSpPr>
            <a:grpSpLocks/>
          </p:cNvGrpSpPr>
          <p:nvPr/>
        </p:nvGrpSpPr>
        <p:grpSpPr bwMode="auto">
          <a:xfrm>
            <a:off x="7467600" y="1066800"/>
            <a:ext cx="196850" cy="2419350"/>
            <a:chOff x="4698" y="768"/>
            <a:chExt cx="124" cy="1524"/>
          </a:xfrm>
        </p:grpSpPr>
        <p:pic>
          <p:nvPicPr>
            <p:cNvPr id="4381" name="Picture 883" descr="DDD"/>
            <p:cNvPicPr>
              <a:picLocks noChangeAspect="1" noChangeArrowheads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8" y="900"/>
              <a:ext cx="11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2" name="Picture 884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2" y="104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3" name="Picture 885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2" y="116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4" name="Picture 886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8" y="1302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5" name="Picture 887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0" y="144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6" name="Picture 888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8" y="1588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7" name="Picture 889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2" y="172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8" name="Picture 890" descr="DDD"/>
            <p:cNvPicPr>
              <a:picLocks noChangeAspect="1" noChangeArrowheads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768"/>
              <a:ext cx="11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9" name="Picture 891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1872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90" name="Picture 892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201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91" name="Picture 893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2160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322" name="Group 896"/>
          <p:cNvGrpSpPr>
            <a:grpSpLocks/>
          </p:cNvGrpSpPr>
          <p:nvPr/>
        </p:nvGrpSpPr>
        <p:grpSpPr bwMode="auto">
          <a:xfrm>
            <a:off x="7239000" y="1066800"/>
            <a:ext cx="196850" cy="2419350"/>
            <a:chOff x="4698" y="768"/>
            <a:chExt cx="124" cy="1524"/>
          </a:xfrm>
        </p:grpSpPr>
        <p:pic>
          <p:nvPicPr>
            <p:cNvPr id="4370" name="Picture 897" descr="DDD"/>
            <p:cNvPicPr>
              <a:picLocks noChangeAspect="1" noChangeArrowheads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8" y="900"/>
              <a:ext cx="11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1" name="Picture 898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2" y="104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2" name="Picture 899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2" y="116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3" name="Picture 900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8" y="1302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4" name="Picture 901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0" y="144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5" name="Picture 902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8" y="1588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6" name="Picture 903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2" y="172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7" name="Picture 904" descr="DDD"/>
            <p:cNvPicPr>
              <a:picLocks noChangeAspect="1" noChangeArrowheads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768"/>
              <a:ext cx="11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8" name="Picture 905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1872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79" name="Picture 906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201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80" name="Picture 907" descr="DDD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2160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323" name="Line 874"/>
          <p:cNvSpPr>
            <a:spLocks noChangeShapeType="1"/>
          </p:cNvSpPr>
          <p:nvPr/>
        </p:nvSpPr>
        <p:spPr bwMode="auto">
          <a:xfrm flipH="1" flipV="1">
            <a:off x="5480050" y="3581400"/>
            <a:ext cx="0" cy="1143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24" name="Rectangle 914"/>
          <p:cNvSpPr>
            <a:spLocks noChangeArrowheads="1"/>
          </p:cNvSpPr>
          <p:nvPr/>
        </p:nvSpPr>
        <p:spPr bwMode="auto">
          <a:xfrm>
            <a:off x="4943475" y="1219200"/>
            <a:ext cx="947738" cy="1762125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25" name="Rectangle 915"/>
          <p:cNvSpPr>
            <a:spLocks noChangeArrowheads="1"/>
          </p:cNvSpPr>
          <p:nvPr/>
        </p:nvSpPr>
        <p:spPr bwMode="auto">
          <a:xfrm>
            <a:off x="4667250" y="1447800"/>
            <a:ext cx="1485900" cy="1243013"/>
          </a:xfrm>
          <a:prstGeom prst="rect">
            <a:avLst/>
          </a:prstGeom>
          <a:solidFill>
            <a:srgbClr val="FF0000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26" name="Oval 916"/>
          <p:cNvSpPr>
            <a:spLocks noChangeArrowheads="1"/>
          </p:cNvSpPr>
          <p:nvPr/>
        </p:nvSpPr>
        <p:spPr bwMode="auto">
          <a:xfrm>
            <a:off x="4657725" y="785813"/>
            <a:ext cx="1504950" cy="14478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8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27" name="Oval 911"/>
          <p:cNvSpPr>
            <a:spLocks noChangeArrowheads="1"/>
          </p:cNvSpPr>
          <p:nvPr/>
        </p:nvSpPr>
        <p:spPr bwMode="auto">
          <a:xfrm>
            <a:off x="4800600" y="2043113"/>
            <a:ext cx="1219200" cy="1143000"/>
          </a:xfrm>
          <a:prstGeom prst="ellipse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28" name="Oval 910"/>
          <p:cNvSpPr>
            <a:spLocks noChangeArrowheads="1"/>
          </p:cNvSpPr>
          <p:nvPr/>
        </p:nvSpPr>
        <p:spPr bwMode="auto">
          <a:xfrm>
            <a:off x="4800600" y="990600"/>
            <a:ext cx="1219200" cy="1143000"/>
          </a:xfrm>
          <a:prstGeom prst="ellipse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329" name="Group 913"/>
          <p:cNvGrpSpPr>
            <a:grpSpLocks/>
          </p:cNvGrpSpPr>
          <p:nvPr/>
        </p:nvGrpSpPr>
        <p:grpSpPr bwMode="auto">
          <a:xfrm>
            <a:off x="4953000" y="1219200"/>
            <a:ext cx="933450" cy="1770063"/>
            <a:chOff x="3120" y="768"/>
            <a:chExt cx="588" cy="1115"/>
          </a:xfrm>
        </p:grpSpPr>
        <p:pic>
          <p:nvPicPr>
            <p:cNvPr id="4367" name="Picture 878" descr="AA"/>
            <p:cNvPicPr>
              <a:picLocks noChangeAspect="1" noChangeArrowheads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768"/>
              <a:ext cx="588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68" name="Picture 879" descr="AA"/>
            <p:cNvPicPr>
              <a:picLocks noChangeAspect="1" noChangeArrowheads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152"/>
              <a:ext cx="588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69" name="Picture 877" descr="AA"/>
            <p:cNvPicPr>
              <a:picLocks noChangeAspect="1" noChangeArrowheads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536"/>
              <a:ext cx="588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330" name="Rectangle 920"/>
          <p:cNvSpPr>
            <a:spLocks noChangeArrowheads="1"/>
          </p:cNvSpPr>
          <p:nvPr/>
        </p:nvSpPr>
        <p:spPr bwMode="auto">
          <a:xfrm>
            <a:off x="5886450" y="1600200"/>
            <a:ext cx="130175" cy="10191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31" name="Rectangle 921"/>
          <p:cNvSpPr>
            <a:spLocks noChangeArrowheads="1"/>
          </p:cNvSpPr>
          <p:nvPr/>
        </p:nvSpPr>
        <p:spPr bwMode="auto">
          <a:xfrm>
            <a:off x="4806950" y="1571625"/>
            <a:ext cx="146050" cy="10191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32" name="Rectangle 922"/>
          <p:cNvSpPr>
            <a:spLocks noChangeArrowheads="1"/>
          </p:cNvSpPr>
          <p:nvPr/>
        </p:nvSpPr>
        <p:spPr bwMode="auto">
          <a:xfrm>
            <a:off x="3886200" y="1981200"/>
            <a:ext cx="762000" cy="838200"/>
          </a:xfrm>
          <a:prstGeom prst="rect">
            <a:avLst/>
          </a:prstGeom>
          <a:solidFill>
            <a:srgbClr val="FFFF00">
              <a:alpha val="65881"/>
            </a:srgbClr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33" name="Text Box 923"/>
          <p:cNvSpPr txBox="1">
            <a:spLocks noChangeArrowheads="1"/>
          </p:cNvSpPr>
          <p:nvPr/>
        </p:nvSpPr>
        <p:spPr bwMode="auto">
          <a:xfrm>
            <a:off x="3886200" y="21336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400" b="1">
                <a:solidFill>
                  <a:srgbClr val="FF0000"/>
                </a:solidFill>
                <a:ea typeface="標楷體" pitchFamily="65" charset="-120"/>
              </a:rPr>
              <a:t>最終集合地點</a:t>
            </a:r>
          </a:p>
        </p:txBody>
      </p:sp>
      <p:sp>
        <p:nvSpPr>
          <p:cNvPr id="4334" name="Text Box 925"/>
          <p:cNvSpPr txBox="1">
            <a:spLocks noChangeArrowheads="1"/>
          </p:cNvSpPr>
          <p:nvPr/>
        </p:nvSpPr>
        <p:spPr bwMode="auto">
          <a:xfrm>
            <a:off x="3962400" y="1600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1600" b="1">
                <a:solidFill>
                  <a:srgbClr val="6600CC"/>
                </a:solidFill>
                <a:ea typeface="標楷體" pitchFamily="65" charset="-120"/>
              </a:rPr>
              <a:t>操場</a:t>
            </a:r>
          </a:p>
        </p:txBody>
      </p:sp>
      <p:pic>
        <p:nvPicPr>
          <p:cNvPr id="4335" name="圖片 74" descr="1021室外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2200" y="2790825"/>
            <a:ext cx="361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36" name="Line 927"/>
          <p:cNvSpPr>
            <a:spLocks noChangeShapeType="1"/>
          </p:cNvSpPr>
          <p:nvPr/>
        </p:nvSpPr>
        <p:spPr bwMode="auto">
          <a:xfrm flipH="1" flipV="1">
            <a:off x="6934200" y="3048000"/>
            <a:ext cx="4572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4337" name="圖片 51"/>
          <p:cNvPicPr>
            <a:picLocks noChangeAspect="1" noChangeArrowheads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0050" y="5111750"/>
            <a:ext cx="173038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38" name="Picture 983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70525" y="4914900"/>
            <a:ext cx="195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39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6138" y="4062413"/>
            <a:ext cx="211137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0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75" y="5043488"/>
            <a:ext cx="211138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1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75" y="5581650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2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05663" y="6115050"/>
            <a:ext cx="211137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3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4495800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4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2350" y="4295775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5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7113" y="4795838"/>
            <a:ext cx="211137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6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4650" y="6105525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7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4650" y="5600700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8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600" y="3429000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49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0" y="3429000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50" name="圖片 1" descr="http://johnwell.com.tw/files/products/20078817732_SD-19.gif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38400" y="1447800"/>
            <a:ext cx="211138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52" name="圖片 10" descr="「指56」救護站標誌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9" t="18182" r="28262" b="17046"/>
          <a:stretch>
            <a:fillRect/>
          </a:stretch>
        </p:blipFill>
        <p:spPr bwMode="auto">
          <a:xfrm>
            <a:off x="5105400" y="4495800"/>
            <a:ext cx="2857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53" name="Line 948"/>
          <p:cNvSpPr>
            <a:spLocks noChangeShapeType="1"/>
          </p:cNvSpPr>
          <p:nvPr/>
        </p:nvSpPr>
        <p:spPr bwMode="auto">
          <a:xfrm flipH="1">
            <a:off x="3733800" y="4648200"/>
            <a:ext cx="3810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354" name="Line 949"/>
          <p:cNvSpPr>
            <a:spLocks noChangeShapeType="1"/>
          </p:cNvSpPr>
          <p:nvPr/>
        </p:nvSpPr>
        <p:spPr bwMode="auto">
          <a:xfrm>
            <a:off x="6629400" y="4648200"/>
            <a:ext cx="685800" cy="0"/>
          </a:xfrm>
          <a:prstGeom prst="line">
            <a:avLst/>
          </a:prstGeom>
          <a:noFill/>
          <a:ln w="25400">
            <a:solidFill>
              <a:srgbClr val="0066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410" name="Oval 954"/>
          <p:cNvSpPr>
            <a:spLocks noChangeArrowheads="1"/>
          </p:cNvSpPr>
          <p:nvPr/>
        </p:nvSpPr>
        <p:spPr bwMode="auto">
          <a:xfrm>
            <a:off x="7315200" y="3733800"/>
            <a:ext cx="381000" cy="3810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zh-TW" sz="12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12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梯</a:t>
            </a:r>
          </a:p>
        </p:txBody>
      </p:sp>
      <p:sp>
        <p:nvSpPr>
          <p:cNvPr id="20411" name="Oval 955"/>
          <p:cNvSpPr>
            <a:spLocks noChangeArrowheads="1"/>
          </p:cNvSpPr>
          <p:nvPr/>
        </p:nvSpPr>
        <p:spPr bwMode="auto">
          <a:xfrm>
            <a:off x="3376613" y="3803650"/>
            <a:ext cx="381000" cy="3810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zh-TW" sz="12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12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梯</a:t>
            </a:r>
          </a:p>
        </p:txBody>
      </p:sp>
      <p:sp>
        <p:nvSpPr>
          <p:cNvPr id="20412" name="Oval 956"/>
          <p:cNvSpPr>
            <a:spLocks noChangeArrowheads="1"/>
          </p:cNvSpPr>
          <p:nvPr/>
        </p:nvSpPr>
        <p:spPr bwMode="auto">
          <a:xfrm>
            <a:off x="4968875" y="3810000"/>
            <a:ext cx="381000" cy="3810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zh-TW" sz="12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B</a:t>
            </a:r>
            <a:r>
              <a:rPr lang="zh-TW" altLang="en-US" sz="12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梯</a:t>
            </a:r>
          </a:p>
        </p:txBody>
      </p:sp>
      <p:sp>
        <p:nvSpPr>
          <p:cNvPr id="20413" name="Oval 957"/>
          <p:cNvSpPr>
            <a:spLocks noChangeArrowheads="1"/>
          </p:cNvSpPr>
          <p:nvPr/>
        </p:nvSpPr>
        <p:spPr bwMode="auto">
          <a:xfrm>
            <a:off x="2514600" y="3276600"/>
            <a:ext cx="381000" cy="381000"/>
          </a:xfrm>
          <a:prstGeom prst="ellipse">
            <a:avLst/>
          </a:prstGeom>
          <a:gradFill rotWithShape="1">
            <a:gsLst>
              <a:gs pos="0">
                <a:srgbClr val="FFFFCC">
                  <a:alpha val="50000"/>
                </a:srgbClr>
              </a:gs>
              <a:gs pos="50000">
                <a:schemeClr val="bg1"/>
              </a:gs>
              <a:gs pos="100000">
                <a:srgbClr val="FFFFCC">
                  <a:alpha val="50000"/>
                </a:srgbClr>
              </a:gs>
            </a:gsLst>
            <a:lin ang="5400000" scaled="1"/>
          </a:gradFill>
          <a:ln w="9525">
            <a:solidFill>
              <a:srgbClr val="CC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TW" altLang="en-US" sz="1200" b="1">
                <a:solidFill>
                  <a:srgbClr val="993300"/>
                </a:solidFill>
                <a:latin typeface="標楷體" pitchFamily="65" charset="-120"/>
                <a:ea typeface="標楷體" pitchFamily="65" charset="-120"/>
              </a:rPr>
              <a:t>彩虹</a:t>
            </a:r>
          </a:p>
        </p:txBody>
      </p:sp>
      <p:sp>
        <p:nvSpPr>
          <p:cNvPr id="130" name="五角星形 129"/>
          <p:cNvSpPr/>
          <p:nvPr/>
        </p:nvSpPr>
        <p:spPr>
          <a:xfrm>
            <a:off x="1988814" y="713811"/>
            <a:ext cx="340372" cy="337677"/>
          </a:xfrm>
          <a:prstGeom prst="star5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1" name="文字方塊 130"/>
          <p:cNvSpPr txBox="1"/>
          <p:nvPr/>
        </p:nvSpPr>
        <p:spPr>
          <a:xfrm>
            <a:off x="2270838" y="625090"/>
            <a:ext cx="2492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安全死角  資源回收集中處</a:t>
            </a:r>
            <a:endParaRPr lang="zh-TW" altLang="en-US" sz="1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416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866</Words>
  <Application>Microsoft Office PowerPoint</Application>
  <PresentationFormat>如螢幕大小 (4:3)</PresentationFormat>
  <Paragraphs>392</Paragraphs>
  <Slides>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預設簡報設計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生輔組長</dc:creator>
  <cp:lastModifiedBy>jjvstim</cp:lastModifiedBy>
  <cp:revision>2</cp:revision>
  <dcterms:created xsi:type="dcterms:W3CDTF">2020-04-14T03:01:09Z</dcterms:created>
  <dcterms:modified xsi:type="dcterms:W3CDTF">2020-04-14T03:25:18Z</dcterms:modified>
</cp:coreProperties>
</file>