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8" y="-72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77419" y="0"/>
            <a:ext cx="2966297" cy="4517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21360" y="1125538"/>
            <a:ext cx="5402580" cy="30389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4530" y="4333319"/>
            <a:ext cx="5476240" cy="354544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77419" y="8552522"/>
            <a:ext cx="2966297" cy="4517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投影片圖像版面配置區 1"/>
          <p:cNvSpPr/>
          <p:nvPr>
            <p:ph type="sldImg" idx="2"/>
          </p:nvPr>
        </p:nvSpPr>
        <p:spPr/>
      </p:sp>
      <p:sp>
        <p:nvSpPr>
          <p:cNvPr id="3" name="文字版面配置區 2"/>
          <p:cNvSpPr/>
          <p:nvPr>
            <p:ph type="body" idx="3"/>
          </p:nvPr>
        </p:nvSpPr>
        <p:spPr/>
        <p:txBody>
          <a:bodyPr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988182" y="2205405"/>
            <a:ext cx="1944370" cy="294005"/>
          </a:xfrm>
          <a:custGeom>
            <a:avLst/>
            <a:gdLst/>
            <a:ahLst/>
            <a:cxnLst/>
            <a:rect l="l" t="t" r="r" b="b"/>
            <a:pathLst>
              <a:path w="1944370" h="294005">
                <a:moveTo>
                  <a:pt x="0" y="293827"/>
                </a:moveTo>
                <a:lnTo>
                  <a:pt x="1944243" y="293827"/>
                </a:lnTo>
                <a:lnTo>
                  <a:pt x="194424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07259" y="130834"/>
            <a:ext cx="6608072" cy="4393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662940" y="99059"/>
            <a:ext cx="5647944" cy="571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45363" y="149351"/>
            <a:ext cx="6536435" cy="3672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45363" y="149351"/>
            <a:ext cx="6536690" cy="367665"/>
          </a:xfrm>
          <a:custGeom>
            <a:avLst/>
            <a:gdLst/>
            <a:ahLst/>
            <a:cxnLst/>
            <a:rect l="l" t="t" r="r" b="b"/>
            <a:pathLst>
              <a:path w="6536690" h="367665">
                <a:moveTo>
                  <a:pt x="0" y="0"/>
                </a:moveTo>
                <a:lnTo>
                  <a:pt x="6475221" y="0"/>
                </a:lnTo>
                <a:lnTo>
                  <a:pt x="6536435" y="61214"/>
                </a:lnTo>
                <a:lnTo>
                  <a:pt x="6536435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1205" y="171449"/>
            <a:ext cx="5542889" cy="305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1205" y="171449"/>
            <a:ext cx="5542889" cy="3073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4310" defTabSz="-635">
              <a:lnSpc>
                <a:spcPct val="100000"/>
              </a:lnSpc>
              <a:spcBef>
                <a:spcPts val="135"/>
              </a:spcBef>
              <a:tabLst>
                <a:tab pos="2062480" algn="l"/>
                <a:tab pos="2999105" algn="l"/>
              </a:tabLst>
            </a:pPr>
            <a:r>
              <a:rPr spc="35" dirty="0"/>
              <a:t>新北市</a:t>
            </a:r>
            <a:r>
              <a:rPr spc="45" dirty="0"/>
              <a:t>莊</a:t>
            </a:r>
            <a:r>
              <a:rPr spc="35" dirty="0"/>
              <a:t>敬高職	</a:t>
            </a:r>
            <a:r>
              <a:rPr lang="zh-TW" spc="45" dirty="0"/>
              <a:t>汽車</a:t>
            </a:r>
            <a:r>
              <a:rPr spc="35" dirty="0"/>
              <a:t>科	</a:t>
            </a:r>
            <a:r>
              <a:rPr spc="35" dirty="0" err="1"/>
              <a:t>課程地圖</a:t>
            </a:r>
            <a:r>
              <a:rPr spc="360" dirty="0"/>
              <a:t> </a:t>
            </a:r>
            <a:r>
              <a:rPr sz="1200" spc="-25" dirty="0" smtClean="0"/>
              <a:t>(</a:t>
            </a:r>
            <a:r>
              <a:rPr lang="en-US" sz="1200" spc="-25" dirty="0" smtClean="0"/>
              <a:t>114</a:t>
            </a:r>
            <a:r>
              <a:rPr sz="1200" spc="20" dirty="0" smtClean="0"/>
              <a:t>學年度新生適</a:t>
            </a:r>
            <a:r>
              <a:rPr sz="1200" spc="30" dirty="0" smtClean="0"/>
              <a:t>用</a:t>
            </a:r>
            <a:r>
              <a:rPr sz="1200" spc="125" dirty="0"/>
              <a:t>)</a:t>
            </a:r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245363" y="550163"/>
            <a:ext cx="6518148" cy="88087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9747" y="2226563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6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80000" y="2067559"/>
          <a:ext cx="6514465" cy="6076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895"/>
                <a:gridCol w="395605"/>
                <a:gridCol w="900851"/>
                <a:gridCol w="871855"/>
                <a:gridCol w="770890"/>
                <a:gridCol w="796936"/>
                <a:gridCol w="1098550"/>
                <a:gridCol w="1123190"/>
              </a:tblGrid>
              <a:tr h="288925">
                <a:tc rowSpan="2" gridSpan="2">
                  <a:txBody>
                    <a:bodyPr/>
                    <a:lstStyle/>
                    <a:p>
                      <a:pPr marL="475615">
                        <a:lnSpc>
                          <a:spcPts val="820"/>
                        </a:lnSpc>
                        <a:spcBef>
                          <a:spcPts val="560"/>
                        </a:spcBef>
                      </a:pPr>
                      <a:r>
                        <a:rPr sz="7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授課年級</a:t>
                      </a: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79375" marR="646430">
                        <a:lnSpc>
                          <a:spcPts val="850"/>
                        </a:lnSpc>
                      </a:pPr>
                      <a:r>
                        <a:rPr sz="700" b="1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課程 類別</a:t>
                      </a: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一年級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</a:tr>
              <a:tr h="145131">
                <a:tc vMerge="1" gridSpan="2"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7581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一般科目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55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55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資訊科技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健護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55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55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zh-TW" altLang="en-US" sz="55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公民與社會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健護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物理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法律與生活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55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化學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法律與生活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  <a:endParaRPr sz="55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歷史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藝術生活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  <a:endParaRPr sz="55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英語文(2)</a:t>
                      </a:r>
                      <a:endParaRPr sz="55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lang="zh-TW"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地理</a:t>
                      </a:r>
                      <a:r>
                        <a:rPr lang="en-US" altLang="zh-TW" sz="550" dirty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lang="en-US" altLang="zh-TW" sz="55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藝術生活</a:t>
                      </a:r>
                      <a:r>
                        <a:rPr lang="en-US" altLang="zh-TW" sz="55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  <a:sym typeface="+mn-ea"/>
                        </a:rPr>
                        <a:t>(1)</a:t>
                      </a:r>
                      <a:endParaRPr lang="en-US" altLang="zh-TW" sz="550" dirty="0" smtClean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  <a:sym typeface="+mn-ea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體育</a:t>
                      </a:r>
                      <a:r>
                        <a:rPr lang="en-US" altLang="zh-TW" sz="55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035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專業科目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電子學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數位邏輯設計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61976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電 子 學 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(3)  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微處理機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3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717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zh-CN" altLang="en-US" sz="550" b="1" dirty="0">
                        <a:solidFill>
                          <a:srgbClr val="17375E"/>
                        </a:solidFill>
                        <a:latin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         部</a:t>
                      </a:r>
                      <a:r>
                        <a:rPr lang="zh-TW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</a:rPr>
                        <a:t>定</a:t>
                      </a:r>
                      <a:endParaRPr lang="zh-CN" altLang="en-US" sz="55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      </a:t>
                      </a:r>
                      <a:r>
                        <a:rPr lang="zh-TW" altLang="zh-CN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實 </a:t>
                      </a:r>
                      <a:r>
                        <a:rPr lang="zh-CN" altLang="en-US"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</a:rPr>
                        <a:t>習 科 目</a:t>
                      </a: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  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   </a:t>
                      </a:r>
                      <a:r>
                        <a:rPr lang="zh-TW" altLang="en-US" sz="600">
                          <a:latin typeface="Times New Roman" panose="02020603050405020304"/>
                          <a:cs typeface="Times New Roman" panose="02020603050405020304"/>
                        </a:rPr>
                        <a:t>專業科目</a:t>
                      </a:r>
                      <a:endParaRPr lang="zh-TW" altLang="en-US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  </a:t>
                      </a:r>
                      <a:r>
                        <a:rPr lang="en-US" altLang="zh-TW" sz="50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endParaRPr lang="en-US" altLang="zh-TW" sz="5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sz="500">
                          <a:latin typeface="Times New Roman" panose="02020603050405020304"/>
                          <a:cs typeface="Times New Roman" panose="02020603050405020304"/>
                        </a:rPr>
                        <a:t>      </a:t>
                      </a:r>
                      <a:r>
                        <a:rPr lang="zh-TW" sz="550">
                          <a:latin typeface="Times New Roman" panose="02020603050405020304"/>
                          <a:cs typeface="Times New Roman" panose="02020603050405020304"/>
                        </a:rPr>
                        <a:t>引擎原理</a:t>
                      </a:r>
                      <a:r>
                        <a:rPr lang="en-US" altLang="zh-TW" sz="550">
                          <a:latin typeface="Times New Roman" panose="02020603050405020304"/>
                          <a:cs typeface="Times New Roman" panose="02020603050405020304"/>
                        </a:rPr>
                        <a:t>(3)</a:t>
                      </a:r>
                      <a:endParaRPr lang="en-US" altLang="zh-TW" sz="55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</a:rPr>
                        <a:t>底盤原理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lang="en-US" altLang="zh-TW"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機件原理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基本電學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dirty="0">
                          <a:latin typeface="+mn-lt"/>
                          <a:cs typeface="Calibri" panose="020F0502020204030204"/>
                        </a:rPr>
                        <a:t>應用力學</a:t>
                      </a:r>
                      <a:r>
                        <a:rPr lang="en-US" altLang="zh-TW" sz="550" dirty="0"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en-US" altLang="zh-TW" sz="550" dirty="0">
                        <a:latin typeface="+mn-lt"/>
                        <a:cs typeface="Calibri" panose="020F05020202040302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2959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zh-TW" sz="55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實習科目</a:t>
                      </a: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機械工法及實習</a:t>
                      </a:r>
                      <a:r>
                        <a:rPr lang="en-US" altLang="zh-TW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(4)</a:t>
                      </a:r>
                      <a:r>
                        <a:rPr 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 </a:t>
                      </a:r>
                      <a:endParaRPr lang="en-US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機器腳踏車技能領域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機器腳踏車基礎實習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機器腳踏車技能領域</a:t>
                      </a:r>
                      <a:r>
                        <a:rPr lang="en-US" altLang="zh-TW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機器腳踏車檢修</a:t>
                      </a:r>
                      <a:r>
                        <a:rPr lang="zh-TW" altLang="en-US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實習</a:t>
                      </a:r>
                      <a:r>
                        <a:rPr lang="en-US" altLang="zh-TW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引擎實習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(4)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機器腳踏車技能領域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機器腳踏車基礎實習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334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36195" marT="36195" marB="36195" vert="horz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7937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電工電子實習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7937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電系實習</a:t>
                      </a:r>
                      <a:r>
                        <a:rPr lang="en-US" altLang="zh-TW" sz="500" dirty="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79375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機器腳踏車技能領域</a:t>
                      </a:r>
                      <a:r>
                        <a:rPr lang="en-US" altLang="zh-TW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機器腳踏車檢修實習</a:t>
                      </a:r>
                      <a:r>
                        <a:rPr lang="en-US" altLang="zh-TW" sz="500" dirty="0">
                          <a:uFillTx/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(3)</a:t>
                      </a:r>
                      <a:endParaRPr lang="en-US" altLang="zh-TW" sz="500" dirty="0">
                        <a:solidFill>
                          <a:schemeClr val="tx1"/>
                        </a:solidFill>
                        <a:uFillTx/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機電製圖實習</a:t>
                      </a:r>
                      <a:r>
                        <a:rPr lang="en-US" altLang="zh-TW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(4)</a:t>
                      </a:r>
                      <a:endParaRPr lang="en-US" altLang="zh-TW" sz="500">
                        <a:solidFill>
                          <a:schemeClr val="tx1"/>
                        </a:solidFill>
                        <a:uFillTx/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底盤實習</a:t>
                      </a:r>
                      <a:r>
                        <a:rPr lang="en-US" altLang="zh-TW" sz="500">
                          <a:solidFill>
                            <a:schemeClr val="tx1"/>
                          </a:solidFill>
                          <a:uFillTx/>
                          <a:latin typeface="Calibri" panose="020F0502020204030204"/>
                          <a:cs typeface="Calibri" panose="020F0502020204030204"/>
                        </a:rPr>
                        <a:t>(4)</a:t>
                      </a:r>
                      <a:endParaRPr lang="en-US" altLang="zh-TW" sz="500">
                        <a:solidFill>
                          <a:schemeClr val="tx1"/>
                        </a:solidFill>
                        <a:uFillTx/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車輛技能領域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車輛空調檢修實習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(1)</a:t>
                      </a:r>
                      <a:endParaRPr lang="zh-TW" sz="600" dirty="0"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車輛技能領域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車輛底盤檢修實習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(4)</a:t>
                      </a:r>
                      <a:endParaRPr lang="en-US" altLang="zh-TW" sz="600" dirty="0"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</a:txBody>
                  <a:tcPr marL="36195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車輛技能領域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車輛空調檢修實習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dirty="0"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車輛技能領域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-</a:t>
                      </a:r>
                      <a:r>
                        <a:rPr lang="zh-TW" altLang="en-US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車身電器系統綜合檢修實習</a:t>
                      </a:r>
                      <a:r>
                        <a:rPr lang="en-US" altLang="zh-TW" sz="600" dirty="0"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(4)</a:t>
                      </a: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36195" marR="36195" marT="36195" marB="36195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625">
                <a:tc rowSpan="2"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一般科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Times New Roman" panose="02020603050405020304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Times New Roman" panose="02020603050405020304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Times New Roman" panose="02020603050405020304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Times New Roman" panose="02020603050405020304"/>
                          <a:cs typeface="Times New Roman" panose="02020603050405020304"/>
                        </a:rPr>
                        <a:t>數學</a:t>
                      </a:r>
                      <a:r>
                        <a:rPr lang="en-US" altLang="zh-TW" sz="600"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41325">
                <a:tc vMerge="1"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889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(1)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-</a:t>
                      </a: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阿美族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550" dirty="0" smtClean="0">
                        <a:solidFill>
                          <a:srgbClr val="001F5F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marL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(1)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-</a:t>
                      </a:r>
                      <a:r>
                        <a:rPr lang="zh-TW" altLang="en-US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阿美族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rgbClr val="001F5F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TW" altLang="en-US" sz="550" dirty="0" smtClean="0">
                        <a:solidFill>
                          <a:srgbClr val="001F5F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marL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692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專業科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焊接原理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焊接原理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職場英文</a:t>
                      </a:r>
                      <a:r>
                        <a:rPr lang="en-US" altLang="zh-TW" sz="60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</a:rPr>
                        <a:t>汽車塗裝原理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zh-TW" sz="55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</a:rPr>
                        <a:t>職場英文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汽車塗裝原理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 dirty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職場英文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00660">
                <a:tc vMerge="1"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</a:rPr>
                        <a:t>汽車服務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</a:t>
                      </a: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服務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汽車空調原理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智慧車聯網車身電器控制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汽車空調原理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智慧車聯網車身電器控制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7410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實習科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基礎機車實習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基礎機車實習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汽車快速保養實習</a:t>
                      </a:r>
                      <a:r>
                        <a:rPr lang="en-US" altLang="zh-TW" sz="60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汽車快速保養實習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</a:rPr>
                        <a:t>汽車美容實習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</a:rPr>
                        <a:t>專題製作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汽車美容實習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dirty="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專題製作</a:t>
                      </a:r>
                      <a:r>
                        <a:rPr lang="en-US" altLang="zh-TW" sz="550" dirty="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20065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en-US" alt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en-US" alt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柴油引擎實習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柴油引擎實習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電動機車實習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3)</a:t>
                      </a:r>
                      <a:endParaRPr lang="en-US" altLang="zh-TW" sz="55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550" spc="-5" dirty="0" smtClean="0">
                        <a:solidFill>
                          <a:schemeClr val="tx1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電動機車實習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3)</a:t>
                      </a:r>
                      <a:endParaRPr lang="en-US" altLang="zh-TW" sz="550"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zh-TW" sz="55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550"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550" spc="-5" dirty="0" smtClean="0">
                        <a:solidFill>
                          <a:schemeClr val="tx1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9398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65100" marR="88265" indent="-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多元選 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zh-TW" sz="55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</a:t>
                      </a: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zh-TW" sz="55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</a:t>
                      </a: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zh-TW" sz="55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單</a:t>
                      </a: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85420" marR="177800" algn="l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zh-TW" sz="55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班</a:t>
                      </a:r>
                      <a:endParaRPr lang="zh-TW"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汽車空調原理</a:t>
                      </a:r>
                      <a:r>
                        <a:rPr lang="en-US" alt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智慧車聯網車身電器控制</a:t>
                      </a:r>
                      <a:r>
                        <a:rPr lang="en-US" alt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-</a:t>
                      </a:r>
                      <a:r>
                        <a:rPr lang="zh-TW" altLang="en-US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阿美族</a:t>
                      </a:r>
                      <a:r>
                        <a:rPr lang="en-US" altLang="zh-TW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電動機車實習</a:t>
                      </a:r>
                      <a:r>
                        <a:rPr lang="en-US" alt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 spc="-5" dirty="0" smtClean="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solidFill>
                          <a:srgbClr val="00B05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 dirty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36195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汽車空調原理</a:t>
                      </a:r>
                      <a:r>
                        <a:rPr lang="en-US" alt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智慧車聯網車身電器控制</a:t>
                      </a:r>
                      <a:r>
                        <a:rPr lang="en-US" altLang="zh-TW" sz="55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-</a:t>
                      </a:r>
                      <a:r>
                        <a:rPr lang="zh-TW" altLang="en-US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阿美族</a:t>
                      </a:r>
                      <a:r>
                        <a:rPr lang="en-US" altLang="zh-TW" sz="550" spc="-5" dirty="0" smtClean="0">
                          <a:solidFill>
                            <a:srgbClr val="0070C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中古車車況鑑定技術</a:t>
                      </a:r>
                      <a:r>
                        <a:rPr lang="en-US" alt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電動機車實習</a:t>
                      </a:r>
                      <a:r>
                        <a:rPr lang="en-US" altLang="zh-TW" sz="55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 spc="-5" dirty="0" smtClean="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汽車貼膜實習</a:t>
                      </a:r>
                      <a:r>
                        <a:rPr lang="en-US" alt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>
                        <a:solidFill>
                          <a:srgbClr val="00B05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汽車檢修實習</a:t>
                      </a:r>
                      <a:r>
                        <a:rPr lang="en-US" altLang="zh-TW" sz="550">
                          <a:solidFill>
                            <a:srgbClr val="00B05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新細明體" panose="02020500000000000000" charset="-120"/>
                        <a:cs typeface="新細明體" panose="02020500000000000000" charset="-120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1184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同群 跨科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34834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</a:pP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同校</a:t>
                      </a: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跨群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</a:pPr>
                      <a:endParaRPr sz="55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87960">
                        <a:lnSpc>
                          <a:spcPct val="100000"/>
                        </a:lnSpc>
                      </a:pP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+mn-lt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4349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3475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31643" y="1496425"/>
            <a:ext cx="6571496" cy="568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9875" y="1515110"/>
            <a:ext cx="6499860" cy="4057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9875" y="1515110"/>
            <a:ext cx="6499860" cy="407670"/>
          </a:xfrm>
          <a:custGeom>
            <a:avLst/>
            <a:gdLst/>
            <a:ahLst/>
            <a:cxnLst/>
            <a:rect l="l" t="t" r="r" b="b"/>
            <a:pathLst>
              <a:path w="6499859" h="497205">
                <a:moveTo>
                  <a:pt x="82804" y="0"/>
                </a:moveTo>
                <a:lnTo>
                  <a:pt x="6417056" y="0"/>
                </a:lnTo>
                <a:lnTo>
                  <a:pt x="6449282" y="6508"/>
                </a:lnTo>
                <a:lnTo>
                  <a:pt x="6475603" y="24257"/>
                </a:lnTo>
                <a:lnTo>
                  <a:pt x="6493351" y="50577"/>
                </a:lnTo>
                <a:lnTo>
                  <a:pt x="6499859" y="82804"/>
                </a:lnTo>
                <a:lnTo>
                  <a:pt x="6499859" y="496824"/>
                </a:lnTo>
                <a:lnTo>
                  <a:pt x="0" y="496824"/>
                </a:lnTo>
                <a:lnTo>
                  <a:pt x="0" y="82804"/>
                </a:lnTo>
                <a:lnTo>
                  <a:pt x="6506" y="50577"/>
                </a:lnTo>
                <a:lnTo>
                  <a:pt x="24252" y="24257"/>
                </a:lnTo>
                <a:lnTo>
                  <a:pt x="50572" y="6508"/>
                </a:lnTo>
                <a:lnTo>
                  <a:pt x="82804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435" y="1580768"/>
            <a:ext cx="1385315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20745" y="1820544"/>
            <a:ext cx="227075" cy="321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483360" y="1580515"/>
            <a:ext cx="1155700" cy="234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一.培育具備車輛銷售後端服務產業所需之基礎人才</a:t>
            </a:r>
            <a:endParaRPr sz="700" spc="5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39060" y="1586230"/>
            <a:ext cx="1201420" cy="234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二.</a:t>
            </a:r>
            <a:r>
              <a:rPr lang="zh-TW" altLang="en-US"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培育具備車輛維修服務及繼續進修能力的技術人才</a:t>
            </a:r>
            <a:endParaRPr lang="zh-TW" altLang="en-US" sz="700" spc="5" dirty="0">
              <a:latin typeface="微軟正黑體" panose="020B0604030504040204" charset="-120"/>
              <a:ea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17950" y="1580515"/>
            <a:ext cx="1680845" cy="233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三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培育持續增能學習並跨足車輛綠能產業(油電車與電動車)維修服務的技術人才</a:t>
            </a:r>
            <a:endParaRPr lang="zh-TW" altLang="en-US" sz="7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07710" y="1586230"/>
            <a:ext cx="872490" cy="35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電路控制及量測的技術人才</a:t>
            </a:r>
            <a:r>
              <a:rPr lang="zh-TW" altLang="en-US" sz="8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8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3457" y="8293494"/>
            <a:ext cx="6496824" cy="4603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5363" y="8159750"/>
            <a:ext cx="6425184" cy="4038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1746" y="8136723"/>
            <a:ext cx="6425565" cy="403860"/>
          </a:xfrm>
          <a:custGeom>
            <a:avLst/>
            <a:gdLst/>
            <a:ahLst/>
            <a:cxnLst/>
            <a:rect l="l" t="t" r="r" b="b"/>
            <a:pathLst>
              <a:path w="6425565" h="403859">
                <a:moveTo>
                  <a:pt x="67310" y="0"/>
                </a:moveTo>
                <a:lnTo>
                  <a:pt x="6357874" y="0"/>
                </a:lnTo>
                <a:lnTo>
                  <a:pt x="6384089" y="5289"/>
                </a:lnTo>
                <a:lnTo>
                  <a:pt x="6405483" y="19715"/>
                </a:lnTo>
                <a:lnTo>
                  <a:pt x="6419899" y="41110"/>
                </a:lnTo>
                <a:lnTo>
                  <a:pt x="6425184" y="67309"/>
                </a:lnTo>
                <a:lnTo>
                  <a:pt x="6425184" y="403859"/>
                </a:lnTo>
                <a:lnTo>
                  <a:pt x="0" y="403859"/>
                </a:lnTo>
                <a:lnTo>
                  <a:pt x="0" y="67309"/>
                </a:lnTo>
                <a:lnTo>
                  <a:pt x="5289" y="41110"/>
                </a:lnTo>
                <a:lnTo>
                  <a:pt x="19715" y="19715"/>
                </a:lnTo>
                <a:lnTo>
                  <a:pt x="41110" y="5289"/>
                </a:lnTo>
                <a:lnTo>
                  <a:pt x="67310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14675" y="8083550"/>
            <a:ext cx="188975" cy="1612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-46484" y="8191703"/>
            <a:ext cx="1444752" cy="3901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83457" y="8735520"/>
            <a:ext cx="6496824" cy="2636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5363" y="8677655"/>
            <a:ext cx="6425184" cy="2103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45363" y="8677655"/>
            <a:ext cx="6425565" cy="210820"/>
          </a:xfrm>
          <a:custGeom>
            <a:avLst/>
            <a:gdLst/>
            <a:ahLst/>
            <a:cxnLst/>
            <a:rect l="l" t="t" r="r" b="b"/>
            <a:pathLst>
              <a:path w="6425565" h="210820">
                <a:moveTo>
                  <a:pt x="0" y="35052"/>
                </a:moveTo>
                <a:lnTo>
                  <a:pt x="2755" y="21409"/>
                </a:lnTo>
                <a:lnTo>
                  <a:pt x="10267" y="10267"/>
                </a:lnTo>
                <a:lnTo>
                  <a:pt x="21409" y="2755"/>
                </a:lnTo>
                <a:lnTo>
                  <a:pt x="35051" y="0"/>
                </a:lnTo>
                <a:lnTo>
                  <a:pt x="6390132" y="0"/>
                </a:lnTo>
                <a:lnTo>
                  <a:pt x="6403752" y="2755"/>
                </a:lnTo>
                <a:lnTo>
                  <a:pt x="6414897" y="10267"/>
                </a:lnTo>
                <a:lnTo>
                  <a:pt x="6422421" y="21409"/>
                </a:lnTo>
                <a:lnTo>
                  <a:pt x="6425184" y="35052"/>
                </a:lnTo>
                <a:lnTo>
                  <a:pt x="6425184" y="175262"/>
                </a:lnTo>
                <a:lnTo>
                  <a:pt x="6422421" y="188905"/>
                </a:lnTo>
                <a:lnTo>
                  <a:pt x="6414897" y="200046"/>
                </a:lnTo>
                <a:lnTo>
                  <a:pt x="6403752" y="207557"/>
                </a:lnTo>
                <a:lnTo>
                  <a:pt x="6390132" y="210312"/>
                </a:lnTo>
                <a:lnTo>
                  <a:pt x="35051" y="210312"/>
                </a:lnTo>
                <a:lnTo>
                  <a:pt x="21409" y="207557"/>
                </a:lnTo>
                <a:lnTo>
                  <a:pt x="10267" y="200046"/>
                </a:lnTo>
                <a:lnTo>
                  <a:pt x="2755" y="188905"/>
                </a:lnTo>
                <a:lnTo>
                  <a:pt x="0" y="175262"/>
                </a:lnTo>
                <a:lnTo>
                  <a:pt x="0" y="35052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34487" y="8604503"/>
            <a:ext cx="169163" cy="2164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192" y="8599931"/>
            <a:ext cx="1415796" cy="3230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398142" y="8697569"/>
            <a:ext cx="855980" cy="111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一.汽車修護技術人員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32330" y="8700770"/>
            <a:ext cx="873760" cy="104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二汽車服務接待人員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15920" y="8685530"/>
            <a:ext cx="647700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三.汽車修護技術教育訓練人員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63620" y="8705215"/>
            <a:ext cx="61150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600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車輛研發測試人員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55135" y="8675370"/>
            <a:ext cx="462280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五.機車修護技術人員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6" name="object 11"/>
          <p:cNvSpPr txBox="1"/>
          <p:nvPr/>
        </p:nvSpPr>
        <p:spPr>
          <a:xfrm>
            <a:off x="1398270" y="8161020"/>
            <a:ext cx="948690" cy="355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solidFill>
                  <a:schemeClr val="accent3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一</a:t>
            </a:r>
            <a:r>
              <a:rPr sz="700" spc="5" dirty="0" smtClean="0">
                <a:solidFill>
                  <a:schemeClr val="accent3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.具備選用、操作、保養各式手工具及檢修輔助儀器之能力</a:t>
            </a:r>
            <a:r>
              <a:rPr lang="zh-TW" altLang="en-US" sz="800" dirty="0">
                <a:solidFill>
                  <a:schemeClr val="accent3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800" dirty="0">
              <a:solidFill>
                <a:schemeClr val="accent3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7" name="object 11"/>
          <p:cNvSpPr txBox="1"/>
          <p:nvPr/>
        </p:nvSpPr>
        <p:spPr>
          <a:xfrm>
            <a:off x="2346960" y="8152765"/>
            <a:ext cx="1059180" cy="44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二</a:t>
            </a:r>
            <a:r>
              <a:rPr lang="en-US" altLang="zh-TW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.具備車輛綠能產業(油電車、電動車)專業知識及檢查維修服務之能力</a:t>
            </a:r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7030A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7030A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8" name="object 11"/>
          <p:cNvSpPr txBox="1"/>
          <p:nvPr/>
        </p:nvSpPr>
        <p:spPr>
          <a:xfrm>
            <a:off x="3501390" y="8223250"/>
            <a:ext cx="802640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FFC000"/>
                </a:solidFill>
                <a:latin typeface="微軟正黑體" panose="020B0604030504040204" charset="-120"/>
                <a:ea typeface="微軟正黑體" panose="020B0604030504040204" charset="-120"/>
              </a:rPr>
              <a:t>三</a:t>
            </a:r>
            <a:r>
              <a:rPr lang="en-US" altLang="zh-TW" sz="700" dirty="0" smtClean="0">
                <a:solidFill>
                  <a:srgbClr val="FFC000"/>
                </a:solidFill>
                <a:latin typeface="微軟正黑體" panose="020B0604030504040204" charset="-120"/>
                <a:ea typeface="微軟正黑體" panose="020B0604030504040204" charset="-120"/>
              </a:rPr>
              <a:t>.具備車輛銷售後檢修及保養能力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9" name="object 11"/>
          <p:cNvSpPr txBox="1"/>
          <p:nvPr/>
        </p:nvSpPr>
        <p:spPr>
          <a:xfrm>
            <a:off x="4417695" y="8206105"/>
            <a:ext cx="622935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四</a:t>
            </a:r>
            <a:r>
              <a:rPr lang="en-US" altLang="zh-TW" sz="700" dirty="0" smtClean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具備車輛美容之能力</a:t>
            </a:r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FF000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0" name="object 11"/>
          <p:cNvSpPr txBox="1"/>
          <p:nvPr/>
        </p:nvSpPr>
        <p:spPr>
          <a:xfrm>
            <a:off x="5098415" y="8191500"/>
            <a:ext cx="651510" cy="340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五</a:t>
            </a:r>
            <a:r>
              <a:rPr lang="en-US" altLang="zh-TW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具備專題製作之能力</a:t>
            </a:r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B05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1" name="object 11"/>
          <p:cNvSpPr txBox="1"/>
          <p:nvPr/>
        </p:nvSpPr>
        <p:spPr>
          <a:xfrm>
            <a:off x="5807710" y="8196580"/>
            <a:ext cx="744220" cy="44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六</a:t>
            </a:r>
            <a:r>
              <a:rPr lang="en-US" altLang="zh-TW" sz="700" dirty="0" smtClean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具備職業道德、工作習慣、敬業服務態度</a:t>
            </a:r>
            <a:endParaRPr lang="zh-TW" altLang="en-US" sz="700" dirty="0">
              <a:solidFill>
                <a:srgbClr val="00B0F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B0F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2" name="object 30"/>
          <p:cNvSpPr txBox="1"/>
          <p:nvPr/>
        </p:nvSpPr>
        <p:spPr>
          <a:xfrm>
            <a:off x="4797425" y="8681085"/>
            <a:ext cx="683260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TW"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六</a:t>
            </a:r>
            <a:r>
              <a:rPr lang="en-US"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機車修護技術教育訓練人員</a:t>
            </a:r>
            <a:endParaRPr lang="en-US" altLang="zh-TW"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4" name="object 30"/>
          <p:cNvSpPr txBox="1"/>
          <p:nvPr/>
        </p:nvSpPr>
        <p:spPr>
          <a:xfrm>
            <a:off x="5749925" y="8675370"/>
            <a:ext cx="706120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7. 電動車修護技術人員</a:t>
            </a:r>
            <a:endParaRPr sz="600" spc="5" dirty="0">
              <a:solidFill>
                <a:srgbClr val="001F5F"/>
              </a:solidFill>
              <a:latin typeface="微軟正黑體" panose="020B0604030504040204" charset="-120"/>
              <a:cs typeface="微軟正黑體" panose="020B060403050404020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1768</Words>
  <Application>WPS Presentation</Application>
  <PresentationFormat>自訂</PresentationFormat>
  <Paragraphs>376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新細明體</vt:lpstr>
      <vt:lpstr>Wingdings</vt:lpstr>
      <vt:lpstr>Yu Gothic</vt:lpstr>
      <vt:lpstr>微軟正黑體</vt:lpstr>
      <vt:lpstr>Times New Roman</vt:lpstr>
      <vt:lpstr>Calibri</vt:lpstr>
      <vt:lpstr>新細明體</vt:lpstr>
      <vt:lpstr>Calibri</vt:lpstr>
      <vt:lpstr>SimSun</vt:lpstr>
      <vt:lpstr>Microsoft YaHei</vt:lpstr>
      <vt:lpstr>Arial Unicode MS</vt:lpstr>
      <vt:lpstr>Office Theme</vt:lpstr>
      <vt:lpstr>新北市莊敬高職	汽車科	課程地圖 (114學年度新生適用)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23</cp:revision>
  <cp:lastPrinted>2022-12-23T07:11:00Z</cp:lastPrinted>
  <dcterms:created xsi:type="dcterms:W3CDTF">2019-11-28T06:55:00Z</dcterms:created>
  <dcterms:modified xsi:type="dcterms:W3CDTF">2024-11-29T10:57:02Z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