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6845300" cy="9004300"/>
  <p:notesSz cx="6845300" cy="90043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288" y="-72"/>
      </p:cViewPr>
      <p:guideLst>
        <p:guide orient="horz" pos="2880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6297" cy="4517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77419" y="0"/>
            <a:ext cx="2966297" cy="4517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B6967E-542D-46BB-99C2-28920E914199}" type="datetimeFigureOut">
              <a:rPr lang="zh-TW" altLang="en-US" smtClean="0"/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721360" y="1125538"/>
            <a:ext cx="5402580" cy="3038951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4530" y="4333319"/>
            <a:ext cx="5476240" cy="354544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  <a:p>
            <a:pPr lvl="1"/>
            <a:r>
              <a:rPr lang="zh-TW" altLang="en-US" smtClean="0"/>
              <a:t>第二層</a:t>
            </a:r>
            <a:endParaRPr lang="zh-TW" altLang="en-US" smtClean="0"/>
          </a:p>
          <a:p>
            <a:pPr lvl="2"/>
            <a:r>
              <a:rPr lang="zh-TW" altLang="en-US" smtClean="0"/>
              <a:t>第三層</a:t>
            </a:r>
            <a:endParaRPr lang="zh-TW" altLang="en-US" smtClean="0"/>
          </a:p>
          <a:p>
            <a:pPr lvl="3"/>
            <a:r>
              <a:rPr lang="zh-TW" altLang="en-US" smtClean="0"/>
              <a:t>第四層</a:t>
            </a:r>
            <a:endParaRPr lang="zh-TW" altLang="en-US" smtClean="0"/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552522"/>
            <a:ext cx="2966297" cy="4517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77419" y="8552522"/>
            <a:ext cx="2966297" cy="4517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37628-B820-42EF-A241-CE9D2C9CD08B}" type="slidenum">
              <a:rPr lang="zh-TW" altLang="en-US" smtClean="0"/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投影片圖像版面配置區 1"/>
          <p:cNvSpPr/>
          <p:nvPr>
            <p:ph type="sldImg" idx="2"/>
          </p:nvPr>
        </p:nvSpPr>
        <p:spPr/>
      </p:sp>
      <p:sp>
        <p:nvSpPr>
          <p:cNvPr id="3" name="文字版面配置區 2"/>
          <p:cNvSpPr/>
          <p:nvPr>
            <p:ph type="body" idx="3"/>
          </p:nvPr>
        </p:nvSpPr>
        <p:spPr/>
        <p:txBody>
          <a:bodyPr/>
          <a:p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3397" y="2791333"/>
            <a:ext cx="5818505" cy="18909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6795" y="5042408"/>
            <a:ext cx="4791710" cy="2251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265" y="2070989"/>
            <a:ext cx="2977705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25329" y="2070989"/>
            <a:ext cx="2977705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image" Target="../media/image3.png"/><Relationship Id="rId7" Type="http://schemas.openxmlformats.org/officeDocument/2006/relationships/image" Target="../media/image2.png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988182" y="2205405"/>
            <a:ext cx="1944370" cy="294005"/>
          </a:xfrm>
          <a:custGeom>
            <a:avLst/>
            <a:gdLst/>
            <a:ahLst/>
            <a:cxnLst/>
            <a:rect l="l" t="t" r="r" b="b"/>
            <a:pathLst>
              <a:path w="1944370" h="294005">
                <a:moveTo>
                  <a:pt x="0" y="293827"/>
                </a:moveTo>
                <a:lnTo>
                  <a:pt x="1944243" y="293827"/>
                </a:lnTo>
                <a:lnTo>
                  <a:pt x="1944243" y="0"/>
                </a:lnTo>
                <a:lnTo>
                  <a:pt x="0" y="0"/>
                </a:lnTo>
                <a:lnTo>
                  <a:pt x="0" y="293827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207259" y="130834"/>
            <a:ext cx="6608072" cy="43931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662940" y="99059"/>
            <a:ext cx="5647944" cy="5715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245363" y="149351"/>
            <a:ext cx="6536435" cy="36728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245363" y="149351"/>
            <a:ext cx="6536690" cy="367665"/>
          </a:xfrm>
          <a:custGeom>
            <a:avLst/>
            <a:gdLst/>
            <a:ahLst/>
            <a:cxnLst/>
            <a:rect l="l" t="t" r="r" b="b"/>
            <a:pathLst>
              <a:path w="6536690" h="367665">
                <a:moveTo>
                  <a:pt x="0" y="0"/>
                </a:moveTo>
                <a:lnTo>
                  <a:pt x="6475221" y="0"/>
                </a:lnTo>
                <a:lnTo>
                  <a:pt x="6536435" y="61214"/>
                </a:lnTo>
                <a:lnTo>
                  <a:pt x="6536435" y="367284"/>
                </a:lnTo>
                <a:lnTo>
                  <a:pt x="61214" y="367284"/>
                </a:lnTo>
                <a:lnTo>
                  <a:pt x="0" y="306070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7C5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1205" y="171449"/>
            <a:ext cx="5542889" cy="305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265" y="2070989"/>
            <a:ext cx="6160770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27402" y="8373999"/>
            <a:ext cx="2190496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265" y="8373999"/>
            <a:ext cx="1574419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28616" y="8373999"/>
            <a:ext cx="1574419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png"/><Relationship Id="rId8" Type="http://schemas.openxmlformats.org/officeDocument/2006/relationships/image" Target="../media/image11.png"/><Relationship Id="rId7" Type="http://schemas.openxmlformats.org/officeDocument/2006/relationships/image" Target="../media/image10.png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5" Type="http://schemas.openxmlformats.org/officeDocument/2006/relationships/notesSlide" Target="../notesSlides/notesSlide1.xml"/><Relationship Id="rId14" Type="http://schemas.openxmlformats.org/officeDocument/2006/relationships/slideLayout" Target="../slideLayouts/slideLayout2.xml"/><Relationship Id="rId13" Type="http://schemas.openxmlformats.org/officeDocument/2006/relationships/image" Target="../media/image16.png"/><Relationship Id="rId12" Type="http://schemas.openxmlformats.org/officeDocument/2006/relationships/image" Target="../media/image15.png"/><Relationship Id="rId11" Type="http://schemas.openxmlformats.org/officeDocument/2006/relationships/image" Target="../media/image14.png"/><Relationship Id="rId10" Type="http://schemas.openxmlformats.org/officeDocument/2006/relationships/image" Target="../media/image13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1205" y="171449"/>
            <a:ext cx="5542889" cy="30734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94310" defTabSz="-635">
              <a:lnSpc>
                <a:spcPct val="100000"/>
              </a:lnSpc>
              <a:spcBef>
                <a:spcPts val="135"/>
              </a:spcBef>
              <a:tabLst>
                <a:tab pos="2062480" algn="l"/>
                <a:tab pos="2999105" algn="l"/>
              </a:tabLst>
            </a:pPr>
            <a:r>
              <a:rPr spc="35" dirty="0"/>
              <a:t>新北市</a:t>
            </a:r>
            <a:r>
              <a:rPr spc="45" dirty="0"/>
              <a:t>莊</a:t>
            </a:r>
            <a:r>
              <a:rPr spc="35" dirty="0"/>
              <a:t>敬高職	</a:t>
            </a:r>
            <a:r>
              <a:rPr lang="zh-TW" spc="45" dirty="0"/>
              <a:t>汽車</a:t>
            </a:r>
            <a:r>
              <a:rPr spc="35" dirty="0"/>
              <a:t>科	</a:t>
            </a:r>
            <a:r>
              <a:rPr spc="35" dirty="0" err="1"/>
              <a:t>課程地圖</a:t>
            </a:r>
            <a:r>
              <a:rPr spc="360" dirty="0"/>
              <a:t> </a:t>
            </a:r>
            <a:r>
              <a:rPr sz="1200" spc="-25" dirty="0" smtClean="0"/>
              <a:t>(</a:t>
            </a:r>
            <a:r>
              <a:rPr lang="en-US" sz="1200" spc="-25" dirty="0" smtClean="0"/>
              <a:t>114</a:t>
            </a:r>
            <a:r>
              <a:rPr sz="1200" spc="20" dirty="0" smtClean="0"/>
              <a:t>學年度新生適</a:t>
            </a:r>
            <a:r>
              <a:rPr sz="1200" spc="30" dirty="0" smtClean="0"/>
              <a:t>用</a:t>
            </a:r>
            <a:r>
              <a:rPr sz="1200" spc="125" dirty="0"/>
              <a:t>)</a:t>
            </a:r>
            <a:endParaRPr sz="1200" dirty="0"/>
          </a:p>
        </p:txBody>
      </p:sp>
      <p:sp>
        <p:nvSpPr>
          <p:cNvPr id="3" name="object 3"/>
          <p:cNvSpPr/>
          <p:nvPr/>
        </p:nvSpPr>
        <p:spPr>
          <a:xfrm>
            <a:off x="245363" y="550163"/>
            <a:ext cx="6518148" cy="880872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69747" y="2226563"/>
            <a:ext cx="948055" cy="424815"/>
          </a:xfrm>
          <a:custGeom>
            <a:avLst/>
            <a:gdLst/>
            <a:ahLst/>
            <a:cxnLst/>
            <a:rect l="l" t="t" r="r" b="b"/>
            <a:pathLst>
              <a:path w="948055" h="424814">
                <a:moveTo>
                  <a:pt x="0" y="0"/>
                </a:moveTo>
                <a:lnTo>
                  <a:pt x="947496" y="424306"/>
                </a:lnTo>
              </a:path>
            </a:pathLst>
          </a:custGeom>
          <a:ln w="9144">
            <a:solidFill>
              <a:srgbClr val="17375E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80000" y="2067559"/>
          <a:ext cx="6514465" cy="60763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6895"/>
                <a:gridCol w="395605"/>
                <a:gridCol w="900851"/>
                <a:gridCol w="871855"/>
                <a:gridCol w="770890"/>
                <a:gridCol w="796936"/>
                <a:gridCol w="1098550"/>
                <a:gridCol w="1123190"/>
              </a:tblGrid>
              <a:tr h="288925">
                <a:tc rowSpan="2" gridSpan="2">
                  <a:txBody>
                    <a:bodyPr/>
                    <a:lstStyle/>
                    <a:p>
                      <a:pPr marL="475615">
                        <a:lnSpc>
                          <a:spcPts val="820"/>
                        </a:lnSpc>
                        <a:spcBef>
                          <a:spcPts val="560"/>
                        </a:spcBef>
                      </a:pPr>
                      <a:r>
                        <a:rPr sz="700" b="1" spc="5" dirty="0">
                          <a:solidFill>
                            <a:srgbClr val="1F487C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授課年級</a:t>
                      </a:r>
                      <a:endParaRPr sz="7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79375" marR="646430">
                        <a:lnSpc>
                          <a:spcPts val="850"/>
                        </a:lnSpc>
                      </a:pPr>
                      <a:r>
                        <a:rPr sz="700" b="1" dirty="0">
                          <a:solidFill>
                            <a:srgbClr val="1F487C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課程 類別</a:t>
                      </a:r>
                      <a:endParaRPr sz="7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7112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rowSpan="2" hMerge="1"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一年級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0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二年級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0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hMerge="1"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三年級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0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cPr marL="0" marR="0" marT="0" marB="0"/>
                </a:tc>
              </a:tr>
              <a:tr h="145131">
                <a:tc vMerge="1" gridSpan="2">
                  <a:tcPr marL="0" marR="0" marT="7112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vMerge="1"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上學期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下學期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上學期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下學期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上學期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下學期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</a:tr>
              <a:tr h="75819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5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55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部</a:t>
                      </a:r>
                      <a:r>
                        <a:rPr lang="zh-TW" altLang="en-US" sz="55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定</a:t>
                      </a:r>
                      <a:r>
                        <a:rPr sz="55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一般科目</a:t>
                      </a:r>
                      <a:endParaRPr sz="550" dirty="0"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國語文</a:t>
                      </a:r>
                      <a:r>
                        <a:rPr sz="55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</a:t>
                      </a:r>
                      <a:r>
                        <a:rPr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dirty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英語文</a:t>
                      </a:r>
                      <a:r>
                        <a:rPr sz="55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55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lang="en-US" sz="550" dirty="0" smtClean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本土語言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/</a:t>
                      </a: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臺灣手語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(1)</a:t>
                      </a:r>
                      <a:endParaRPr lang="zh-TW" altLang="en-US" sz="550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數學</a:t>
                      </a:r>
                      <a:r>
                        <a:rPr sz="55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</a:t>
                      </a:r>
                      <a:r>
                        <a:rPr lang="en-US" sz="55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3</a:t>
                      </a:r>
                      <a:r>
                        <a:rPr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音樂</a:t>
                      </a:r>
                      <a:r>
                        <a:rPr lang="en-US" altLang="zh-TW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lang="en-US" altLang="zh-TW"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altLang="en-US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資訊科技</a:t>
                      </a:r>
                      <a:r>
                        <a:rPr lang="en-US" altLang="zh-TW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lang="en-US" altLang="zh-TW"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altLang="en-US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健護</a:t>
                      </a:r>
                      <a:r>
                        <a:rPr lang="en-US" altLang="zh-TW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lang="en-US" altLang="zh-TW"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altLang="en-US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體育</a:t>
                      </a:r>
                      <a:r>
                        <a:rPr lang="en-US" altLang="zh-TW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lang="en-US" altLang="zh-TW"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國語文</a:t>
                      </a:r>
                      <a:r>
                        <a:rPr sz="55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</a:t>
                      </a:r>
                      <a:r>
                        <a:rPr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dirty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英語文</a:t>
                      </a:r>
                      <a:r>
                        <a:rPr sz="55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55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lang="en-US" sz="550" dirty="0" smtClean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本土語言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/</a:t>
                      </a: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臺灣手語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(1)</a:t>
                      </a:r>
                      <a:endParaRPr lang="zh-TW" altLang="en-US" sz="55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550" smtClean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數學</a:t>
                      </a:r>
                      <a:r>
                        <a:rPr sz="55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</a:t>
                      </a:r>
                      <a:r>
                        <a:rPr lang="en-US" sz="55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3</a:t>
                      </a:r>
                      <a:r>
                        <a:rPr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公民與社會</a:t>
                      </a:r>
                      <a:r>
                        <a:rPr lang="en-US" altLang="zh-TW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lang="en-US" altLang="zh-TW"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altLang="en-US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音樂</a:t>
                      </a:r>
                      <a:r>
                        <a:rPr lang="en-US" altLang="zh-TW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lang="en-US" altLang="zh-TW"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altLang="en-US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健護</a:t>
                      </a:r>
                      <a:r>
                        <a:rPr lang="en-US" altLang="zh-TW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(1)</a:t>
                      </a:r>
                      <a:endParaRPr lang="en-US" altLang="zh-TW"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  <a:sym typeface="+mn-ea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altLang="en-US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體育</a:t>
                      </a:r>
                      <a:r>
                        <a:rPr lang="en-US" altLang="zh-TW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  <a:sym typeface="+mn-ea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endParaRPr lang="en-US" altLang="zh-TW"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國語文</a:t>
                      </a:r>
                      <a:r>
                        <a:rPr sz="55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</a:t>
                      </a:r>
                      <a:r>
                        <a:rPr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550" dirty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英語文</a:t>
                      </a:r>
                      <a:r>
                        <a:rPr sz="55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980" marR="334010">
                        <a:lnSpc>
                          <a:spcPct val="100000"/>
                        </a:lnSpc>
                      </a:pPr>
                      <a:r>
                        <a:rPr lang="zh-TW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物理</a:t>
                      </a:r>
                      <a:r>
                        <a:rPr lang="en-US" altLang="zh-TW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  <a:endParaRPr lang="en-US" altLang="zh-TW"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980" marR="334010">
                        <a:lnSpc>
                          <a:spcPct val="100000"/>
                        </a:lnSpc>
                      </a:pPr>
                      <a:r>
                        <a:rPr lang="zh-TW" altLang="en-US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法律與生活</a:t>
                      </a:r>
                      <a:r>
                        <a:rPr lang="en-US" altLang="zh-TW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lang="en-US" altLang="zh-TW"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980" marR="334010">
                        <a:lnSpc>
                          <a:spcPct val="100000"/>
                        </a:lnSpc>
                      </a:pPr>
                      <a:r>
                        <a:rPr lang="zh-TW" altLang="en-US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體育</a:t>
                      </a:r>
                      <a:r>
                        <a:rPr lang="en-US" altLang="zh-TW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  <a:sym typeface="+mn-ea"/>
                      </a:endParaRPr>
                    </a:p>
                    <a:p>
                      <a:pPr marL="93980" marR="334010">
                        <a:lnSpc>
                          <a:spcPct val="100000"/>
                        </a:lnSpc>
                      </a:pPr>
                      <a:endParaRPr lang="en-US" altLang="zh-TW"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國語文</a:t>
                      </a:r>
                      <a:r>
                        <a:rPr sz="55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</a:t>
                      </a:r>
                      <a:r>
                        <a:rPr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550" dirty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英語文</a:t>
                      </a:r>
                      <a:r>
                        <a:rPr sz="55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lang="zh-TW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化學</a:t>
                      </a:r>
                      <a:r>
                        <a:rPr lang="en-US" altLang="zh-TW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lang="en-US" altLang="zh-TW"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lang="zh-TW" altLang="en-US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法律與生活</a:t>
                      </a:r>
                      <a:r>
                        <a:rPr lang="en-US" altLang="zh-TW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(1)</a:t>
                      </a:r>
                      <a:endParaRPr lang="en-US" altLang="zh-TW"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  <a:sym typeface="+mn-ea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lang="zh-TW" altLang="en-US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體育</a:t>
                      </a:r>
                      <a:r>
                        <a:rPr lang="en-US" altLang="zh-TW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  <a:sym typeface="+mn-ea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endParaRPr lang="en-US" altLang="zh-TW"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國語文(2)</a:t>
                      </a:r>
                      <a:endParaRPr sz="550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sz="550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英語文(2</a:t>
                      </a:r>
                      <a:r>
                        <a:rPr sz="55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)</a:t>
                      </a:r>
                      <a:endParaRPr sz="550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lang="zh-TW" sz="55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歷史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(2)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461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藝術生活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(1)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461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體育</a:t>
                      </a:r>
                      <a:r>
                        <a:rPr lang="en-US" altLang="zh-TW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  <a:sym typeface="+mn-ea"/>
                      </a:endParaRPr>
                    </a:p>
                    <a:p>
                      <a:pPr marL="9461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TW" sz="550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國語文(2)</a:t>
                      </a:r>
                      <a:endParaRPr sz="550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sz="550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英語文(2)</a:t>
                      </a:r>
                      <a:endParaRPr sz="550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lang="zh-TW" sz="550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地理</a:t>
                      </a:r>
                      <a:r>
                        <a:rPr lang="en-US" altLang="zh-TW" sz="550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(2)</a:t>
                      </a:r>
                      <a:endParaRPr lang="en-US" altLang="zh-TW" sz="550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461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  <a:sym typeface="+mn-ea"/>
                        </a:rPr>
                        <a:t>藝術生活</a:t>
                      </a:r>
                      <a:r>
                        <a:rPr lang="en-US" altLang="zh-TW" sz="55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  <a:sym typeface="+mn-ea"/>
                        </a:rPr>
                        <a:t>(1)</a:t>
                      </a:r>
                      <a:endParaRPr lang="en-US" altLang="zh-TW" sz="550" dirty="0" smtClean="0"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  <a:sym typeface="+mn-ea"/>
                      </a:endParaRPr>
                    </a:p>
                    <a:p>
                      <a:pPr marL="9461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體育</a:t>
                      </a:r>
                      <a:r>
                        <a:rPr lang="en-US" altLang="zh-TW" sz="55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5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  <a:sym typeface="+mn-ea"/>
                      </a:endParaRPr>
                    </a:p>
                    <a:p>
                      <a:pPr marL="9461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TW" sz="550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0357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65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55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部</a:t>
                      </a:r>
                      <a:r>
                        <a:rPr lang="zh-TW" altLang="en-US" sz="55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定</a:t>
                      </a:r>
                      <a:r>
                        <a:rPr sz="55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專業科目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3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基本電學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</a:rPr>
                        <a:t>(3)</a:t>
                      </a:r>
                      <a:endParaRPr sz="55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基本電學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</a:rPr>
                        <a:t>(3)</a:t>
                      </a:r>
                      <a:endParaRPr sz="55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電子學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</a:rPr>
                        <a:t>(3)</a:t>
                      </a:r>
                      <a:endParaRPr sz="55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數位邏輯設計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sz="55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61976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550" dirty="0">
                          <a:solidFill>
                            <a:srgbClr val="001F5F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電 子 學 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</a:rPr>
                        <a:t>(3)  </a:t>
                      </a:r>
                      <a:r>
                        <a:rPr sz="550" dirty="0">
                          <a:solidFill>
                            <a:srgbClr val="001F5F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微處理機</a:t>
                      </a:r>
                      <a:r>
                        <a:rPr sz="550" dirty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</a:rPr>
                        <a:t>(</a:t>
                      </a:r>
                      <a:r>
                        <a:rPr sz="550" spc="-5" dirty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</a:rPr>
                        <a:t>3</a:t>
                      </a:r>
                      <a:r>
                        <a:rPr sz="550" dirty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</a:rPr>
                        <a:t>)</a:t>
                      </a:r>
                      <a:endParaRPr sz="55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2717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zh-CN" altLang="en-US" sz="550" b="1" dirty="0">
                        <a:solidFill>
                          <a:srgbClr val="17375E"/>
                        </a:solidFill>
                        <a:latin typeface="微軟正黑體" panose="020B0604030504040204" charset="-12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zh-CN" altLang="en-US" sz="550" b="1" dirty="0">
                        <a:solidFill>
                          <a:srgbClr val="17375E"/>
                        </a:solidFill>
                        <a:latin typeface="微軟正黑體" panose="020B0604030504040204" charset="-12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zh-CN" altLang="en-US" sz="550" b="1" dirty="0">
                        <a:solidFill>
                          <a:srgbClr val="17375E"/>
                        </a:solidFill>
                        <a:latin typeface="微軟正黑體" panose="020B0604030504040204" charset="-12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CN" altLang="en-US"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</a:rPr>
                        <a:t>         部</a:t>
                      </a:r>
                      <a:r>
                        <a:rPr lang="zh-TW" altLang="en-US"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</a:rPr>
                        <a:t>定</a:t>
                      </a:r>
                      <a:endParaRPr lang="zh-CN" altLang="en-US" sz="550" dirty="0">
                        <a:latin typeface="微軟正黑體" panose="020B0604030504040204" charset="-120"/>
                        <a:ea typeface="微軟正黑體" panose="020B0604030504040204" charset="-12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CN" altLang="en-US"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</a:rPr>
                        <a:t>      </a:t>
                      </a:r>
                      <a:r>
                        <a:rPr lang="zh-TW" altLang="zh-CN"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</a:rPr>
                        <a:t>實 </a:t>
                      </a:r>
                      <a:r>
                        <a:rPr lang="zh-CN" altLang="en-US"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</a:rPr>
                        <a:t>習 科 目</a:t>
                      </a: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altLang="zh-TW" sz="600">
                          <a:latin typeface="Times New Roman" panose="02020603050405020304"/>
                          <a:cs typeface="Times New Roman" panose="02020603050405020304"/>
                        </a:rPr>
                        <a:t>  </a:t>
                      </a:r>
                      <a:endParaRPr lang="en-US" altLang="zh-TW" sz="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altLang="zh-TW" sz="60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endParaRPr lang="en-US" altLang="zh-TW" sz="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altLang="zh-TW" sz="600">
                          <a:latin typeface="Times New Roman" panose="02020603050405020304"/>
                          <a:cs typeface="Times New Roman" panose="02020603050405020304"/>
                        </a:rPr>
                        <a:t>   </a:t>
                      </a:r>
                      <a:r>
                        <a:rPr lang="zh-TW" altLang="en-US" sz="600">
                          <a:latin typeface="Times New Roman" panose="02020603050405020304"/>
                          <a:cs typeface="Times New Roman" panose="02020603050405020304"/>
                        </a:rPr>
                        <a:t>專業科目</a:t>
                      </a:r>
                      <a:endParaRPr lang="zh-TW" altLang="en-US"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TW" sz="600">
                          <a:latin typeface="Times New Roman" panose="02020603050405020304"/>
                          <a:cs typeface="Times New Roman" panose="02020603050405020304"/>
                        </a:rPr>
                        <a:t>  </a:t>
                      </a:r>
                      <a:r>
                        <a:rPr lang="en-US" altLang="zh-TW" sz="50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endParaRPr lang="en-US" altLang="zh-TW" sz="5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TW" sz="500">
                          <a:latin typeface="Times New Roman" panose="02020603050405020304"/>
                          <a:cs typeface="Times New Roman" panose="02020603050405020304"/>
                        </a:rPr>
                        <a:t>      </a:t>
                      </a:r>
                      <a:r>
                        <a:rPr lang="zh-TW" sz="550">
                          <a:latin typeface="Times New Roman" panose="02020603050405020304"/>
                          <a:cs typeface="Times New Roman" panose="02020603050405020304"/>
                        </a:rPr>
                        <a:t>引擎原理</a:t>
                      </a:r>
                      <a:r>
                        <a:rPr lang="en-US" altLang="zh-TW" sz="550">
                          <a:latin typeface="Times New Roman" panose="02020603050405020304"/>
                          <a:cs typeface="Times New Roman" panose="02020603050405020304"/>
                        </a:rPr>
                        <a:t>(3)</a:t>
                      </a:r>
                      <a:endParaRPr lang="en-US" altLang="zh-TW" sz="55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36195" marT="36195" marB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</a:rPr>
                        <a:t>底盤原理</a:t>
                      </a:r>
                      <a:r>
                        <a:rPr lang="en-US" altLang="zh-TW" sz="550">
                          <a:latin typeface="Calibri" panose="020F0502020204030204"/>
                          <a:cs typeface="Calibri" panose="020F0502020204030204"/>
                        </a:rPr>
                        <a:t>(3)</a:t>
                      </a:r>
                      <a:endParaRPr lang="en-US" altLang="zh-TW" sz="55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36195" marT="36195" marB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sz="55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機件原理</a:t>
                      </a:r>
                      <a:r>
                        <a:rPr lang="en-US" altLang="zh-TW" sz="55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50" dirty="0"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55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基本電學</a:t>
                      </a:r>
                      <a:r>
                        <a:rPr lang="en-US" altLang="zh-TW" sz="55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50" dirty="0"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</a:txBody>
                  <a:tcPr marL="0" marR="36195" marT="36195" marB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550" dirty="0">
                          <a:latin typeface="+mn-lt"/>
                          <a:cs typeface="Calibri" panose="020F0502020204030204"/>
                        </a:rPr>
                        <a:t>應用力學</a:t>
                      </a:r>
                      <a:r>
                        <a:rPr lang="en-US" altLang="zh-TW" sz="550" dirty="0">
                          <a:latin typeface="+mn-lt"/>
                          <a:cs typeface="Calibri" panose="020F0502020204030204"/>
                        </a:rPr>
                        <a:t>(2)</a:t>
                      </a:r>
                      <a:endParaRPr lang="en-US" altLang="zh-TW" sz="550" dirty="0">
                        <a:latin typeface="+mn-lt"/>
                        <a:cs typeface="Calibri" panose="020F0502020204030204"/>
                      </a:endParaRPr>
                    </a:p>
                  </a:txBody>
                  <a:tcPr marL="0" marR="36195" marT="36195" marB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36195" marT="36195" marB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36195" marT="36195" marB="36195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529590">
                <a:tc vMerge="1"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825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69850" marR="825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zh-TW" sz="55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實習科目</a:t>
                      </a:r>
                      <a:endParaRPr lang="zh-TW"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5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sz="50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cs typeface="Calibri" panose="020F0502020204030204"/>
                        </a:rPr>
                        <a:t>機械工法及實習</a:t>
                      </a:r>
                      <a:r>
                        <a:rPr lang="en-US" altLang="zh-TW" sz="50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cs typeface="Calibri" panose="020F0502020204030204"/>
                        </a:rPr>
                        <a:t>(4)</a:t>
                      </a:r>
                      <a:r>
                        <a:rPr lang="en-US" sz="500" dirty="0">
                          <a:solidFill>
                            <a:schemeClr val="tx1"/>
                          </a:solidFill>
                          <a:uFillTx/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 </a:t>
                      </a:r>
                      <a:endParaRPr lang="en-US" sz="500" dirty="0">
                        <a:solidFill>
                          <a:schemeClr val="tx1"/>
                        </a:solidFill>
                        <a:uFillTx/>
                        <a:latin typeface="Times New Roman" panose="02020603050405020304"/>
                        <a:cs typeface="Times New Roman" panose="02020603050405020304"/>
                        <a:sym typeface="+mn-ea"/>
                      </a:endParaRPr>
                    </a:p>
                    <a:p>
                      <a:pPr marL="93345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500" dirty="0">
                          <a:solidFill>
                            <a:schemeClr val="tx1"/>
                          </a:solidFill>
                          <a:uFillTx/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機器腳踏車技能領域</a:t>
                      </a:r>
                      <a:r>
                        <a:rPr lang="en-US" altLang="zh-TW" sz="500" dirty="0">
                          <a:solidFill>
                            <a:schemeClr val="tx1"/>
                          </a:solidFill>
                          <a:uFillTx/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-</a:t>
                      </a:r>
                      <a:r>
                        <a:rPr lang="zh-TW" altLang="en-US" sz="500" dirty="0">
                          <a:solidFill>
                            <a:schemeClr val="tx1"/>
                          </a:solidFill>
                          <a:uFillTx/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機器腳踏車基礎實習</a:t>
                      </a:r>
                      <a:r>
                        <a:rPr lang="en-US" altLang="zh-TW" sz="500" dirty="0">
                          <a:solidFill>
                            <a:schemeClr val="tx1"/>
                          </a:solidFill>
                          <a:uFillTx/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(3)</a:t>
                      </a:r>
                      <a:endParaRPr lang="en-US" altLang="zh-TW" sz="500" dirty="0">
                        <a:solidFill>
                          <a:schemeClr val="tx1"/>
                        </a:solidFill>
                        <a:uFillTx/>
                        <a:latin typeface="Times New Roman" panose="02020603050405020304"/>
                        <a:cs typeface="Times New Roman" panose="02020603050405020304"/>
                        <a:sym typeface="+mn-ea"/>
                      </a:endParaRPr>
                    </a:p>
                    <a:p>
                      <a:pPr marL="93345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500" dirty="0">
                          <a:uFillTx/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機器腳踏車技能領域</a:t>
                      </a:r>
                      <a:r>
                        <a:rPr lang="en-US" altLang="zh-TW" sz="500" dirty="0">
                          <a:uFillTx/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-</a:t>
                      </a:r>
                      <a:r>
                        <a:rPr lang="zh-TW" altLang="en-US" sz="500" dirty="0">
                          <a:uFillTx/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機器腳踏車檢修</a:t>
                      </a:r>
                      <a:r>
                        <a:rPr lang="zh-TW" altLang="en-US" sz="500" dirty="0">
                          <a:uFillTx/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實習</a:t>
                      </a:r>
                      <a:r>
                        <a:rPr lang="en-US" altLang="zh-TW" sz="500" dirty="0">
                          <a:uFillTx/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(3)</a:t>
                      </a:r>
                      <a:endParaRPr lang="en-US" altLang="zh-TW" sz="500" dirty="0">
                        <a:solidFill>
                          <a:schemeClr val="tx1"/>
                        </a:solidFill>
                        <a:uFillTx/>
                        <a:latin typeface="Times New Roman" panose="02020603050405020304"/>
                        <a:cs typeface="Times New Roman" panose="02020603050405020304"/>
                        <a:sym typeface="+mn-ea"/>
                      </a:endParaRPr>
                    </a:p>
                  </a:txBody>
                  <a:tcPr marL="0" marR="36195" marT="36195" marB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500" dirty="0">
                          <a:solidFill>
                            <a:schemeClr val="tx1"/>
                          </a:solidFill>
                          <a:uFillTx/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引擎實習</a:t>
                      </a:r>
                      <a:r>
                        <a:rPr lang="en-US" altLang="zh-TW" sz="500" dirty="0">
                          <a:solidFill>
                            <a:schemeClr val="tx1"/>
                          </a:solidFill>
                          <a:uFillTx/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(4)</a:t>
                      </a:r>
                      <a:endParaRPr lang="en-US" altLang="zh-TW" sz="500" dirty="0">
                        <a:solidFill>
                          <a:schemeClr val="tx1"/>
                        </a:solidFill>
                        <a:uFillTx/>
                        <a:latin typeface="Times New Roman" panose="02020603050405020304"/>
                        <a:cs typeface="Times New Roman" panose="02020603050405020304"/>
                        <a:sym typeface="+mn-ea"/>
                      </a:endParaRPr>
                    </a:p>
                    <a:p>
                      <a:pPr marL="93345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500" dirty="0">
                          <a:solidFill>
                            <a:schemeClr val="tx1"/>
                          </a:solidFill>
                          <a:uFillTx/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機器腳踏車技能領域</a:t>
                      </a:r>
                      <a:r>
                        <a:rPr lang="en-US" altLang="zh-TW" sz="500" dirty="0">
                          <a:solidFill>
                            <a:schemeClr val="tx1"/>
                          </a:solidFill>
                          <a:uFillTx/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-</a:t>
                      </a:r>
                      <a:r>
                        <a:rPr lang="zh-TW" altLang="en-US" sz="500" dirty="0">
                          <a:solidFill>
                            <a:schemeClr val="tx1"/>
                          </a:solidFill>
                          <a:uFillTx/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機器腳踏車基礎實習</a:t>
                      </a:r>
                      <a:r>
                        <a:rPr lang="en-US" altLang="zh-TW" sz="500" dirty="0">
                          <a:solidFill>
                            <a:schemeClr val="tx1"/>
                          </a:solidFill>
                          <a:uFillTx/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(3)</a:t>
                      </a:r>
                      <a:endParaRPr lang="en-US" altLang="zh-TW" sz="500" dirty="0">
                        <a:solidFill>
                          <a:schemeClr val="tx1"/>
                        </a:solidFill>
                        <a:uFillTx/>
                        <a:latin typeface="Times New Roman" panose="02020603050405020304"/>
                        <a:cs typeface="Times New Roman" panose="02020603050405020304"/>
                        <a:sym typeface="+mn-ea"/>
                      </a:endParaRPr>
                    </a:p>
                    <a:p>
                      <a:pPr marL="93345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altLang="zh-TW" sz="500" dirty="0">
                        <a:solidFill>
                          <a:schemeClr val="tx1"/>
                        </a:solidFill>
                        <a:uFillTx/>
                        <a:latin typeface="Times New Roman" panose="02020603050405020304"/>
                        <a:cs typeface="Times New Roman" panose="02020603050405020304"/>
                        <a:sym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altLang="zh-TW" sz="500" dirty="0">
                        <a:solidFill>
                          <a:schemeClr val="tx1"/>
                        </a:solidFill>
                        <a:uFillTx/>
                        <a:latin typeface="Times New Roman" panose="02020603050405020304"/>
                        <a:cs typeface="Times New Roman" panose="02020603050405020304"/>
                        <a:sym typeface="+mn-ea"/>
                      </a:endParaRPr>
                    </a:p>
                  </a:txBody>
                  <a:tcPr marL="0" marR="36195" marT="36195" marB="36195" vert="horz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79375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500" dirty="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cs typeface="Calibri" panose="020F0502020204030204"/>
                        </a:rPr>
                        <a:t>電工電子實習</a:t>
                      </a:r>
                      <a:r>
                        <a:rPr lang="en-US" altLang="zh-TW" sz="500" dirty="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cs typeface="Calibri" panose="020F0502020204030204"/>
                        </a:rPr>
                        <a:t>(3)</a:t>
                      </a:r>
                      <a:endParaRPr lang="en-US" altLang="zh-TW" sz="500" dirty="0">
                        <a:solidFill>
                          <a:schemeClr val="tx1"/>
                        </a:solidFill>
                        <a:uFillTx/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79375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500" dirty="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cs typeface="Calibri" panose="020F0502020204030204"/>
                        </a:rPr>
                        <a:t>電系實習</a:t>
                      </a:r>
                      <a:r>
                        <a:rPr lang="en-US" altLang="zh-TW" sz="500" dirty="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cs typeface="Calibri" panose="020F0502020204030204"/>
                        </a:rPr>
                        <a:t>(3)</a:t>
                      </a:r>
                      <a:endParaRPr lang="en-US" altLang="zh-TW" sz="500" dirty="0">
                        <a:solidFill>
                          <a:schemeClr val="tx1"/>
                        </a:solidFill>
                        <a:uFillTx/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79375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500" dirty="0">
                          <a:uFillTx/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機器腳踏車技能領域</a:t>
                      </a:r>
                      <a:r>
                        <a:rPr lang="en-US" altLang="zh-TW" sz="500" dirty="0">
                          <a:uFillTx/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-</a:t>
                      </a:r>
                      <a:r>
                        <a:rPr lang="zh-TW" altLang="en-US" sz="500" dirty="0">
                          <a:uFillTx/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機器腳踏車檢修實習</a:t>
                      </a:r>
                      <a:r>
                        <a:rPr lang="en-US" altLang="zh-TW" sz="500" dirty="0">
                          <a:uFillTx/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(3)</a:t>
                      </a:r>
                      <a:endParaRPr lang="en-US" altLang="zh-TW" sz="500" dirty="0">
                        <a:solidFill>
                          <a:schemeClr val="tx1"/>
                        </a:solidFill>
                        <a:uFillTx/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36195" marT="36195" marB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50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cs typeface="Calibri" panose="020F0502020204030204"/>
                        </a:rPr>
                        <a:t>機電製圖實習</a:t>
                      </a:r>
                      <a:r>
                        <a:rPr lang="en-US" altLang="zh-TW" sz="50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cs typeface="Calibri" panose="020F0502020204030204"/>
                        </a:rPr>
                        <a:t>(4)</a:t>
                      </a:r>
                      <a:endParaRPr lang="en-US" altLang="zh-TW" sz="500">
                        <a:solidFill>
                          <a:schemeClr val="tx1"/>
                        </a:solidFill>
                        <a:uFillTx/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50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cs typeface="Calibri" panose="020F0502020204030204"/>
                        </a:rPr>
                        <a:t>底盤實習</a:t>
                      </a:r>
                      <a:r>
                        <a:rPr lang="en-US" altLang="zh-TW" sz="50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cs typeface="Calibri" panose="020F0502020204030204"/>
                        </a:rPr>
                        <a:t>(4)</a:t>
                      </a:r>
                      <a:endParaRPr lang="en-US" altLang="zh-TW" sz="500">
                        <a:solidFill>
                          <a:schemeClr val="tx1"/>
                        </a:solidFill>
                        <a:uFillTx/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36195" marT="36195" marB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600" dirty="0"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車輛技能領域</a:t>
                      </a:r>
                      <a:r>
                        <a:rPr lang="en-US" altLang="zh-TW" sz="600" dirty="0"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-</a:t>
                      </a:r>
                      <a:r>
                        <a:rPr lang="zh-TW" altLang="en-US" sz="600" dirty="0"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車輛空調檢修實習</a:t>
                      </a:r>
                      <a:r>
                        <a:rPr lang="en-US" altLang="zh-TW" sz="600" dirty="0"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zh-TW" sz="600" dirty="0">
                        <a:latin typeface="Times New Roman" panose="02020603050405020304"/>
                        <a:cs typeface="Times New Roman" panose="02020603050405020304"/>
                        <a:sym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600" dirty="0"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車輛技能領域</a:t>
                      </a:r>
                      <a:r>
                        <a:rPr lang="en-US" altLang="zh-TW" sz="600" dirty="0"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-</a:t>
                      </a:r>
                      <a:r>
                        <a:rPr lang="zh-TW" altLang="en-US" sz="600" dirty="0"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車輛底盤檢修實習</a:t>
                      </a:r>
                      <a:r>
                        <a:rPr lang="en-US" altLang="zh-TW" sz="600" dirty="0"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(4)</a:t>
                      </a:r>
                      <a:endParaRPr lang="en-US" altLang="zh-TW" sz="600" dirty="0">
                        <a:latin typeface="Times New Roman" panose="02020603050405020304"/>
                        <a:cs typeface="Times New Roman" panose="02020603050405020304"/>
                        <a:sym typeface="+mn-ea"/>
                      </a:endParaRPr>
                    </a:p>
                  </a:txBody>
                  <a:tcPr marL="36195" marR="36195" marT="36195" marB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600" dirty="0"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車輛技能領域</a:t>
                      </a:r>
                      <a:r>
                        <a:rPr lang="en-US" altLang="zh-TW" sz="600" dirty="0"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-</a:t>
                      </a:r>
                      <a:r>
                        <a:rPr lang="zh-TW" altLang="en-US" sz="600" dirty="0"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車輛空調檢修實習</a:t>
                      </a:r>
                      <a:r>
                        <a:rPr lang="en-US" altLang="zh-TW" sz="600" dirty="0"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dirty="0">
                        <a:latin typeface="Times New Roman" panose="02020603050405020304"/>
                        <a:cs typeface="Times New Roman" panose="02020603050405020304"/>
                        <a:sym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600" dirty="0"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車輛技能領域</a:t>
                      </a:r>
                      <a:r>
                        <a:rPr lang="en-US" altLang="zh-TW" sz="600" dirty="0"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-</a:t>
                      </a:r>
                      <a:r>
                        <a:rPr lang="zh-TW" altLang="en-US" sz="600" dirty="0"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車身電器系統綜合檢修實習</a:t>
                      </a:r>
                      <a:r>
                        <a:rPr lang="en-US" altLang="zh-TW" sz="600" dirty="0"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(4)</a:t>
                      </a: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36195" marR="36195" marT="36195" marB="36195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74625">
                <a:tc rowSpan="2">
                  <a:txBody>
                    <a:bodyPr/>
                    <a:lstStyle/>
                    <a:p>
                      <a:pPr marL="95885" marR="8763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校訂 一般科 目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397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必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445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600">
                          <a:latin typeface="Times New Roman" panose="02020603050405020304"/>
                          <a:cs typeface="Times New Roman" panose="02020603050405020304"/>
                        </a:rPr>
                        <a:t>數學</a:t>
                      </a:r>
                      <a:r>
                        <a:rPr lang="en-US" altLang="zh-TW" sz="600">
                          <a:latin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lang="en-US" altLang="zh-TW"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600">
                          <a:latin typeface="Times New Roman" panose="02020603050405020304"/>
                          <a:cs typeface="Times New Roman" panose="02020603050405020304"/>
                        </a:rPr>
                        <a:t>數學</a:t>
                      </a:r>
                      <a:r>
                        <a:rPr lang="en-US" altLang="zh-TW" sz="600">
                          <a:latin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lang="en-US" altLang="zh-TW"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600">
                          <a:latin typeface="Times New Roman" panose="02020603050405020304"/>
                          <a:cs typeface="Times New Roman" panose="02020603050405020304"/>
                        </a:rPr>
                        <a:t>數學</a:t>
                      </a:r>
                      <a:r>
                        <a:rPr lang="en-US" altLang="zh-TW" sz="600">
                          <a:latin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lang="en-US" altLang="zh-TW"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600">
                          <a:latin typeface="Times New Roman" panose="02020603050405020304"/>
                          <a:cs typeface="Times New Roman" panose="02020603050405020304"/>
                        </a:rPr>
                        <a:t>數學</a:t>
                      </a:r>
                      <a:r>
                        <a:rPr lang="en-US" altLang="zh-TW" sz="600">
                          <a:latin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lang="en-US" altLang="zh-TW"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441325">
                <a:tc vMerge="1">
                  <a:tcPr marL="0" marR="0" marT="5397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選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889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550" spc="-5" dirty="0" smtClean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</a:rPr>
                        <a:t>國防通識教育</a:t>
                      </a:r>
                      <a:r>
                        <a:rPr lang="en-US" altLang="zh-TW" sz="550" spc="-5" dirty="0" smtClean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</a:rPr>
                        <a:t>(1)</a:t>
                      </a:r>
                      <a:endParaRPr lang="en-US" altLang="zh-TW" sz="550" spc="-5" dirty="0" smtClean="0">
                        <a:solidFill>
                          <a:srgbClr val="001F5F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550" spc="-5" dirty="0" smtClean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國防通識教育</a:t>
                      </a:r>
                      <a:r>
                        <a:rPr lang="en-US" altLang="zh-TW" sz="550" spc="-5" dirty="0" smtClean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(1)</a:t>
                      </a:r>
                      <a:endParaRPr lang="en-US" altLang="zh-TW" sz="550" spc="-5" dirty="0" smtClean="0">
                        <a:solidFill>
                          <a:srgbClr val="001F5F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55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793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spc="-5" dirty="0" smtClean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國防通識教育</a:t>
                      </a:r>
                      <a:r>
                        <a:rPr lang="en-US" altLang="zh-TW" sz="550" spc="-5" dirty="0" smtClean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(1)</a:t>
                      </a:r>
                      <a:endParaRPr lang="en-US" altLang="zh-TW" sz="550" spc="-5" dirty="0" smtClean="0">
                        <a:solidFill>
                          <a:srgbClr val="001F5F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793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spc="-5" dirty="0" smtClean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原住民族語文</a:t>
                      </a:r>
                      <a:r>
                        <a:rPr lang="en-US" altLang="zh-TW" sz="550" spc="-5" dirty="0" smtClean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-</a:t>
                      </a:r>
                      <a:r>
                        <a:rPr lang="zh-TW" altLang="en-US" sz="550" spc="-5" dirty="0" smtClean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阿美族</a:t>
                      </a:r>
                      <a:r>
                        <a:rPr lang="en-US" altLang="zh-TW" sz="550" spc="-5" dirty="0" smtClean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50" spc="-5" dirty="0" smtClean="0">
                        <a:solidFill>
                          <a:srgbClr val="001F5F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793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550" dirty="0" smtClean="0">
                        <a:solidFill>
                          <a:srgbClr val="001F5F"/>
                        </a:solidFill>
                        <a:latin typeface="新細明體" panose="02020500000000000000" charset="-120"/>
                        <a:ea typeface="+mn-ea"/>
                        <a:cs typeface="新細明體" panose="02020500000000000000" charset="-120"/>
                      </a:endParaRPr>
                    </a:p>
                  </a:txBody>
                  <a:tcPr marL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793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spc="-5" dirty="0" smtClean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國防通識教育</a:t>
                      </a:r>
                      <a:r>
                        <a:rPr lang="en-US" altLang="zh-TW" sz="550" spc="-5" dirty="0" smtClean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(1)</a:t>
                      </a:r>
                      <a:endParaRPr lang="en-US" altLang="zh-TW" sz="550" spc="-5" dirty="0" smtClean="0">
                        <a:solidFill>
                          <a:srgbClr val="001F5F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793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spc="-5" dirty="0" smtClean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原住民族語文</a:t>
                      </a:r>
                      <a:r>
                        <a:rPr lang="en-US" altLang="zh-TW" sz="550" spc="-5" dirty="0" smtClean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-</a:t>
                      </a:r>
                      <a:r>
                        <a:rPr lang="zh-TW" altLang="en-US" sz="550" spc="-5" dirty="0" smtClean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阿美族</a:t>
                      </a:r>
                      <a:r>
                        <a:rPr lang="en-US" altLang="zh-TW" sz="550" spc="-5" dirty="0" smtClean="0">
                          <a:solidFill>
                            <a:srgbClr val="001F5F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50" spc="-5" dirty="0" smtClean="0">
                        <a:solidFill>
                          <a:srgbClr val="001F5F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793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550" dirty="0" smtClean="0">
                        <a:solidFill>
                          <a:srgbClr val="001F5F"/>
                        </a:solidFill>
                        <a:latin typeface="新細明體" panose="02020500000000000000" charset="-120"/>
                        <a:ea typeface="+mn-ea"/>
                        <a:cs typeface="新細明體" panose="02020500000000000000" charset="-120"/>
                      </a:endParaRPr>
                    </a:p>
                  </a:txBody>
                  <a:tcPr marL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6924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95885" marR="8763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校訂 專業科 目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3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必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985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sz="55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焊接原理</a:t>
                      </a:r>
                      <a:r>
                        <a:rPr lang="en-US" altLang="zh-TW" sz="55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zh-TW" altLang="en-US" sz="550" dirty="0" smtClean="0">
                        <a:solidFill>
                          <a:srgbClr val="001F5F"/>
                        </a:solidFill>
                        <a:latin typeface="新細明體" panose="02020500000000000000" charset="-120"/>
                        <a:ea typeface="+mn-ea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sz="55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焊接原理</a:t>
                      </a:r>
                      <a:r>
                        <a:rPr lang="en-US" altLang="zh-TW" sz="55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zh-TW" altLang="en-US" sz="550" dirty="0" smtClean="0">
                        <a:solidFill>
                          <a:srgbClr val="001F5F"/>
                        </a:solidFill>
                        <a:latin typeface="新細明體" panose="02020500000000000000" charset="-120"/>
                        <a:ea typeface="+mn-ea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60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職場英文</a:t>
                      </a:r>
                      <a:r>
                        <a:rPr lang="en-US" altLang="zh-TW" sz="60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zh-TW" sz="600" dirty="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sz="550" dirty="0">
                          <a:latin typeface="Calibri" panose="020F0502020204030204"/>
                          <a:cs typeface="Calibri" panose="020F0502020204030204"/>
                        </a:rPr>
                        <a:t>汽車塗裝原理</a:t>
                      </a:r>
                      <a:r>
                        <a:rPr lang="en-US" altLang="zh-TW" sz="550" dirty="0"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lang="zh-TW" sz="550" dirty="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sz="550" dirty="0">
                          <a:latin typeface="Calibri" panose="020F0502020204030204"/>
                          <a:cs typeface="Calibri" panose="020F0502020204030204"/>
                        </a:rPr>
                        <a:t>職場英文</a:t>
                      </a:r>
                      <a:r>
                        <a:rPr lang="en-US" altLang="zh-TW" sz="55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zh-TW" sz="55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sz="55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汽車塗裝原理</a:t>
                      </a:r>
                      <a:r>
                        <a:rPr lang="en-US" altLang="zh-TW" sz="55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zh-TW" sz="550" dirty="0"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sz="55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職場英文</a:t>
                      </a:r>
                      <a:r>
                        <a:rPr lang="en-US" altLang="zh-TW" sz="55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sz="55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200660">
                <a:tc vMerge="1">
                  <a:tcPr marL="0" marR="0" marT="63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46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選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8419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</a:rPr>
                        <a:t>汽車服務</a:t>
                      </a:r>
                      <a:r>
                        <a:rPr lang="en-US" altLang="zh-TW" sz="550"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lang="zh-TW" sz="55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汽車</a:t>
                      </a:r>
                      <a:r>
                        <a:rPr 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服務</a:t>
                      </a:r>
                      <a:r>
                        <a:rPr lang="en-US" alt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sz="55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1049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汽車空調原理</a:t>
                      </a:r>
                      <a:r>
                        <a:rPr lang="en-US" alt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zh-TW" sz="55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智慧車聯網車身電器控制</a:t>
                      </a:r>
                      <a:r>
                        <a:rPr lang="en-US" alt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zh-TW" sz="55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汽車空調原理</a:t>
                      </a:r>
                      <a:r>
                        <a:rPr lang="en-US" alt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zh-TW" sz="55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智慧車聯網車身電器控制</a:t>
                      </a:r>
                      <a:r>
                        <a:rPr lang="en-US" alt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sz="55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174107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95885" marR="87630" algn="ct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校訂 實習科 目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必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445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基礎機車實習</a:t>
                      </a:r>
                      <a:r>
                        <a:rPr lang="en-US" altLang="zh-TW" sz="55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(3)</a:t>
                      </a:r>
                      <a:endParaRPr sz="55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基礎機車實習</a:t>
                      </a:r>
                      <a:r>
                        <a:rPr lang="en-US" altLang="zh-TW" sz="55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(3)</a:t>
                      </a:r>
                      <a:endParaRPr sz="55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60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汽車快速保養實習</a:t>
                      </a:r>
                      <a:r>
                        <a:rPr lang="en-US" altLang="zh-TW" sz="60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(3)</a:t>
                      </a: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1049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汽車快速保養實習</a:t>
                      </a:r>
                      <a:r>
                        <a:rPr lang="en-US" altLang="zh-TW" sz="55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(3)</a:t>
                      </a:r>
                      <a:endParaRPr sz="55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</a:rPr>
                        <a:t>汽車美容實習</a:t>
                      </a:r>
                      <a:r>
                        <a:rPr lang="en-US" altLang="zh-TW" sz="55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zh-TW" sz="55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</a:rPr>
                        <a:t>專題製作</a:t>
                      </a:r>
                      <a:r>
                        <a:rPr lang="en-US" altLang="zh-TW" sz="55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zh-TW" sz="55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汽車美容實習</a:t>
                      </a:r>
                      <a:r>
                        <a:rPr lang="en-US" altLang="zh-TW" sz="55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50" dirty="0"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專題製作</a:t>
                      </a:r>
                      <a:r>
                        <a:rPr lang="en-US" altLang="zh-TW" sz="55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sz="55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520065">
                <a:tc vMerge="1"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212725" algn="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選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lang="en-US" altLang="zh-TW" sz="55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lang="en-US" altLang="zh-TW" sz="55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lang="zh-TW" sz="55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lang="zh-TW" sz="55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柴油引擎實習</a:t>
                      </a:r>
                      <a:r>
                        <a:rPr lang="en-US" alt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sz="55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柴油引擎實習</a:t>
                      </a:r>
                      <a:r>
                        <a:rPr lang="en-US" alt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sz="55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311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中古車車況鑑定技術</a:t>
                      </a:r>
                      <a:r>
                        <a:rPr lang="en-US" alt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(3)</a:t>
                      </a:r>
                      <a:endParaRPr lang="en-US" altLang="zh-TW" sz="550"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電動機車實習</a:t>
                      </a:r>
                      <a:r>
                        <a:rPr lang="en-US" alt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</a:t>
                      </a:r>
                      <a:r>
                        <a:rPr lang="en-US" alt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3)</a:t>
                      </a:r>
                      <a:endParaRPr lang="en-US" altLang="zh-TW" sz="550"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汽車貼膜實習</a:t>
                      </a:r>
                      <a:r>
                        <a:rPr lang="en-US" alt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(3)</a:t>
                      </a:r>
                      <a:endParaRPr lang="zh-TW" sz="55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汽車檢修實習</a:t>
                      </a:r>
                      <a:r>
                        <a:rPr lang="en-US" alt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(3)</a:t>
                      </a:r>
                      <a:endParaRPr sz="550" spc="-5" dirty="0" smtClean="0">
                        <a:solidFill>
                          <a:schemeClr val="tx1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4615" marR="2578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中古車車況鑑定技術</a:t>
                      </a:r>
                      <a:r>
                        <a:rPr lang="en-US" alt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(3)</a:t>
                      </a:r>
                      <a:endParaRPr lang="en-US" altLang="zh-TW" sz="550"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4615" marR="2578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電動機車實習</a:t>
                      </a:r>
                      <a:r>
                        <a:rPr lang="en-US" alt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</a:t>
                      </a:r>
                      <a:r>
                        <a:rPr lang="en-US" alt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3)</a:t>
                      </a:r>
                      <a:endParaRPr lang="en-US" altLang="zh-TW" sz="550"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汽車貼膜實習</a:t>
                      </a:r>
                      <a:r>
                        <a:rPr lang="en-US" alt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(3)</a:t>
                      </a:r>
                      <a:endParaRPr lang="zh-TW" sz="55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汽車檢修實習</a:t>
                      </a:r>
                      <a:r>
                        <a:rPr lang="en-US" altLang="zh-TW" sz="55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(3)</a:t>
                      </a:r>
                      <a:endParaRPr sz="550" spc="-5" dirty="0" smtClean="0">
                        <a:solidFill>
                          <a:schemeClr val="tx1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36195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93980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5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65100" marR="88265" indent="-704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多元選 修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5420" marR="177800" algn="l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zh-TW" sz="55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同</a:t>
                      </a:r>
                      <a:endParaRPr lang="zh-TW"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185420" marR="177800" algn="l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zh-TW" sz="55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科</a:t>
                      </a:r>
                      <a:endParaRPr lang="zh-TW"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185420" marR="177800" algn="l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zh-TW" sz="55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單</a:t>
                      </a:r>
                      <a:endParaRPr lang="zh-TW"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185420" marR="177800" algn="l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zh-TW" sz="55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班</a:t>
                      </a:r>
                      <a:endParaRPr lang="zh-TW"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汽車空調原理</a:t>
                      </a:r>
                      <a:r>
                        <a:rPr lang="en-US" altLang="zh-TW" sz="55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50">
                        <a:solidFill>
                          <a:srgbClr val="0070C0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智慧車聯網車身電器控制</a:t>
                      </a:r>
                      <a:r>
                        <a:rPr lang="en-US" altLang="zh-TW" sz="55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50">
                        <a:solidFill>
                          <a:srgbClr val="0070C0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550" spc="-5" dirty="0" smtClean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原住民族語文</a:t>
                      </a:r>
                      <a:r>
                        <a:rPr lang="en-US" altLang="zh-TW" sz="550" spc="-5" dirty="0" smtClean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-</a:t>
                      </a:r>
                      <a:r>
                        <a:rPr lang="zh-TW" altLang="en-US" sz="550" spc="-5" dirty="0" smtClean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阿美族</a:t>
                      </a:r>
                      <a:r>
                        <a:rPr lang="en-US" altLang="zh-TW" sz="550" spc="-5" dirty="0" smtClean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50" spc="-5" dirty="0" smtClean="0">
                        <a:solidFill>
                          <a:srgbClr val="0070C0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solidFill>
                            <a:srgbClr val="7030A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中古車車況鑑定技術</a:t>
                      </a:r>
                      <a:r>
                        <a:rPr lang="en-US" altLang="zh-TW" sz="550">
                          <a:solidFill>
                            <a:srgbClr val="7030A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(3)</a:t>
                      </a:r>
                      <a:endParaRPr lang="en-US" altLang="zh-TW" sz="550">
                        <a:solidFill>
                          <a:srgbClr val="7030A0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solidFill>
                            <a:srgbClr val="7030A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電動機車實習</a:t>
                      </a:r>
                      <a:r>
                        <a:rPr lang="en-US" altLang="zh-TW" sz="550">
                          <a:solidFill>
                            <a:srgbClr val="7030A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(3)</a:t>
                      </a:r>
                      <a:endParaRPr lang="en-US" altLang="zh-TW" sz="550" spc="-5" dirty="0" smtClean="0">
                        <a:solidFill>
                          <a:srgbClr val="7030A0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solidFill>
                            <a:srgbClr val="00B05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汽車貼膜實習</a:t>
                      </a:r>
                      <a:r>
                        <a:rPr lang="en-US" altLang="zh-TW" sz="550">
                          <a:solidFill>
                            <a:srgbClr val="00B05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(3)</a:t>
                      </a:r>
                      <a:endParaRPr lang="en-US" altLang="zh-TW" sz="550">
                        <a:solidFill>
                          <a:srgbClr val="00B050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solidFill>
                            <a:srgbClr val="00B05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汽車檢修實習</a:t>
                      </a:r>
                      <a:r>
                        <a:rPr lang="en-US" altLang="zh-TW" sz="550">
                          <a:solidFill>
                            <a:srgbClr val="00B05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(3)</a:t>
                      </a:r>
                      <a:endParaRPr lang="en-US" altLang="zh-TW" sz="550" dirty="0">
                        <a:solidFill>
                          <a:srgbClr val="0070C0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</a:txBody>
                  <a:tcPr marL="36195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汽車空調原理</a:t>
                      </a:r>
                      <a:r>
                        <a:rPr lang="en-US" altLang="zh-TW" sz="55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50">
                        <a:solidFill>
                          <a:srgbClr val="0070C0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智慧車聯網車身電器控制</a:t>
                      </a:r>
                      <a:r>
                        <a:rPr lang="en-US" altLang="zh-TW" sz="55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50">
                        <a:solidFill>
                          <a:srgbClr val="0070C0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550" spc="-5" dirty="0" smtClean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原住民族語文</a:t>
                      </a:r>
                      <a:r>
                        <a:rPr lang="en-US" altLang="zh-TW" sz="550" spc="-5" dirty="0" smtClean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-</a:t>
                      </a:r>
                      <a:r>
                        <a:rPr lang="zh-TW" altLang="en-US" sz="550" spc="-5" dirty="0" smtClean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阿美族</a:t>
                      </a:r>
                      <a:r>
                        <a:rPr lang="en-US" altLang="zh-TW" sz="550" spc="-5" dirty="0" smtClean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550" spc="-5" dirty="0" smtClean="0">
                        <a:solidFill>
                          <a:srgbClr val="0070C0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solidFill>
                            <a:srgbClr val="7030A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中古車車況鑑定技術</a:t>
                      </a:r>
                      <a:r>
                        <a:rPr lang="en-US" altLang="zh-TW" sz="550">
                          <a:solidFill>
                            <a:srgbClr val="7030A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(3)</a:t>
                      </a:r>
                      <a:endParaRPr lang="en-US" altLang="zh-TW" sz="550">
                        <a:solidFill>
                          <a:srgbClr val="7030A0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 marR="2311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solidFill>
                            <a:srgbClr val="7030A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電動機車實習</a:t>
                      </a:r>
                      <a:r>
                        <a:rPr lang="en-US" altLang="zh-TW" sz="550">
                          <a:solidFill>
                            <a:srgbClr val="7030A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(3)</a:t>
                      </a:r>
                      <a:endParaRPr lang="en-US" altLang="zh-TW" sz="550" spc="-5" dirty="0" smtClean="0">
                        <a:solidFill>
                          <a:srgbClr val="7030A0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solidFill>
                            <a:srgbClr val="00B05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汽車貼膜實習</a:t>
                      </a:r>
                      <a:r>
                        <a:rPr lang="en-US" altLang="zh-TW" sz="550">
                          <a:solidFill>
                            <a:srgbClr val="00B05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(3)</a:t>
                      </a:r>
                      <a:endParaRPr lang="en-US" altLang="zh-TW" sz="550">
                        <a:solidFill>
                          <a:srgbClr val="00B050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550">
                          <a:solidFill>
                            <a:srgbClr val="00B05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汽車檢修實習</a:t>
                      </a:r>
                      <a:r>
                        <a:rPr lang="en-US" altLang="zh-TW" sz="550">
                          <a:solidFill>
                            <a:srgbClr val="00B05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(3)</a:t>
                      </a:r>
                      <a:endParaRPr lang="en-US" altLang="zh-TW" sz="550" spc="-5" dirty="0" smtClean="0">
                        <a:solidFill>
                          <a:srgbClr val="0070C0"/>
                        </a:solidFill>
                        <a:latin typeface="新細明體" panose="02020500000000000000" charset="-120"/>
                        <a:cs typeface="新細明體" panose="02020500000000000000" charset="-120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41184">
                <a:tc vMerge="1"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5420" marR="17780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同群 跨科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34834">
                <a:tc vMerge="1"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5420" marR="177800" algn="ctr">
                        <a:lnSpc>
                          <a:spcPct val="100000"/>
                        </a:lnSpc>
                      </a:pPr>
                      <a:r>
                        <a:rPr sz="55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同校</a:t>
                      </a:r>
                      <a:r>
                        <a:rPr sz="55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 </a:t>
                      </a: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跨群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127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161290">
                        <a:lnSpc>
                          <a:spcPct val="100000"/>
                        </a:lnSpc>
                      </a:pPr>
                      <a:endParaRPr sz="55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4615" marR="187960">
                        <a:lnSpc>
                          <a:spcPct val="100000"/>
                        </a:lnSpc>
                      </a:pPr>
                      <a:endParaRPr lang="en-US" altLang="zh-TW" sz="550" spc="-5" dirty="0" smtClean="0">
                        <a:solidFill>
                          <a:srgbClr val="0070C0"/>
                        </a:solidFill>
                        <a:latin typeface="+mn-lt"/>
                        <a:cs typeface="Calibri" panose="020F05020202040302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84349">
                <a:tc gridSpan="2">
                  <a:txBody>
                    <a:bodyPr/>
                    <a:lstStyle/>
                    <a:p>
                      <a:pPr marL="24638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016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 err="1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</a:t>
                      </a:r>
                      <a:r>
                        <a:rPr lang="en-US"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1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)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 err="1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</a:t>
                      </a:r>
                      <a:r>
                        <a:rPr lang="en-US"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1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)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彈性學習時間(1)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彈性學習時間(1)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 err="1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</a:t>
                      </a:r>
                      <a:r>
                        <a:rPr lang="en-US"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0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)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 err="1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</a:t>
                      </a:r>
                      <a:r>
                        <a:rPr lang="en-US"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0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)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  <a:tr h="183475">
                <a:tc gridSpan="2">
                  <a:txBody>
                    <a:bodyPr/>
                    <a:lstStyle/>
                    <a:p>
                      <a:pPr marL="24638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953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團體活動時間(3)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團體活動時間(3)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團體活動時間(3)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團體活動時間(3)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團體活動時間(3)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團體活動時間(3)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231643" y="1496425"/>
            <a:ext cx="6571496" cy="5687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69875" y="1515110"/>
            <a:ext cx="6499860" cy="40576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69875" y="1515110"/>
            <a:ext cx="6499860" cy="407670"/>
          </a:xfrm>
          <a:custGeom>
            <a:avLst/>
            <a:gdLst/>
            <a:ahLst/>
            <a:cxnLst/>
            <a:rect l="l" t="t" r="r" b="b"/>
            <a:pathLst>
              <a:path w="6499859" h="497205">
                <a:moveTo>
                  <a:pt x="82804" y="0"/>
                </a:moveTo>
                <a:lnTo>
                  <a:pt x="6417056" y="0"/>
                </a:lnTo>
                <a:lnTo>
                  <a:pt x="6449282" y="6508"/>
                </a:lnTo>
                <a:lnTo>
                  <a:pt x="6475603" y="24257"/>
                </a:lnTo>
                <a:lnTo>
                  <a:pt x="6493351" y="50577"/>
                </a:lnTo>
                <a:lnTo>
                  <a:pt x="6499859" y="82804"/>
                </a:lnTo>
                <a:lnTo>
                  <a:pt x="6499859" y="496824"/>
                </a:lnTo>
                <a:lnTo>
                  <a:pt x="0" y="496824"/>
                </a:lnTo>
                <a:lnTo>
                  <a:pt x="0" y="82804"/>
                </a:lnTo>
                <a:lnTo>
                  <a:pt x="6506" y="50577"/>
                </a:lnTo>
                <a:lnTo>
                  <a:pt x="24252" y="24257"/>
                </a:lnTo>
                <a:lnTo>
                  <a:pt x="50572" y="6508"/>
                </a:lnTo>
                <a:lnTo>
                  <a:pt x="82804" y="0"/>
                </a:lnTo>
                <a:close/>
              </a:path>
            </a:pathLst>
          </a:custGeom>
          <a:ln w="9144">
            <a:solidFill>
              <a:srgbClr val="46AA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9435" y="1580768"/>
            <a:ext cx="1385315" cy="3413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420745" y="1820544"/>
            <a:ext cx="227075" cy="3215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1483360" y="1580515"/>
            <a:ext cx="1155700" cy="234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3825" marR="5080" indent="-111760">
              <a:lnSpc>
                <a:spcPct val="101000"/>
              </a:lnSpc>
              <a:spcBef>
                <a:spcPts val="95"/>
              </a:spcBef>
            </a:pPr>
            <a:r>
              <a:rPr sz="700" spc="5" dirty="0">
                <a:latin typeface="微軟正黑體" panose="020B0604030504040204" charset="-120"/>
                <a:cs typeface="微軟正黑體" panose="020B0604030504040204" charset="-120"/>
              </a:rPr>
              <a:t>一.培育具備車輛銷售後端服務產業所需之基礎人才</a:t>
            </a:r>
            <a:endParaRPr sz="700" spc="5" dirty="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639060" y="1586230"/>
            <a:ext cx="1201420" cy="234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3825" marR="5080" indent="-111760">
              <a:lnSpc>
                <a:spcPct val="101000"/>
              </a:lnSpc>
              <a:spcBef>
                <a:spcPts val="95"/>
              </a:spcBef>
            </a:pPr>
            <a:r>
              <a:rPr sz="700" spc="5" dirty="0" smtClean="0"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二.</a:t>
            </a:r>
            <a:r>
              <a:rPr lang="zh-TW" altLang="en-US" sz="700" spc="5" dirty="0"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培育具備車輛維修服務及繼續進修能力的技術人才</a:t>
            </a:r>
            <a:endParaRPr lang="zh-TW" altLang="en-US" sz="700" spc="5" dirty="0">
              <a:latin typeface="微軟正黑體" panose="020B0604030504040204" charset="-120"/>
              <a:ea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17950" y="1580515"/>
            <a:ext cx="1680845" cy="233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sz="700" spc="5" dirty="0"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三</a:t>
            </a:r>
            <a:r>
              <a:rPr sz="700" spc="5" dirty="0" smtClean="0"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.</a:t>
            </a:r>
            <a:r>
              <a:rPr lang="zh-TW" altLang="en-US" sz="700" dirty="0">
                <a:latin typeface="微軟正黑體" panose="020B0604030504040204" charset="-120"/>
                <a:ea typeface="微軟正黑體" panose="020B0604030504040204" charset="-120"/>
              </a:rPr>
              <a:t>培育持續增能學習並跨足車輛綠能產業(油電車與電動車)維修服務的技術人才</a:t>
            </a:r>
            <a:endParaRPr lang="zh-TW" altLang="en-US" sz="700" dirty="0"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807710" y="1586230"/>
            <a:ext cx="872490" cy="355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sz="700" spc="5" dirty="0"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四</a:t>
            </a:r>
            <a:r>
              <a:rPr sz="700" spc="5" dirty="0" smtClean="0"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.</a:t>
            </a:r>
            <a:r>
              <a:rPr lang="zh-TW" altLang="en-US" sz="700" dirty="0" smtClean="0">
                <a:latin typeface="微軟正黑體" panose="020B0604030504040204" charset="-120"/>
                <a:ea typeface="微軟正黑體" panose="020B0604030504040204" charset="-120"/>
              </a:rPr>
              <a:t>培養</a:t>
            </a:r>
            <a:r>
              <a:rPr lang="zh-TW" altLang="en-US" sz="700" dirty="0">
                <a:latin typeface="微軟正黑體" panose="020B0604030504040204" charset="-120"/>
                <a:ea typeface="微軟正黑體" panose="020B0604030504040204" charset="-120"/>
              </a:rPr>
              <a:t>電路控制及量測的技術人才</a:t>
            </a:r>
            <a:r>
              <a:rPr lang="zh-TW" altLang="en-US" sz="800" dirty="0">
                <a:latin typeface="微軟正黑體" panose="020B0604030504040204" charset="-120"/>
                <a:ea typeface="微軟正黑體" panose="020B0604030504040204" charset="-120"/>
              </a:rPr>
              <a:t>	</a:t>
            </a:r>
            <a:endParaRPr lang="zh-TW" altLang="en-US" sz="800" dirty="0"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83457" y="8293494"/>
            <a:ext cx="6496824" cy="46036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245363" y="8159750"/>
            <a:ext cx="6425184" cy="40386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261746" y="8136723"/>
            <a:ext cx="6425565" cy="403860"/>
          </a:xfrm>
          <a:custGeom>
            <a:avLst/>
            <a:gdLst/>
            <a:ahLst/>
            <a:cxnLst/>
            <a:rect l="l" t="t" r="r" b="b"/>
            <a:pathLst>
              <a:path w="6425565" h="403859">
                <a:moveTo>
                  <a:pt x="67310" y="0"/>
                </a:moveTo>
                <a:lnTo>
                  <a:pt x="6357874" y="0"/>
                </a:lnTo>
                <a:lnTo>
                  <a:pt x="6384089" y="5289"/>
                </a:lnTo>
                <a:lnTo>
                  <a:pt x="6405483" y="19715"/>
                </a:lnTo>
                <a:lnTo>
                  <a:pt x="6419899" y="41110"/>
                </a:lnTo>
                <a:lnTo>
                  <a:pt x="6425184" y="67309"/>
                </a:lnTo>
                <a:lnTo>
                  <a:pt x="6425184" y="403859"/>
                </a:lnTo>
                <a:lnTo>
                  <a:pt x="0" y="403859"/>
                </a:lnTo>
                <a:lnTo>
                  <a:pt x="0" y="67309"/>
                </a:lnTo>
                <a:lnTo>
                  <a:pt x="5289" y="41110"/>
                </a:lnTo>
                <a:lnTo>
                  <a:pt x="19715" y="19715"/>
                </a:lnTo>
                <a:lnTo>
                  <a:pt x="41110" y="5289"/>
                </a:lnTo>
                <a:lnTo>
                  <a:pt x="67310" y="0"/>
                </a:lnTo>
                <a:close/>
              </a:path>
            </a:pathLst>
          </a:custGeom>
          <a:ln w="9144">
            <a:solidFill>
              <a:srgbClr val="F6924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3614675" y="8083550"/>
            <a:ext cx="188975" cy="16128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-46484" y="8191703"/>
            <a:ext cx="1444752" cy="39014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283457" y="8735520"/>
            <a:ext cx="6496824" cy="26369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245363" y="8677655"/>
            <a:ext cx="6425184" cy="21031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245363" y="8677655"/>
            <a:ext cx="6425565" cy="210820"/>
          </a:xfrm>
          <a:custGeom>
            <a:avLst/>
            <a:gdLst/>
            <a:ahLst/>
            <a:cxnLst/>
            <a:rect l="l" t="t" r="r" b="b"/>
            <a:pathLst>
              <a:path w="6425565" h="210820">
                <a:moveTo>
                  <a:pt x="0" y="35052"/>
                </a:moveTo>
                <a:lnTo>
                  <a:pt x="2755" y="21409"/>
                </a:lnTo>
                <a:lnTo>
                  <a:pt x="10267" y="10267"/>
                </a:lnTo>
                <a:lnTo>
                  <a:pt x="21409" y="2755"/>
                </a:lnTo>
                <a:lnTo>
                  <a:pt x="35051" y="0"/>
                </a:lnTo>
                <a:lnTo>
                  <a:pt x="6390132" y="0"/>
                </a:lnTo>
                <a:lnTo>
                  <a:pt x="6403752" y="2755"/>
                </a:lnTo>
                <a:lnTo>
                  <a:pt x="6414897" y="10267"/>
                </a:lnTo>
                <a:lnTo>
                  <a:pt x="6422421" y="21409"/>
                </a:lnTo>
                <a:lnTo>
                  <a:pt x="6425184" y="35052"/>
                </a:lnTo>
                <a:lnTo>
                  <a:pt x="6425184" y="175262"/>
                </a:lnTo>
                <a:lnTo>
                  <a:pt x="6422421" y="188905"/>
                </a:lnTo>
                <a:lnTo>
                  <a:pt x="6414897" y="200046"/>
                </a:lnTo>
                <a:lnTo>
                  <a:pt x="6403752" y="207557"/>
                </a:lnTo>
                <a:lnTo>
                  <a:pt x="6390132" y="210312"/>
                </a:lnTo>
                <a:lnTo>
                  <a:pt x="35051" y="210312"/>
                </a:lnTo>
                <a:lnTo>
                  <a:pt x="21409" y="207557"/>
                </a:lnTo>
                <a:lnTo>
                  <a:pt x="10267" y="200046"/>
                </a:lnTo>
                <a:lnTo>
                  <a:pt x="2755" y="188905"/>
                </a:lnTo>
                <a:lnTo>
                  <a:pt x="0" y="175262"/>
                </a:lnTo>
                <a:lnTo>
                  <a:pt x="0" y="35052"/>
                </a:lnTo>
                <a:close/>
              </a:path>
            </a:pathLst>
          </a:custGeom>
          <a:ln w="9144">
            <a:solidFill>
              <a:srgbClr val="BD4A4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3634487" y="8604503"/>
            <a:ext cx="169163" cy="21640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12192" y="8599931"/>
            <a:ext cx="1415796" cy="32308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1398142" y="8697569"/>
            <a:ext cx="855980" cy="1117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一.汽車修護技術人員</a:t>
            </a:r>
            <a:endParaRPr sz="600" spc="5" dirty="0">
              <a:solidFill>
                <a:srgbClr val="001F5F"/>
              </a:solidFill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132330" y="8700770"/>
            <a:ext cx="873760" cy="1047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二汽車服務接待人員</a:t>
            </a:r>
            <a:endParaRPr sz="600" spc="5" dirty="0">
              <a:solidFill>
                <a:srgbClr val="001F5F"/>
              </a:solidFill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915920" y="8685530"/>
            <a:ext cx="647700" cy="2032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三.汽車修護技術教育訓練人員</a:t>
            </a:r>
            <a:endParaRPr sz="600" spc="5" dirty="0">
              <a:solidFill>
                <a:srgbClr val="001F5F"/>
              </a:solidFill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563620" y="8705215"/>
            <a:ext cx="611505" cy="2032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四</a:t>
            </a:r>
            <a:r>
              <a:rPr sz="600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.</a:t>
            </a:r>
            <a:r>
              <a:rPr sz="6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車輛研發測試人員</a:t>
            </a:r>
            <a:endParaRPr sz="600" spc="5" dirty="0">
              <a:solidFill>
                <a:srgbClr val="001F5F"/>
              </a:solidFill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255135" y="8675370"/>
            <a:ext cx="462280" cy="2032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五.機車修護技術人員</a:t>
            </a:r>
            <a:endParaRPr sz="600" spc="5" dirty="0">
              <a:solidFill>
                <a:srgbClr val="001F5F"/>
              </a:solidFill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36" name="object 11"/>
          <p:cNvSpPr txBox="1"/>
          <p:nvPr/>
        </p:nvSpPr>
        <p:spPr>
          <a:xfrm>
            <a:off x="1398270" y="8161020"/>
            <a:ext cx="948690" cy="355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sz="700" spc="5" dirty="0">
                <a:solidFill>
                  <a:schemeClr val="accent3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一</a:t>
            </a:r>
            <a:r>
              <a:rPr sz="700" spc="5" dirty="0" smtClean="0">
                <a:solidFill>
                  <a:schemeClr val="accent3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.具備選用、操作、保養各式手工具及檢修輔助儀器之能力</a:t>
            </a:r>
            <a:r>
              <a:rPr lang="zh-TW" altLang="en-US" sz="800" dirty="0">
                <a:solidFill>
                  <a:schemeClr val="accent3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	</a:t>
            </a:r>
            <a:endParaRPr lang="zh-TW" altLang="en-US" sz="800" dirty="0">
              <a:solidFill>
                <a:schemeClr val="accent3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37" name="object 11"/>
          <p:cNvSpPr txBox="1"/>
          <p:nvPr/>
        </p:nvSpPr>
        <p:spPr>
          <a:xfrm>
            <a:off x="2346960" y="8152765"/>
            <a:ext cx="1059180" cy="447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 smtClean="0">
                <a:solidFill>
                  <a:srgbClr val="7030A0"/>
                </a:solidFill>
                <a:latin typeface="微軟正黑體" panose="020B0604030504040204" charset="-120"/>
                <a:ea typeface="微軟正黑體" panose="020B0604030504040204" charset="-120"/>
              </a:rPr>
              <a:t>二</a:t>
            </a:r>
            <a:r>
              <a:rPr lang="en-US" altLang="zh-TW" sz="700" dirty="0" smtClean="0">
                <a:solidFill>
                  <a:srgbClr val="7030A0"/>
                </a:solidFill>
                <a:latin typeface="微軟正黑體" panose="020B0604030504040204" charset="-120"/>
                <a:ea typeface="微軟正黑體" panose="020B0604030504040204" charset="-120"/>
              </a:rPr>
              <a:t>.具備車輛綠能產業(油電車、電動車)專業知識及檢查維修服務之能力</a:t>
            </a:r>
            <a:r>
              <a:rPr lang="zh-TW" altLang="en-US" sz="700" dirty="0">
                <a:solidFill>
                  <a:srgbClr val="7030A0"/>
                </a:solidFill>
                <a:latin typeface="微軟正黑體" panose="020B0604030504040204" charset="-120"/>
                <a:ea typeface="微軟正黑體" panose="020B0604030504040204" charset="-120"/>
              </a:rPr>
              <a:t>	</a:t>
            </a:r>
            <a:endParaRPr lang="zh-TW" altLang="en-US" sz="700" dirty="0">
              <a:solidFill>
                <a:srgbClr val="7030A0"/>
              </a:solidFill>
              <a:latin typeface="微軟正黑體" panose="020B0604030504040204" charset="-120"/>
              <a:ea typeface="微軟正黑體" panose="020B0604030504040204" charset="-120"/>
            </a:endParaRPr>
          </a:p>
          <a:p>
            <a:r>
              <a:rPr lang="zh-TW" altLang="en-US" sz="700" dirty="0">
                <a:solidFill>
                  <a:srgbClr val="7030A0"/>
                </a:solidFill>
                <a:latin typeface="微軟正黑體" panose="020B0604030504040204" charset="-120"/>
                <a:ea typeface="微軟正黑體" panose="020B0604030504040204" charset="-120"/>
              </a:rPr>
              <a:t>	</a:t>
            </a:r>
            <a:endParaRPr lang="zh-TW" altLang="en-US" sz="700" dirty="0">
              <a:solidFill>
                <a:srgbClr val="7030A0"/>
              </a:solidFill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38" name="object 11"/>
          <p:cNvSpPr txBox="1"/>
          <p:nvPr/>
        </p:nvSpPr>
        <p:spPr>
          <a:xfrm>
            <a:off x="3501390" y="8223250"/>
            <a:ext cx="802640" cy="340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 smtClean="0">
                <a:solidFill>
                  <a:srgbClr val="FFC000"/>
                </a:solidFill>
                <a:latin typeface="微軟正黑體" panose="020B0604030504040204" charset="-120"/>
                <a:ea typeface="微軟正黑體" panose="020B0604030504040204" charset="-120"/>
              </a:rPr>
              <a:t>三</a:t>
            </a:r>
            <a:r>
              <a:rPr lang="en-US" altLang="zh-TW" sz="700" dirty="0" smtClean="0">
                <a:solidFill>
                  <a:srgbClr val="FFC000"/>
                </a:solidFill>
                <a:latin typeface="微軟正黑體" panose="020B0604030504040204" charset="-120"/>
                <a:ea typeface="微軟正黑體" panose="020B0604030504040204" charset="-120"/>
              </a:rPr>
              <a:t>.具備車輛銷售後檢修及保養能力</a:t>
            </a:r>
            <a:r>
              <a:rPr lang="zh-TW" altLang="en-US" sz="700" dirty="0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	</a:t>
            </a:r>
            <a:endParaRPr lang="zh-TW" altLang="en-US" sz="700" dirty="0">
              <a:solidFill>
                <a:schemeClr val="tx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39" name="object 11"/>
          <p:cNvSpPr txBox="1"/>
          <p:nvPr/>
        </p:nvSpPr>
        <p:spPr>
          <a:xfrm>
            <a:off x="4417695" y="8206105"/>
            <a:ext cx="622935" cy="340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>
                <a:solidFill>
                  <a:srgbClr val="FF0000"/>
                </a:solidFill>
                <a:latin typeface="微軟正黑體" panose="020B0604030504040204" charset="-120"/>
                <a:ea typeface="微軟正黑體" panose="020B0604030504040204" charset="-120"/>
              </a:rPr>
              <a:t>四</a:t>
            </a:r>
            <a:r>
              <a:rPr lang="en-US" altLang="zh-TW" sz="700" dirty="0" smtClean="0">
                <a:solidFill>
                  <a:srgbClr val="FF0000"/>
                </a:solidFill>
                <a:latin typeface="微軟正黑體" panose="020B0604030504040204" charset="-120"/>
                <a:ea typeface="微軟正黑體" panose="020B0604030504040204" charset="-120"/>
              </a:rPr>
              <a:t>.</a:t>
            </a:r>
            <a:r>
              <a:rPr lang="zh-TW" altLang="en-US" sz="700" dirty="0">
                <a:solidFill>
                  <a:srgbClr val="FF0000"/>
                </a:solidFill>
                <a:latin typeface="微軟正黑體" panose="020B0604030504040204" charset="-120"/>
                <a:ea typeface="微軟正黑體" panose="020B0604030504040204" charset="-120"/>
              </a:rPr>
              <a:t>具備車輛美容之能力</a:t>
            </a:r>
            <a:r>
              <a:rPr lang="zh-TW" altLang="en-US" sz="700" dirty="0">
                <a:solidFill>
                  <a:srgbClr val="FF0000"/>
                </a:solidFill>
                <a:latin typeface="微軟正黑體" panose="020B0604030504040204" charset="-120"/>
                <a:ea typeface="微軟正黑體" panose="020B0604030504040204" charset="-120"/>
              </a:rPr>
              <a:t>	</a:t>
            </a:r>
            <a:endParaRPr lang="zh-TW" altLang="en-US" sz="700" dirty="0">
              <a:solidFill>
                <a:srgbClr val="FF0000"/>
              </a:solidFill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40" name="object 11"/>
          <p:cNvSpPr txBox="1"/>
          <p:nvPr/>
        </p:nvSpPr>
        <p:spPr>
          <a:xfrm>
            <a:off x="5098415" y="8191500"/>
            <a:ext cx="651510" cy="340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 smtClean="0">
                <a:solidFill>
                  <a:srgbClr val="00B050"/>
                </a:solidFill>
                <a:latin typeface="微軟正黑體" panose="020B0604030504040204" charset="-120"/>
                <a:ea typeface="微軟正黑體" panose="020B0604030504040204" charset="-120"/>
              </a:rPr>
              <a:t>五</a:t>
            </a:r>
            <a:r>
              <a:rPr lang="en-US" altLang="zh-TW" sz="700" dirty="0" smtClean="0">
                <a:solidFill>
                  <a:srgbClr val="00B050"/>
                </a:solidFill>
                <a:latin typeface="微軟正黑體" panose="020B0604030504040204" charset="-120"/>
                <a:ea typeface="微軟正黑體" panose="020B0604030504040204" charset="-120"/>
              </a:rPr>
              <a:t>.</a:t>
            </a:r>
            <a:r>
              <a:rPr lang="zh-TW" altLang="en-US" sz="700" dirty="0">
                <a:solidFill>
                  <a:srgbClr val="00B050"/>
                </a:solidFill>
                <a:latin typeface="微軟正黑體" panose="020B0604030504040204" charset="-120"/>
                <a:ea typeface="微軟正黑體" panose="020B0604030504040204" charset="-120"/>
              </a:rPr>
              <a:t>具備專題製作之能力</a:t>
            </a:r>
            <a:r>
              <a:rPr lang="zh-TW" altLang="en-US" sz="700" dirty="0">
                <a:solidFill>
                  <a:srgbClr val="00B050"/>
                </a:solidFill>
                <a:latin typeface="微軟正黑體" panose="020B0604030504040204" charset="-120"/>
                <a:ea typeface="微軟正黑體" panose="020B0604030504040204" charset="-120"/>
              </a:rPr>
              <a:t>	</a:t>
            </a:r>
            <a:endParaRPr lang="zh-TW" altLang="en-US" sz="700" dirty="0">
              <a:solidFill>
                <a:srgbClr val="00B050"/>
              </a:solidFill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41" name="object 11"/>
          <p:cNvSpPr txBox="1"/>
          <p:nvPr/>
        </p:nvSpPr>
        <p:spPr>
          <a:xfrm>
            <a:off x="5807710" y="8196580"/>
            <a:ext cx="744220" cy="447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>
                <a:solidFill>
                  <a:srgbClr val="00B0F0"/>
                </a:solidFill>
                <a:latin typeface="微軟正黑體" panose="020B0604030504040204" charset="-120"/>
                <a:ea typeface="微軟正黑體" panose="020B0604030504040204" charset="-120"/>
              </a:rPr>
              <a:t>六</a:t>
            </a:r>
            <a:r>
              <a:rPr lang="en-US" altLang="zh-TW" sz="700" dirty="0" smtClean="0">
                <a:solidFill>
                  <a:srgbClr val="00B0F0"/>
                </a:solidFill>
                <a:latin typeface="微軟正黑體" panose="020B0604030504040204" charset="-120"/>
                <a:ea typeface="微軟正黑體" panose="020B0604030504040204" charset="-120"/>
              </a:rPr>
              <a:t>.</a:t>
            </a:r>
            <a:r>
              <a:rPr lang="zh-TW" altLang="en-US" sz="700" dirty="0">
                <a:solidFill>
                  <a:srgbClr val="00B0F0"/>
                </a:solidFill>
                <a:latin typeface="微軟正黑體" panose="020B0604030504040204" charset="-120"/>
                <a:ea typeface="微軟正黑體" panose="020B0604030504040204" charset="-120"/>
              </a:rPr>
              <a:t>具備職業道德、工作習慣、敬業服務態度</a:t>
            </a:r>
            <a:endParaRPr lang="zh-TW" altLang="en-US" sz="700" dirty="0">
              <a:solidFill>
                <a:srgbClr val="00B0F0"/>
              </a:solidFill>
              <a:latin typeface="微軟正黑體" panose="020B0604030504040204" charset="-120"/>
              <a:ea typeface="微軟正黑體" panose="020B0604030504040204" charset="-120"/>
            </a:endParaRPr>
          </a:p>
          <a:p>
            <a:r>
              <a:rPr lang="zh-TW" altLang="en-US" sz="700" dirty="0">
                <a:solidFill>
                  <a:srgbClr val="00B0F0"/>
                </a:solidFill>
                <a:latin typeface="微軟正黑體" panose="020B0604030504040204" charset="-120"/>
                <a:ea typeface="微軟正黑體" panose="020B0604030504040204" charset="-120"/>
              </a:rPr>
              <a:t>	</a:t>
            </a:r>
            <a:endParaRPr lang="zh-TW" altLang="en-US" sz="700" dirty="0">
              <a:solidFill>
                <a:srgbClr val="00B0F0"/>
              </a:solidFill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32" name="object 30"/>
          <p:cNvSpPr txBox="1"/>
          <p:nvPr/>
        </p:nvSpPr>
        <p:spPr>
          <a:xfrm>
            <a:off x="4797425" y="8681085"/>
            <a:ext cx="683260" cy="2032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zh-TW" sz="6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六</a:t>
            </a:r>
            <a:r>
              <a:rPr lang="en-US" sz="6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.</a:t>
            </a:r>
            <a:r>
              <a:rPr sz="6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機車修護技術教育訓練人員</a:t>
            </a:r>
            <a:endParaRPr lang="en-US" altLang="zh-TW" sz="600" spc="5" dirty="0">
              <a:solidFill>
                <a:srgbClr val="001F5F"/>
              </a:solidFill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34" name="object 30"/>
          <p:cNvSpPr txBox="1"/>
          <p:nvPr/>
        </p:nvSpPr>
        <p:spPr>
          <a:xfrm>
            <a:off x="5749925" y="8675370"/>
            <a:ext cx="706120" cy="2032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7. 電動車修護技術人員</a:t>
            </a:r>
            <a:endParaRPr sz="600" spc="5" dirty="0">
              <a:solidFill>
                <a:srgbClr val="001F5F"/>
              </a:solidFill>
              <a:latin typeface="微軟正黑體" panose="020B0604030504040204" charset="-120"/>
              <a:cs typeface="微軟正黑體" panose="020B0604030504040204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1768</Words>
  <Application>WPS Presentation</Application>
  <PresentationFormat>自訂</PresentationFormat>
  <Paragraphs>376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新細明體</vt:lpstr>
      <vt:lpstr>Wingdings</vt:lpstr>
      <vt:lpstr>Yu Gothic</vt:lpstr>
      <vt:lpstr>微軟正黑體</vt:lpstr>
      <vt:lpstr>Times New Roman</vt:lpstr>
      <vt:lpstr>Calibri</vt:lpstr>
      <vt:lpstr>新細明體</vt:lpstr>
      <vt:lpstr>Calibri</vt:lpstr>
      <vt:lpstr>SimSun</vt:lpstr>
      <vt:lpstr>Microsoft YaHei</vt:lpstr>
      <vt:lpstr>Arial Unicode MS</vt:lpstr>
      <vt:lpstr>Office Theme</vt:lpstr>
      <vt:lpstr>新北市莊敬高職	汽車科	課程地圖 (114學年度新生適用)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USER</cp:lastModifiedBy>
  <cp:revision>23</cp:revision>
  <cp:lastPrinted>2022-12-23T07:11:00Z</cp:lastPrinted>
  <dcterms:created xsi:type="dcterms:W3CDTF">2019-11-28T06:55:00Z</dcterms:created>
  <dcterms:modified xsi:type="dcterms:W3CDTF">2024-11-29T10:57:02Z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2019-11-28T00:00:00Z</vt:filetime>
  </property>
  <property fmtid="{D5CDD505-2E9C-101B-9397-08002B2CF9AE}" pid="5" name="KSOProductBuildVer">
    <vt:lpwstr>1028-10.8.0.6003</vt:lpwstr>
  </property>
</Properties>
</file>