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2268"/>
      </p:cViewPr>
      <p:guideLst>
        <p:guide orient="horz" pos="2880"/>
        <p:guide pos="2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6967E-542D-46BB-99C2-28920E914199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  <a:endParaRPr lang="zh-TW" altLang="en-US" smtClean="0"/>
          </a:p>
          <a:p>
            <a:pPr lvl="1"/>
            <a:r>
              <a:rPr lang="zh-TW" altLang="en-US" smtClean="0"/>
              <a:t>第二層</a:t>
            </a:r>
            <a:endParaRPr lang="zh-TW" altLang="en-US" smtClean="0"/>
          </a:p>
          <a:p>
            <a:pPr lvl="2"/>
            <a:r>
              <a:rPr lang="zh-TW" altLang="en-US" smtClean="0"/>
              <a:t>第三層</a:t>
            </a:r>
            <a:endParaRPr lang="zh-TW" altLang="en-US" smtClean="0"/>
          </a:p>
          <a:p>
            <a:pPr lvl="3"/>
            <a:r>
              <a:rPr lang="zh-TW" altLang="en-US" smtClean="0"/>
              <a:t>第四層</a:t>
            </a:r>
            <a:endParaRPr lang="zh-TW" altLang="en-US" smtClean="0"/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37628-B820-42EF-A241-CE9D2C9CD08B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png"/><Relationship Id="rId8" Type="http://schemas.openxmlformats.org/officeDocument/2006/relationships/image" Target="../media/image3.png"/><Relationship Id="rId7" Type="http://schemas.openxmlformats.org/officeDocument/2006/relationships/image" Target="../media/image2.png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16405" y="358140"/>
            <a:ext cx="6358132" cy="9601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254368" y="376936"/>
            <a:ext cx="6281559" cy="8826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254368" y="376936"/>
            <a:ext cx="6282055" cy="882650"/>
          </a:xfrm>
          <a:custGeom>
            <a:avLst/>
            <a:gdLst/>
            <a:ahLst/>
            <a:cxnLst/>
            <a:rect l="l" t="t" r="r" b="b"/>
            <a:pathLst>
              <a:path w="6282055" h="882650">
                <a:moveTo>
                  <a:pt x="147116" y="0"/>
                </a:moveTo>
                <a:lnTo>
                  <a:pt x="6134493" y="0"/>
                </a:lnTo>
                <a:lnTo>
                  <a:pt x="6181000" y="7505"/>
                </a:lnTo>
                <a:lnTo>
                  <a:pt x="6221373" y="28403"/>
                </a:lnTo>
                <a:lnTo>
                  <a:pt x="6253201" y="60268"/>
                </a:lnTo>
                <a:lnTo>
                  <a:pt x="6274067" y="100673"/>
                </a:lnTo>
                <a:lnTo>
                  <a:pt x="6281559" y="147193"/>
                </a:lnTo>
                <a:lnTo>
                  <a:pt x="6281559" y="882650"/>
                </a:lnTo>
                <a:lnTo>
                  <a:pt x="0" y="882650"/>
                </a:lnTo>
                <a:lnTo>
                  <a:pt x="0" y="147193"/>
                </a:lnTo>
                <a:lnTo>
                  <a:pt x="7499" y="100673"/>
                </a:lnTo>
                <a:lnTo>
                  <a:pt x="28383" y="60268"/>
                </a:lnTo>
                <a:lnTo>
                  <a:pt x="60229" y="28403"/>
                </a:lnTo>
                <a:lnTo>
                  <a:pt x="100614" y="7505"/>
                </a:lnTo>
                <a:lnTo>
                  <a:pt x="147116" y="0"/>
                </a:lnTo>
                <a:close/>
              </a:path>
            </a:pathLst>
          </a:custGeom>
          <a:ln w="9525">
            <a:solidFill>
              <a:srgbClr val="F5913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334639" y="144271"/>
            <a:ext cx="186093" cy="35318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254368" y="396341"/>
            <a:ext cx="1417066" cy="4929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png"/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6" Type="http://schemas.openxmlformats.org/officeDocument/2006/relationships/slideLayout" Target="../slideLayouts/slideLayout5.xml"/><Relationship Id="rId15" Type="http://schemas.openxmlformats.org/officeDocument/2006/relationships/image" Target="../media/image19.png"/><Relationship Id="rId14" Type="http://schemas.openxmlformats.org/officeDocument/2006/relationships/image" Target="../media/image18.png"/><Relationship Id="rId13" Type="http://schemas.openxmlformats.org/officeDocument/2006/relationships/image" Target="../media/image17.png"/><Relationship Id="rId12" Type="http://schemas.openxmlformats.org/officeDocument/2006/relationships/image" Target="../media/image16.png"/><Relationship Id="rId11" Type="http://schemas.openxmlformats.org/officeDocument/2006/relationships/image" Target="../media/image15.png"/><Relationship Id="rId10" Type="http://schemas.openxmlformats.org/officeDocument/2006/relationships/image" Target="../media/image14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237743" y="2057400"/>
          <a:ext cx="6386195" cy="5847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1160"/>
                <a:gridCol w="509190"/>
                <a:gridCol w="916305"/>
                <a:gridCol w="913977"/>
                <a:gridCol w="850265"/>
                <a:gridCol w="869950"/>
                <a:gridCol w="962660"/>
                <a:gridCol w="972589"/>
              </a:tblGrid>
              <a:tr h="283075">
                <a:tc rowSpan="2" gridSpan="2">
                  <a:txBody>
                    <a:bodyPr/>
                    <a:lstStyle/>
                    <a:p>
                      <a:pPr marL="557530">
                        <a:lnSpc>
                          <a:spcPct val="100000"/>
                        </a:lnSpc>
                        <a:spcBef>
                          <a:spcPts val="410"/>
                        </a:spcBef>
                      </a:pPr>
                      <a:r>
                        <a:rPr sz="1000" b="1" spc="10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授課</a:t>
                      </a:r>
                      <a:endParaRPr sz="10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141605" defTabSz="-635">
                        <a:lnSpc>
                          <a:spcPct val="100000"/>
                        </a:lnSpc>
                        <a:tabLst>
                          <a:tab pos="557530" algn="l"/>
                        </a:tabLst>
                      </a:pPr>
                      <a:r>
                        <a:rPr sz="1500" b="1" spc="15" baseline="-22000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課</a:t>
                      </a:r>
                      <a:r>
                        <a:rPr sz="1500" b="1" baseline="-22000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程	</a:t>
                      </a:r>
                      <a:r>
                        <a:rPr sz="1000" b="1" spc="10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年級</a:t>
                      </a:r>
                      <a:endParaRPr sz="10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000" b="1" spc="5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類別</a:t>
                      </a:r>
                      <a:endParaRPr sz="10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2069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一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級</a:t>
                      </a:r>
                      <a:endParaRPr sz="10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9054" marB="0">
                    <a:lnL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9D7"/>
                    </a:solidFill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二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級</a:t>
                      </a:r>
                      <a:endParaRPr sz="10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三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級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 hMerge="1">
                  <a:tcPr marL="0" marR="0" marT="0" marB="0"/>
                </a:tc>
              </a:tr>
              <a:tr h="283075">
                <a:tc vMerge="1" gridSpan="2">
                  <a:tcPr marL="0" marR="0" marT="52069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</a:tcPr>
                </a:tc>
                <a:tc vMerge="1"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25590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</a:tr>
              <a:tr h="95785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部定一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般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科目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/</a:t>
                      </a: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歷史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音樂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1440" marR="345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資訊科技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  </a:t>
                      </a:r>
                      <a:endParaRPr sz="600" spc="-5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1440" marR="345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健康與護理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1440" marR="345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 </a:t>
                      </a:r>
                      <a:b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</a:b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全民國防教育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275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/</a:t>
                      </a: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地理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生物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藝術生活</a:t>
                      </a:r>
                      <a:r>
                        <a:rPr lang="en-US" altLang="zh-TW"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  <a:sym typeface="+mn-ea"/>
                        </a:rPr>
                        <a:t>健康與護理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(1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  <a:sym typeface="+mn-ea"/>
                        </a:rPr>
                        <a:t>)</a:t>
                      </a:r>
                      <a:endParaRPr lang="en-US" altLang="zh-TW"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2)</a:t>
                      </a:r>
                      <a:br>
                        <a:rPr 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</a:b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全民國防教育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zh-TW" alt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27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物理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公民與社會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 marR="2914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法律與生活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英語文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lang="en-US"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體育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3506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部定專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業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科目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商業概論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數位科技概論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會計學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2865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商業概論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數位科技概論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會計學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會計學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ts val="665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經濟學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(4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會計學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>
                        <a:lnSpc>
                          <a:spcPts val="665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經濟學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(4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</a:tr>
              <a:tr h="20828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solidFill>
                      <a:srgbClr val="C2D49B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數位科技應用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數位科技應用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商業溝通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96504">
                <a:tc>
                  <a:txBody>
                    <a:bodyPr/>
                    <a:lstStyle/>
                    <a:p>
                      <a:pPr marL="68580">
                        <a:lnSpc>
                          <a:spcPts val="665"/>
                        </a:lnSpc>
                      </a:pPr>
                      <a:r>
                        <a:rPr sz="6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部定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實習科目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2070" indent="0" algn="just">
                        <a:lnSpc>
                          <a:spcPts val="960"/>
                        </a:lnSpc>
                        <a:spcBef>
                          <a:spcPts val="5"/>
                        </a:spcBef>
                      </a:pPr>
                      <a:r>
                        <a:rPr sz="600" b="1" spc="70" dirty="0" err="1" smtClean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資訊應用</a:t>
                      </a:r>
                      <a:r>
                        <a:rPr sz="600" b="1" spc="70" dirty="0" smtClean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</a:t>
                      </a:r>
                      <a:r>
                        <a:rPr sz="600" b="1" spc="7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技能 </a:t>
                      </a:r>
                      <a:r>
                        <a:rPr sz="6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領域</a:t>
                      </a:r>
                      <a:endParaRPr sz="6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程式語言與設計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程式語言與設計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多媒體製作與應用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多媒體製作與應用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資料庫應用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98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資料庫應用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698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1463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6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一般科目</a:t>
                      </a:r>
                      <a:endParaRPr sz="6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pPr marR="116840" algn="r">
                        <a:lnSpc>
                          <a:spcPct val="100000"/>
                        </a:lnSpc>
                        <a:spcBef>
                          <a:spcPts val="410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2069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charset="-120"/>
                        <a:ea typeface="微軟正黑體" panose="020B0604030504040204" charset="-120"/>
                      </a:endParaRPr>
                    </a:p>
                  </a:txBody>
                  <a:tcPr marL="0" marR="0" marT="5969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charset="-120"/>
                        <a:ea typeface="微軟正黑體" panose="020B0604030504040204" charset="-120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數學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247015">
                <a:tc vMerge="1">
                  <a:tcPr marL="0" marR="0" marT="381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pPr marR="116840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7302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國防通識教育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國防通識教育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國防通識教育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國防通識教育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</a:tr>
              <a:tr h="166329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專業</a:t>
                      </a:r>
                      <a:endParaRPr lang="en-US" sz="800" b="1" dirty="0" smtClean="0">
                        <a:solidFill>
                          <a:srgbClr val="17365D"/>
                        </a:solidFill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科目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317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R="116840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9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charset="-120"/>
                        <a:ea typeface="微軟正黑體" panose="020B0604030504040204" charset="-120"/>
                      </a:endParaRPr>
                    </a:p>
                  </a:txBody>
                  <a:tcPr marL="0" marR="0" marT="5969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>
                        <a:latin typeface="微軟正黑體" panose="020B0604030504040204" charset="-120"/>
                        <a:ea typeface="微軟正黑體" panose="020B0604030504040204" charset="-120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資料處理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</a:txBody>
                  <a:tcPr marL="0" marR="0" marT="4318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資料處理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Arial" panose="020B060402020202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Arial" panose="020B0604020202020204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lang="zh-TW" altLang="en-US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職場英文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1)</a:t>
                      </a:r>
                      <a:endParaRPr sz="600" spc="-5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lang="zh-TW" altLang="en-US"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職場英</a:t>
                      </a:r>
                      <a:r>
                        <a:rPr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文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(1)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</a:tr>
              <a:tr h="232410">
                <a:tc vMerge="1">
                  <a:tcPr marL="0" marR="0" marT="317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16840" algn="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38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</a:pPr>
                      <a:r>
                        <a:rPr sz="600" dirty="0" err="1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會計學進階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3</a:t>
                      </a:r>
                      <a:r>
                        <a:rPr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經濟學進階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</a:pPr>
                      <a:r>
                        <a:rPr sz="600" dirty="0" err="1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會計學進階</a:t>
                      </a:r>
                      <a:r>
                        <a:rPr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</a:t>
                      </a:r>
                      <a:r>
                        <a:rPr lang="en-US" altLang="zh-TW" sz="600" spc="-5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3</a:t>
                      </a:r>
                      <a:r>
                        <a:rPr sz="6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sz="600" dirty="0" smtClean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經濟學進階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</a:tr>
              <a:tr h="17902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校訂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實習科目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16840" algn="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38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網頁設計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215" marR="443865">
                        <a:lnSpc>
                          <a:spcPts val="61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網頁設計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215" marR="443865">
                        <a:lnSpc>
                          <a:spcPts val="610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專題實作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665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專題實作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9850">
                        <a:lnSpc>
                          <a:spcPts val="665"/>
                        </a:lnSpc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程式設計應用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60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程式設計應用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(3)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406400">
                <a:tc vMerge="1"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文書處理應用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商業經營實務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127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文書處理應用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 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商業經營實務</a:t>
                      </a:r>
                      <a:r>
                        <a:rPr sz="600" spc="-5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(2</a:t>
                      </a:r>
                      <a:r>
                        <a:rPr sz="600" dirty="0">
                          <a:latin typeface="微軟正黑體" panose="020B0604030504040204" charset="-120"/>
                          <a:ea typeface="微軟正黑體" panose="020B0604030504040204" charset="-120"/>
                          <a:cs typeface="Calibri" panose="020F0502020204030204"/>
                        </a:rPr>
                        <a:t>)</a:t>
                      </a:r>
                      <a:endParaRPr sz="600" dirty="0"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影片剪輯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硬體裝修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 </a:t>
                      </a:r>
                      <a:endParaRPr lang="en-US" altLang="zh-TW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600" dirty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影片剪輯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</a:t>
                      </a:r>
                      <a:endParaRPr lang="en-US" altLang="zh-TW" sz="6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新細明體" panose="02020500000000000000" charset="-120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硬體裝修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新細明體" panose="02020500000000000000" charset="-120"/>
                        </a:rPr>
                        <a:t>(2) </a:t>
                      </a:r>
                      <a:endParaRPr lang="en-US" altLang="zh-TW" sz="600" spc="-5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Calibri" panose="020F0502020204030204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34607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885" marR="8572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多 元 選 修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127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9860" marR="142240">
                        <a:lnSpc>
                          <a:spcPts val="950"/>
                        </a:lnSpc>
                        <a:spcBef>
                          <a:spcPts val="375"/>
                        </a:spcBef>
                      </a:pPr>
                      <a:r>
                        <a:rPr sz="700" b="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同科跨班</a:t>
                      </a:r>
                      <a:endParaRPr sz="700" b="0" dirty="0"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686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endParaRPr lang="en-US" altLang="zh-TW" sz="600" spc="-5" dirty="0" smtClean="0">
                        <a:solidFill>
                          <a:srgbClr val="FF0000"/>
                        </a:solidFill>
                        <a:latin typeface="+mn-lt"/>
                        <a:cs typeface="Calibri" panose="020F0502020204030204"/>
                      </a:endParaRPr>
                    </a:p>
                  </a:txBody>
                  <a:tcPr marL="0" marR="0" marT="42544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686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endParaRPr lang="en-US" altLang="zh-TW" sz="600" spc="-5" dirty="0" smtClean="0">
                        <a:solidFill>
                          <a:srgbClr val="FF0000"/>
                        </a:solidFill>
                        <a:latin typeface="+mn-lt"/>
                        <a:cs typeface="Calibri" panose="020F0502020204030204"/>
                      </a:endParaRPr>
                    </a:p>
                  </a:txBody>
                  <a:tcPr marL="0" marR="0" marT="42544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711200">
                <a:tc vMerge="1"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127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9860" marR="142240">
                        <a:lnSpc>
                          <a:spcPts val="950"/>
                        </a:lnSpc>
                        <a:spcBef>
                          <a:spcPts val="375"/>
                        </a:spcBef>
                      </a:pPr>
                      <a:r>
                        <a:rPr sz="700" b="0" dirty="0" smtClean="0">
                          <a:solidFill>
                            <a:srgbClr val="17365D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同</a:t>
                      </a:r>
                      <a:r>
                        <a:rPr lang="zh-TW" altLang="en-US" sz="700" b="0" dirty="0" smtClean="0">
                          <a:solidFill>
                            <a:srgbClr val="17365D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科單班</a:t>
                      </a:r>
                      <a:endParaRPr sz="700" b="0" dirty="0">
                        <a:solidFill>
                          <a:srgbClr val="17365D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計算機應用</a:t>
                      </a:r>
                      <a:r>
                        <a:rPr lang="en-US" altLang="zh-TW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會計資訊應用</a:t>
                      </a:r>
                      <a:r>
                        <a:rPr lang="en-US" altLang="zh-TW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原住民族語文</a:t>
                      </a:r>
                      <a:r>
                        <a:rPr lang="en-US" altLang="zh-TW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rgbClr val="0070C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立體動畫實習</a:t>
                      </a:r>
                      <a:r>
                        <a:rPr lang="en-US" altLang="zh-TW" sz="600" b="1" dirty="0">
                          <a:solidFill>
                            <a:srgbClr val="0070C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 b="1" dirty="0">
                        <a:solidFill>
                          <a:srgbClr val="0070C0"/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rgbClr val="0070C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電腦繪圖</a:t>
                      </a:r>
                      <a:r>
                        <a:rPr lang="en-US" altLang="zh-TW" sz="600" b="1" dirty="0">
                          <a:solidFill>
                            <a:srgbClr val="0070C0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(2)</a:t>
                      </a:r>
                      <a:endParaRPr lang="en-US" altLang="zh-TW" sz="600" b="1" dirty="0">
                        <a:solidFill>
                          <a:srgbClr val="0070C0"/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計算機應用</a:t>
                      </a:r>
                      <a:r>
                        <a:rPr lang="en-US" altLang="zh-TW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會計資訊應用</a:t>
                      </a:r>
                      <a:r>
                        <a:rPr lang="en-US" altLang="zh-TW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原住民族語文</a:t>
                      </a:r>
                      <a:r>
                        <a:rPr lang="en-US" altLang="zh-TW" sz="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rgbClr val="0070C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立體動畫實習</a:t>
                      </a:r>
                      <a:r>
                        <a:rPr lang="en-US" altLang="zh-TW" sz="600" b="1" dirty="0">
                          <a:solidFill>
                            <a:srgbClr val="0070C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rgbClr val="0070C0"/>
                        </a:solidFill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600" b="1" dirty="0">
                          <a:solidFill>
                            <a:srgbClr val="0070C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電腦繪圖</a:t>
                      </a:r>
                      <a:r>
                        <a:rPr lang="en-US" altLang="zh-TW" sz="600" b="1" dirty="0">
                          <a:solidFill>
                            <a:srgbClr val="0070C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sz="6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51485">
                <a:tc vMerge="1"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127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9860" marR="142240">
                        <a:lnSpc>
                          <a:spcPts val="950"/>
                        </a:lnSpc>
                        <a:spcBef>
                          <a:spcPts val="375"/>
                        </a:spcBef>
                      </a:pPr>
                      <a:r>
                        <a:rPr sz="700" b="0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同校跨群</a:t>
                      </a:r>
                      <a:endParaRPr sz="700" b="0" dirty="0"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924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r>
                        <a:rPr lang="zh-TW" sz="600" b="1" dirty="0">
                          <a:solidFill>
                            <a:srgbClr val="FF000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物聯網智慧應用</a:t>
                      </a:r>
                      <a:r>
                        <a:rPr lang="en-US" sz="600" b="1" dirty="0">
                          <a:solidFill>
                            <a:srgbClr val="FF000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sz="600" b="1" dirty="0">
                        <a:solidFill>
                          <a:srgbClr val="FF0000"/>
                        </a:solidFill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 marL="92075" marR="1924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dirty="0">
                          <a:solidFill>
                            <a:srgbClr val="FF000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動畫遊戲設計</a:t>
                      </a:r>
                      <a:r>
                        <a:rPr lang="en-US" altLang="zh-TW" sz="600" b="1" dirty="0">
                          <a:solidFill>
                            <a:srgbClr val="FF000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zh-TW" altLang="en-US" sz="600" b="1" dirty="0">
                        <a:solidFill>
                          <a:srgbClr val="FF0000"/>
                        </a:solidFill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924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r>
                        <a:rPr lang="zh-TW" sz="600" b="1" dirty="0">
                          <a:solidFill>
                            <a:srgbClr val="FF000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物聯網智慧應用</a:t>
                      </a:r>
                      <a:r>
                        <a:rPr lang="en-US" sz="600" b="1" dirty="0">
                          <a:solidFill>
                            <a:srgbClr val="FF000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sz="600" b="1" dirty="0">
                        <a:solidFill>
                          <a:srgbClr val="FF0000"/>
                        </a:solidFill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  <a:p>
                      <a:pPr marL="92075" marR="1924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r>
                        <a:rPr lang="zh-TW" altLang="en-US" sz="600" b="1" dirty="0">
                          <a:solidFill>
                            <a:srgbClr val="FF000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動畫遊戲設計</a:t>
                      </a:r>
                      <a:r>
                        <a:rPr lang="en-US" altLang="zh-TW" sz="600" b="1" dirty="0">
                          <a:solidFill>
                            <a:srgbClr val="FF0000"/>
                          </a:solidFill>
                          <a:latin typeface="Times New Roman" panose="02020603050405020304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dirty="0">
                        <a:solidFill>
                          <a:srgbClr val="FF0000"/>
                        </a:solidFill>
                        <a:latin typeface="Times New Roman" panose="02020603050405020304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b="1" spc="-5" dirty="0" smtClean="0">
                          <a:solidFill>
                            <a:srgbClr val="7030A0"/>
                          </a:solidFill>
                          <a:latin typeface="+mn-lt"/>
                          <a:cs typeface="Calibri" panose="020F0502020204030204"/>
                        </a:rPr>
                        <a:t>電腦輔助平面設計實習</a:t>
                      </a:r>
                      <a:r>
                        <a:rPr lang="en-US" altLang="zh-TW" sz="600" b="1" spc="-5" dirty="0" smtClean="0">
                          <a:solidFill>
                            <a:srgbClr val="7030A0"/>
                          </a:solidFill>
                          <a:latin typeface="+mn-lt"/>
                          <a:cs typeface="Calibri" panose="020F0502020204030204"/>
                        </a:rPr>
                        <a:t>(2)</a:t>
                      </a:r>
                      <a:endParaRPr lang="en-US" altLang="zh-TW" sz="600" b="1" spc="-5" dirty="0" smtClean="0">
                        <a:solidFill>
                          <a:srgbClr val="7030A0"/>
                        </a:solidFill>
                        <a:latin typeface="+mn-lt"/>
                        <a:cs typeface="Calibri" panose="020F0502020204030204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b="1" spc="-5" dirty="0" smtClean="0">
                          <a:solidFill>
                            <a:srgbClr val="7030A0"/>
                          </a:solidFill>
                          <a:latin typeface="+mn-lt"/>
                          <a:cs typeface="Calibri" panose="020F0502020204030204"/>
                        </a:rPr>
                        <a:t>機器人控制應用</a:t>
                      </a:r>
                      <a:r>
                        <a:rPr lang="en-US" altLang="zh-TW" sz="600" b="1" spc="-5" dirty="0" smtClean="0">
                          <a:solidFill>
                            <a:srgbClr val="7030A0"/>
                          </a:solidFill>
                          <a:latin typeface="+mn-lt"/>
                          <a:cs typeface="Calibri" panose="020F0502020204030204"/>
                        </a:rPr>
                        <a:t>(2)</a:t>
                      </a:r>
                      <a:endParaRPr lang="en-US" altLang="zh-TW" sz="600" b="1" spc="-5" dirty="0" smtClean="0">
                        <a:solidFill>
                          <a:srgbClr val="7030A0"/>
                        </a:solidFill>
                        <a:latin typeface="+mn-lt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b="1" spc="-5" dirty="0" smtClean="0">
                          <a:solidFill>
                            <a:srgbClr val="7030A0"/>
                          </a:solidFill>
                          <a:cs typeface="Calibri" panose="020F0502020204030204"/>
                          <a:sym typeface="+mn-ea"/>
                        </a:rPr>
                        <a:t>電腦輔助平面設計實習</a:t>
                      </a:r>
                      <a:r>
                        <a:rPr lang="en-US" altLang="zh-TW" sz="600" b="1" spc="-5" dirty="0" smtClean="0">
                          <a:solidFill>
                            <a:srgbClr val="7030A0"/>
                          </a:solidFill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600" b="1" spc="-5" dirty="0" smtClean="0">
                        <a:solidFill>
                          <a:srgbClr val="7030A0"/>
                        </a:solidFill>
                        <a:cs typeface="Calibri" panose="020F0502020204030204"/>
                        <a:sym typeface="+mn-ea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b="1" spc="-5" dirty="0" smtClean="0">
                          <a:solidFill>
                            <a:srgbClr val="7030A0"/>
                          </a:solidFill>
                          <a:cs typeface="Calibri" panose="020F0502020204030204"/>
                          <a:sym typeface="+mn-ea"/>
                        </a:rPr>
                        <a:t>機器人控制應用</a:t>
                      </a:r>
                      <a:r>
                        <a:rPr lang="en-US" altLang="zh-TW" sz="600" b="1" spc="-5" dirty="0" smtClean="0">
                          <a:solidFill>
                            <a:srgbClr val="7030A0"/>
                          </a:solidFill>
                          <a:cs typeface="Calibri" panose="020F0502020204030204"/>
                          <a:sym typeface="+mn-ea"/>
                        </a:rPr>
                        <a:t>(2)</a:t>
                      </a:r>
                      <a:endParaRPr lang="en-US" altLang="zh-TW" sz="600" b="1" spc="-5" dirty="0" smtClean="0">
                        <a:solidFill>
                          <a:srgbClr val="7030A0"/>
                        </a:solidFill>
                        <a:latin typeface="+mn-lt"/>
                        <a:cs typeface="Calibri" panose="020F0502020204030204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96810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習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時間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92CCDC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新細明體" panose="02020500000000000000" charset="-120"/>
                          <a:ea typeface="+mn-ea"/>
                          <a:cs typeface="新細明體" panose="02020500000000000000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新細明體" panose="02020500000000000000" charset="-120"/>
                          <a:ea typeface="+mn-ea"/>
                          <a:cs typeface="新細明體" panose="02020500000000000000" charset="-120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新細明體" panose="02020500000000000000" charset="-120"/>
                          <a:ea typeface="+mn-ea"/>
                          <a:cs typeface="新細明體" panose="02020500000000000000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新細明體" panose="02020500000000000000" charset="-120"/>
                          <a:ea typeface="+mn-ea"/>
                          <a:cs typeface="新細明體" panose="02020500000000000000" charset="-120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新細明體" panose="02020500000000000000" charset="-120"/>
                        <a:ea typeface="+mn-ea"/>
                        <a:cs typeface="新細明體" panose="02020500000000000000" charset="-120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彈性學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習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</a:rPr>
                        <a:t>(1)</a:t>
                      </a:r>
                      <a:endParaRPr sz="800" dirty="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彈性學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習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</a:rPr>
                        <a:t>(1)</a:t>
                      </a:r>
                      <a:endParaRPr sz="800" dirty="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彈性學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習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  <a:sym typeface="+mn-ea"/>
                        </a:rPr>
                        <a:t>(</a:t>
                      </a:r>
                      <a:r>
                        <a:rPr lang="en-US" sz="800" spc="-5" dirty="0">
                          <a:latin typeface="Arial" panose="020B0604020202020204"/>
                          <a:cs typeface="Arial" panose="020B0604020202020204"/>
                          <a:sym typeface="+mn-ea"/>
                        </a:rPr>
                        <a:t>0)</a:t>
                      </a:r>
                      <a:endParaRPr lang="en-US" sz="800" spc="-5" dirty="0">
                        <a:latin typeface="Arial" panose="020B0604020202020204"/>
                        <a:cs typeface="Arial" panose="020B0604020202020204"/>
                        <a:sym typeface="+mn-ea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彈性學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習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  <a:sym typeface="+mn-ea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  <a:sym typeface="+mn-ea"/>
                        </a:rPr>
                        <a:t>(</a:t>
                      </a:r>
                      <a:r>
                        <a:rPr lang="en-US" sz="800" spc="-5" dirty="0">
                          <a:latin typeface="Arial" panose="020B0604020202020204"/>
                          <a:cs typeface="Arial" panose="020B0604020202020204"/>
                          <a:sym typeface="+mn-ea"/>
                        </a:rPr>
                        <a:t>0)</a:t>
                      </a:r>
                      <a:endParaRPr lang="en-US" sz="800" spc="-5" dirty="0">
                        <a:latin typeface="Arial" panose="020B0604020202020204"/>
                        <a:cs typeface="Arial" panose="020B0604020202020204"/>
                        <a:sym typeface="+mn-ea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</a:tr>
              <a:tr h="209697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動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時間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92CCDC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動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</a:rPr>
                        <a:t>(3)</a:t>
                      </a:r>
                      <a:endParaRPr sz="8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318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動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</a:rPr>
                        <a:t>(3)</a:t>
                      </a:r>
                      <a:endParaRPr sz="8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動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</a:rPr>
                        <a:t>(3)</a:t>
                      </a:r>
                      <a:endParaRPr sz="8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動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</a:rPr>
                        <a:t>(3)</a:t>
                      </a:r>
                      <a:endParaRPr sz="8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動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</a:rPr>
                        <a:t>(3)</a:t>
                      </a:r>
                      <a:endParaRPr sz="800" dirty="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團體活</a:t>
                      </a:r>
                      <a:r>
                        <a:rPr sz="800" spc="-15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動</a:t>
                      </a:r>
                      <a:r>
                        <a:rPr sz="800" dirty="0">
                          <a:latin typeface="新細明體" panose="02020500000000000000" charset="-120"/>
                          <a:cs typeface="新細明體" panose="02020500000000000000" charset="-120"/>
                        </a:rPr>
                        <a:t>時間</a:t>
                      </a:r>
                      <a:r>
                        <a:rPr sz="800" spc="-5" dirty="0">
                          <a:latin typeface="Arial" panose="020B0604020202020204"/>
                          <a:cs typeface="Arial" panose="020B0604020202020204"/>
                        </a:rPr>
                        <a:t>(3)</a:t>
                      </a:r>
                      <a:endParaRPr sz="800" dirty="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222506" y="89946"/>
            <a:ext cx="6484615" cy="43580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85216" y="57911"/>
            <a:ext cx="5756148" cy="5684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60642" y="107442"/>
            <a:ext cx="6408762" cy="3600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60642" y="107442"/>
            <a:ext cx="6409055" cy="360045"/>
          </a:xfrm>
          <a:custGeom>
            <a:avLst/>
            <a:gdLst/>
            <a:ahLst/>
            <a:cxnLst/>
            <a:rect l="l" t="t" r="r" b="b"/>
            <a:pathLst>
              <a:path w="6409055" h="360045">
                <a:moveTo>
                  <a:pt x="0" y="0"/>
                </a:moveTo>
                <a:lnTo>
                  <a:pt x="6348691" y="0"/>
                </a:lnTo>
                <a:lnTo>
                  <a:pt x="6408762" y="60071"/>
                </a:lnTo>
                <a:lnTo>
                  <a:pt x="6408762" y="360044"/>
                </a:lnTo>
                <a:lnTo>
                  <a:pt x="60020" y="360044"/>
                </a:lnTo>
                <a:lnTo>
                  <a:pt x="0" y="30010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B5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752043" y="129920"/>
            <a:ext cx="542734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0" dirty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新北市</a:t>
            </a:r>
            <a:r>
              <a:rPr sz="1800" b="1" dirty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莊敬高職</a:t>
            </a:r>
            <a:r>
              <a:rPr sz="1800" b="1" spc="40" dirty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 </a:t>
            </a:r>
            <a:r>
              <a:rPr sz="1800" b="1" spc="10" dirty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資料</a:t>
            </a:r>
            <a:r>
              <a:rPr sz="1800" b="1" dirty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處理科</a:t>
            </a:r>
            <a:r>
              <a:rPr sz="1800" b="1" spc="40" dirty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 </a:t>
            </a:r>
            <a:r>
              <a:rPr sz="1800" b="1" spc="10" dirty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課程地</a:t>
            </a:r>
            <a:r>
              <a:rPr sz="1800" b="1" dirty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圖</a:t>
            </a:r>
            <a:r>
              <a:rPr sz="1800" b="1" spc="-15" dirty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 </a:t>
            </a:r>
            <a:r>
              <a:rPr sz="1200" b="1" dirty="0">
                <a:solidFill>
                  <a:srgbClr val="17365D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1200" b="1" dirty="0" smtClean="0">
                <a:solidFill>
                  <a:srgbClr val="17365D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lang="en-US" sz="1200" b="1" dirty="0" smtClean="0">
                <a:solidFill>
                  <a:srgbClr val="17365D"/>
                </a:solidFill>
                <a:latin typeface="Arial" panose="020B0604020202020204"/>
                <a:cs typeface="Arial" panose="020B0604020202020204"/>
              </a:rPr>
              <a:t>14</a:t>
            </a:r>
            <a:r>
              <a:rPr sz="1200" b="1" spc="10" dirty="0" smtClean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學</a:t>
            </a:r>
            <a:r>
              <a:rPr sz="1200" b="1" dirty="0" smtClean="0">
                <a:solidFill>
                  <a:srgbClr val="17365D"/>
                </a:solidFill>
                <a:latin typeface="微軟正黑體" panose="020B0604030504040204" charset="-120"/>
                <a:cs typeface="微軟正黑體" panose="020B0604030504040204" charset="-120"/>
              </a:rPr>
              <a:t>年度新生適用</a:t>
            </a:r>
            <a:r>
              <a:rPr sz="1200" b="1" dirty="0">
                <a:solidFill>
                  <a:srgbClr val="17365D"/>
                </a:solidFill>
                <a:latin typeface="Arial" panose="020B0604020202020204"/>
                <a:cs typeface="Arial" panose="020B0604020202020204"/>
              </a:rPr>
              <a:t>)</a:t>
            </a:r>
            <a:endParaRPr sz="12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0642" y="500392"/>
            <a:ext cx="6389878" cy="8640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60642" y="2050871"/>
            <a:ext cx="892810" cy="569595"/>
          </a:xfrm>
          <a:custGeom>
            <a:avLst/>
            <a:gdLst/>
            <a:ahLst/>
            <a:cxnLst/>
            <a:rect l="l" t="t" r="r" b="b"/>
            <a:pathLst>
              <a:path w="892810" h="569594">
                <a:moveTo>
                  <a:pt x="0" y="0"/>
                </a:moveTo>
                <a:lnTo>
                  <a:pt x="892454" y="569214"/>
                </a:lnTo>
              </a:path>
            </a:pathLst>
          </a:custGeom>
          <a:ln w="9525">
            <a:solidFill>
              <a:srgbClr val="17365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37743" y="1336547"/>
            <a:ext cx="6466332" cy="64465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85686" y="1363599"/>
            <a:ext cx="6371018" cy="5772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85686" y="1363599"/>
            <a:ext cx="6371590" cy="567309"/>
          </a:xfrm>
          <a:custGeom>
            <a:avLst/>
            <a:gdLst/>
            <a:ahLst/>
            <a:cxnLst/>
            <a:rect l="l" t="t" r="r" b="b"/>
            <a:pathLst>
              <a:path w="6371590" h="651510">
                <a:moveTo>
                  <a:pt x="108534" y="0"/>
                </a:moveTo>
                <a:lnTo>
                  <a:pt x="6262560" y="0"/>
                </a:lnTo>
                <a:lnTo>
                  <a:pt x="6304795" y="8536"/>
                </a:lnTo>
                <a:lnTo>
                  <a:pt x="6339268" y="31813"/>
                </a:lnTo>
                <a:lnTo>
                  <a:pt x="6362501" y="66329"/>
                </a:lnTo>
                <a:lnTo>
                  <a:pt x="6371018" y="108584"/>
                </a:lnTo>
                <a:lnTo>
                  <a:pt x="6371018" y="651255"/>
                </a:lnTo>
                <a:lnTo>
                  <a:pt x="0" y="651255"/>
                </a:lnTo>
                <a:lnTo>
                  <a:pt x="0" y="108584"/>
                </a:lnTo>
                <a:lnTo>
                  <a:pt x="8528" y="66329"/>
                </a:lnTo>
                <a:lnTo>
                  <a:pt x="31788" y="31813"/>
                </a:lnTo>
                <a:lnTo>
                  <a:pt x="66286" y="8536"/>
                </a:lnTo>
                <a:lnTo>
                  <a:pt x="108534" y="0"/>
                </a:lnTo>
                <a:close/>
              </a:path>
            </a:pathLst>
          </a:custGeom>
          <a:ln w="9525">
            <a:solidFill>
              <a:srgbClr val="45A9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8840" y="1447800"/>
            <a:ext cx="1358392" cy="4476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564005" y="1376045"/>
            <a:ext cx="53911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一</a:t>
            </a:r>
            <a:r>
              <a:rPr sz="90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900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99000"/>
              </a:lnSpc>
              <a:spcBef>
                <a:spcPts val="20"/>
              </a:spcBef>
            </a:pP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培養資</a:t>
            </a:r>
            <a:r>
              <a:rPr sz="800" spc="-15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料</a:t>
            </a: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處 理之實</a:t>
            </a:r>
            <a:r>
              <a:rPr sz="800" spc="-15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用</a:t>
            </a: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技 </a:t>
            </a:r>
            <a:r>
              <a:rPr sz="800" spc="1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術的</a:t>
            </a: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人才。</a:t>
            </a:r>
            <a:endParaRPr sz="800" dirty="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97735" y="1395730"/>
            <a:ext cx="839469" cy="40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二</a:t>
            </a:r>
            <a:r>
              <a:rPr sz="900" dirty="0">
                <a:solidFill>
                  <a:srgbClr val="F79546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900" dirty="0"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培養資</a:t>
            </a:r>
            <a:r>
              <a:rPr sz="800" spc="-15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料</a:t>
            </a:r>
            <a:r>
              <a:rPr sz="8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蒐集</a:t>
            </a:r>
            <a:r>
              <a:rPr sz="800" spc="-15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、</a:t>
            </a:r>
            <a:r>
              <a:rPr sz="8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處 理、分</a:t>
            </a:r>
            <a:r>
              <a:rPr sz="800" spc="-15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析</a:t>
            </a:r>
            <a:r>
              <a:rPr sz="8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及操</a:t>
            </a:r>
            <a:r>
              <a:rPr sz="800" spc="-15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作</a:t>
            </a:r>
            <a:r>
              <a:rPr sz="8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商</a:t>
            </a:r>
            <a:endParaRPr sz="800" dirty="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84398" y="1395730"/>
            <a:ext cx="739140" cy="40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三</a:t>
            </a:r>
            <a:r>
              <a:rPr sz="900" dirty="0">
                <a:solidFill>
                  <a:srgbClr val="D99593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900"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培養網</a:t>
            </a:r>
            <a:r>
              <a:rPr sz="800" spc="-15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頁</a:t>
            </a:r>
            <a:r>
              <a:rPr sz="80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開發及 程式設</a:t>
            </a:r>
            <a:r>
              <a:rPr sz="800" spc="-15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計</a:t>
            </a:r>
            <a:r>
              <a:rPr sz="80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的管理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72335" y="1778254"/>
            <a:ext cx="13849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aseline="70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業資訊</a:t>
            </a:r>
            <a:r>
              <a:rPr sz="1200" spc="-22" baseline="70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系</a:t>
            </a:r>
            <a:r>
              <a:rPr sz="1200" baseline="70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統之</a:t>
            </a:r>
            <a:r>
              <a:rPr sz="1200" spc="-22" baseline="70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人</a:t>
            </a:r>
            <a:r>
              <a:rPr sz="1200" baseline="70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才</a:t>
            </a:r>
            <a:r>
              <a:rPr sz="1200" baseline="7000" dirty="0">
                <a:solidFill>
                  <a:srgbClr val="FFC000"/>
                </a:solidFill>
                <a:latin typeface="新細明體" panose="02020500000000000000" charset="-120"/>
                <a:cs typeface="新細明體" panose="02020500000000000000" charset="-120"/>
              </a:rPr>
              <a:t>。</a:t>
            </a:r>
            <a:r>
              <a:rPr sz="1200" spc="150" baseline="7000" dirty="0">
                <a:solidFill>
                  <a:srgbClr val="FFC000"/>
                </a:solidFill>
                <a:latin typeface="新細明體" panose="02020500000000000000" charset="-120"/>
                <a:cs typeface="新細明體" panose="02020500000000000000" charset="-120"/>
              </a:rPr>
              <a:t> </a:t>
            </a:r>
            <a:r>
              <a:rPr sz="800" spc="1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人才</a:t>
            </a:r>
            <a:r>
              <a:rPr sz="90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。</a:t>
            </a:r>
            <a:endParaRPr sz="9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06341" y="1400047"/>
            <a:ext cx="739140" cy="40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四</a:t>
            </a:r>
            <a:r>
              <a:rPr sz="900" dirty="0">
                <a:solidFill>
                  <a:srgbClr val="00AF50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900"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培養多</a:t>
            </a:r>
            <a:r>
              <a:rPr sz="800" spc="-15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媒</a:t>
            </a: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體製作 </a:t>
            </a:r>
            <a:r>
              <a:rPr sz="800" spc="1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的專</a:t>
            </a: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業人</a:t>
            </a:r>
            <a:r>
              <a:rPr sz="800" spc="-15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才</a:t>
            </a: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。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861940" y="1400047"/>
            <a:ext cx="839469" cy="287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五</a:t>
            </a:r>
            <a:r>
              <a:rPr sz="900" dirty="0">
                <a:solidFill>
                  <a:srgbClr val="00AFEF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90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培養雲</a:t>
            </a:r>
            <a:r>
              <a:rPr sz="800" spc="-15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端</a:t>
            </a: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商務</a:t>
            </a:r>
            <a:r>
              <a:rPr sz="800" spc="-15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科</a:t>
            </a: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技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57494" y="1400047"/>
            <a:ext cx="636905" cy="287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六</a:t>
            </a:r>
            <a:r>
              <a:rPr sz="900" dirty="0">
                <a:solidFill>
                  <a:srgbClr val="6F2F9F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90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培養商</a:t>
            </a:r>
            <a:r>
              <a:rPr sz="800" spc="-15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業</a:t>
            </a:r>
            <a:r>
              <a:rPr sz="8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管理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836540" y="1659128"/>
            <a:ext cx="1784985" cy="271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1030"/>
              </a:lnSpc>
              <a:spcBef>
                <a:spcPts val="100"/>
              </a:spcBef>
            </a:pP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及商業</a:t>
            </a:r>
            <a:r>
              <a:rPr sz="800" spc="-15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行</a:t>
            </a: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銷的</a:t>
            </a:r>
            <a:r>
              <a:rPr sz="800" spc="-15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人</a:t>
            </a: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才</a:t>
            </a:r>
            <a:r>
              <a:rPr sz="9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。</a:t>
            </a:r>
            <a:r>
              <a:rPr sz="900" spc="45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 </a:t>
            </a:r>
            <a:r>
              <a:rPr sz="1200" baseline="70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相關專</a:t>
            </a:r>
            <a:r>
              <a:rPr sz="1200" spc="-22" baseline="70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業</a:t>
            </a:r>
            <a:r>
              <a:rPr sz="1200" baseline="70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領域</a:t>
            </a:r>
            <a:endParaRPr sz="1200" baseline="7000">
              <a:latin typeface="新細明體" panose="02020500000000000000" charset="-120"/>
              <a:cs typeface="新細明體" panose="02020500000000000000" charset="-120"/>
            </a:endParaRPr>
          </a:p>
          <a:p>
            <a:pPr marL="1033145">
              <a:lnSpc>
                <a:spcPts val="910"/>
              </a:lnSpc>
            </a:pPr>
            <a:r>
              <a:rPr sz="8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繼續進</a:t>
            </a:r>
            <a:r>
              <a:rPr sz="800" spc="-15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修</a:t>
            </a:r>
            <a:r>
              <a:rPr sz="8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人才。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60292" y="1752600"/>
            <a:ext cx="221741" cy="4221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8"/>
          <p:cNvSpPr/>
          <p:nvPr/>
        </p:nvSpPr>
        <p:spPr>
          <a:xfrm>
            <a:off x="255785" y="8038465"/>
            <a:ext cx="6345453" cy="565785"/>
          </a:xfrm>
          <a:custGeom>
            <a:avLst/>
            <a:gdLst/>
            <a:ahLst/>
            <a:cxnLst/>
            <a:rect l="l" t="t" r="r" b="b"/>
            <a:pathLst>
              <a:path w="5941695" h="565784">
                <a:moveTo>
                  <a:pt x="5844595" y="0"/>
                </a:moveTo>
                <a:lnTo>
                  <a:pt x="97071" y="0"/>
                </a:lnTo>
                <a:lnTo>
                  <a:pt x="92132" y="126"/>
                </a:lnTo>
                <a:lnTo>
                  <a:pt x="55013" y="9601"/>
                </a:lnTo>
                <a:lnTo>
                  <a:pt x="22178" y="35407"/>
                </a:lnTo>
                <a:lnTo>
                  <a:pt x="3056" y="72986"/>
                </a:lnTo>
                <a:lnTo>
                  <a:pt x="0" y="565759"/>
                </a:lnTo>
                <a:lnTo>
                  <a:pt x="5941674" y="565759"/>
                </a:lnTo>
                <a:lnTo>
                  <a:pt x="5941674" y="561276"/>
                </a:lnTo>
                <a:lnTo>
                  <a:pt x="8971" y="561276"/>
                </a:lnTo>
                <a:lnTo>
                  <a:pt x="4485" y="556793"/>
                </a:lnTo>
                <a:lnTo>
                  <a:pt x="8971" y="556793"/>
                </a:lnTo>
                <a:lnTo>
                  <a:pt x="8972" y="97294"/>
                </a:lnTo>
                <a:lnTo>
                  <a:pt x="9096" y="92621"/>
                </a:lnTo>
                <a:lnTo>
                  <a:pt x="9419" y="88366"/>
                </a:lnTo>
                <a:lnTo>
                  <a:pt x="9974" y="83946"/>
                </a:lnTo>
                <a:lnTo>
                  <a:pt x="10745" y="79590"/>
                </a:lnTo>
                <a:lnTo>
                  <a:pt x="11723" y="75323"/>
                </a:lnTo>
                <a:lnTo>
                  <a:pt x="12905" y="71132"/>
                </a:lnTo>
                <a:lnTo>
                  <a:pt x="14284" y="67030"/>
                </a:lnTo>
                <a:lnTo>
                  <a:pt x="15859" y="63017"/>
                </a:lnTo>
                <a:lnTo>
                  <a:pt x="17624" y="59093"/>
                </a:lnTo>
                <a:lnTo>
                  <a:pt x="19563" y="55283"/>
                </a:lnTo>
                <a:lnTo>
                  <a:pt x="21678" y="51587"/>
                </a:lnTo>
                <a:lnTo>
                  <a:pt x="23971" y="48005"/>
                </a:lnTo>
                <a:lnTo>
                  <a:pt x="26422" y="44538"/>
                </a:lnTo>
                <a:lnTo>
                  <a:pt x="29039" y="41198"/>
                </a:lnTo>
                <a:lnTo>
                  <a:pt x="31803" y="37985"/>
                </a:lnTo>
                <a:lnTo>
                  <a:pt x="34724" y="34912"/>
                </a:lnTo>
                <a:lnTo>
                  <a:pt x="37952" y="31838"/>
                </a:lnTo>
                <a:lnTo>
                  <a:pt x="40978" y="29209"/>
                </a:lnTo>
                <a:lnTo>
                  <a:pt x="44311" y="26581"/>
                </a:lnTo>
                <a:lnTo>
                  <a:pt x="47755" y="24117"/>
                </a:lnTo>
                <a:lnTo>
                  <a:pt x="51355" y="21805"/>
                </a:lnTo>
                <a:lnTo>
                  <a:pt x="55208" y="19570"/>
                </a:lnTo>
                <a:lnTo>
                  <a:pt x="59010" y="17627"/>
                </a:lnTo>
                <a:lnTo>
                  <a:pt x="62721" y="15951"/>
                </a:lnTo>
                <a:lnTo>
                  <a:pt x="66728" y="14363"/>
                </a:lnTo>
                <a:lnTo>
                  <a:pt x="70829" y="12979"/>
                </a:lnTo>
                <a:lnTo>
                  <a:pt x="75201" y="11722"/>
                </a:lnTo>
                <a:lnTo>
                  <a:pt x="79249" y="10794"/>
                </a:lnTo>
                <a:lnTo>
                  <a:pt x="83598" y="10007"/>
                </a:lnTo>
                <a:lnTo>
                  <a:pt x="88121" y="9436"/>
                </a:lnTo>
                <a:lnTo>
                  <a:pt x="92533" y="9093"/>
                </a:lnTo>
                <a:lnTo>
                  <a:pt x="97241" y="8978"/>
                </a:lnTo>
                <a:lnTo>
                  <a:pt x="5885288" y="8978"/>
                </a:lnTo>
                <a:lnTo>
                  <a:pt x="5882352" y="7645"/>
                </a:lnTo>
                <a:lnTo>
                  <a:pt x="5849536" y="126"/>
                </a:lnTo>
                <a:lnTo>
                  <a:pt x="5844595" y="0"/>
                </a:lnTo>
                <a:close/>
              </a:path>
              <a:path w="5941695" h="565784">
                <a:moveTo>
                  <a:pt x="8971" y="556793"/>
                </a:moveTo>
                <a:lnTo>
                  <a:pt x="4485" y="556793"/>
                </a:lnTo>
                <a:lnTo>
                  <a:pt x="8971" y="561276"/>
                </a:lnTo>
                <a:lnTo>
                  <a:pt x="8971" y="556793"/>
                </a:lnTo>
                <a:close/>
              </a:path>
              <a:path w="5941695" h="565784">
                <a:moveTo>
                  <a:pt x="5932695" y="556793"/>
                </a:moveTo>
                <a:lnTo>
                  <a:pt x="8971" y="556793"/>
                </a:lnTo>
                <a:lnTo>
                  <a:pt x="8971" y="561276"/>
                </a:lnTo>
                <a:lnTo>
                  <a:pt x="5932695" y="561276"/>
                </a:lnTo>
                <a:lnTo>
                  <a:pt x="5932695" y="556793"/>
                </a:lnTo>
                <a:close/>
              </a:path>
              <a:path w="5941695" h="565784">
                <a:moveTo>
                  <a:pt x="5941674" y="97294"/>
                </a:moveTo>
                <a:lnTo>
                  <a:pt x="5932695" y="97294"/>
                </a:lnTo>
                <a:lnTo>
                  <a:pt x="5932695" y="561276"/>
                </a:lnTo>
                <a:lnTo>
                  <a:pt x="5937178" y="556793"/>
                </a:lnTo>
                <a:lnTo>
                  <a:pt x="5941674" y="556793"/>
                </a:lnTo>
                <a:lnTo>
                  <a:pt x="5941674" y="97294"/>
                </a:lnTo>
                <a:close/>
              </a:path>
              <a:path w="5941695" h="565784">
                <a:moveTo>
                  <a:pt x="5941674" y="556793"/>
                </a:moveTo>
                <a:lnTo>
                  <a:pt x="5937178" y="556793"/>
                </a:lnTo>
                <a:lnTo>
                  <a:pt x="5932695" y="561276"/>
                </a:lnTo>
                <a:lnTo>
                  <a:pt x="5941674" y="561276"/>
                </a:lnTo>
                <a:lnTo>
                  <a:pt x="5941674" y="556793"/>
                </a:lnTo>
                <a:close/>
              </a:path>
              <a:path w="5941695" h="565784">
                <a:moveTo>
                  <a:pt x="8971" y="97346"/>
                </a:moveTo>
                <a:close/>
              </a:path>
              <a:path w="5941695" h="565784">
                <a:moveTo>
                  <a:pt x="5941556" y="92621"/>
                </a:moveTo>
                <a:lnTo>
                  <a:pt x="5932581" y="92621"/>
                </a:lnTo>
                <a:lnTo>
                  <a:pt x="5932695" y="97396"/>
                </a:lnTo>
                <a:lnTo>
                  <a:pt x="5941674" y="97294"/>
                </a:lnTo>
                <a:lnTo>
                  <a:pt x="5941556" y="92621"/>
                </a:lnTo>
                <a:close/>
              </a:path>
              <a:path w="5941695" h="565784">
                <a:moveTo>
                  <a:pt x="8972" y="97294"/>
                </a:moveTo>
                <a:close/>
              </a:path>
              <a:path w="5941695" h="565784">
                <a:moveTo>
                  <a:pt x="5932583" y="92709"/>
                </a:moveTo>
                <a:lnTo>
                  <a:pt x="5932586" y="92849"/>
                </a:lnTo>
                <a:lnTo>
                  <a:pt x="5932583" y="92709"/>
                </a:lnTo>
                <a:close/>
              </a:path>
              <a:path w="5941695" h="565784">
                <a:moveTo>
                  <a:pt x="5941227" y="88137"/>
                </a:moveTo>
                <a:lnTo>
                  <a:pt x="5932238" y="88137"/>
                </a:lnTo>
                <a:lnTo>
                  <a:pt x="5932583" y="92709"/>
                </a:lnTo>
                <a:lnTo>
                  <a:pt x="5941556" y="92621"/>
                </a:lnTo>
                <a:lnTo>
                  <a:pt x="5941547" y="92290"/>
                </a:lnTo>
                <a:lnTo>
                  <a:pt x="5941227" y="88137"/>
                </a:lnTo>
                <a:close/>
              </a:path>
              <a:path w="5941695" h="565784">
                <a:moveTo>
                  <a:pt x="5940711" y="83718"/>
                </a:moveTo>
                <a:lnTo>
                  <a:pt x="5931667" y="83718"/>
                </a:lnTo>
                <a:lnTo>
                  <a:pt x="5931705" y="83946"/>
                </a:lnTo>
                <a:lnTo>
                  <a:pt x="5932251" y="88366"/>
                </a:lnTo>
                <a:lnTo>
                  <a:pt x="5932238" y="88137"/>
                </a:lnTo>
                <a:lnTo>
                  <a:pt x="5941227" y="88137"/>
                </a:lnTo>
                <a:lnTo>
                  <a:pt x="5941166" y="87350"/>
                </a:lnTo>
                <a:lnTo>
                  <a:pt x="5940711" y="83718"/>
                </a:lnTo>
                <a:close/>
              </a:path>
              <a:path w="5941695" h="565784">
                <a:moveTo>
                  <a:pt x="5931674" y="83776"/>
                </a:moveTo>
                <a:lnTo>
                  <a:pt x="5931695" y="83946"/>
                </a:lnTo>
                <a:lnTo>
                  <a:pt x="5931674" y="83776"/>
                </a:lnTo>
                <a:close/>
              </a:path>
              <a:path w="5941695" h="565784">
                <a:moveTo>
                  <a:pt x="5939101" y="75107"/>
                </a:moveTo>
                <a:lnTo>
                  <a:pt x="5929901" y="75107"/>
                </a:lnTo>
                <a:lnTo>
                  <a:pt x="5929952" y="75323"/>
                </a:lnTo>
                <a:lnTo>
                  <a:pt x="5930930" y="79590"/>
                </a:lnTo>
                <a:lnTo>
                  <a:pt x="5931674" y="83776"/>
                </a:lnTo>
                <a:lnTo>
                  <a:pt x="5940711" y="83718"/>
                </a:lnTo>
                <a:lnTo>
                  <a:pt x="5940557" y="82486"/>
                </a:lnTo>
                <a:lnTo>
                  <a:pt x="5939693" y="77685"/>
                </a:lnTo>
                <a:lnTo>
                  <a:pt x="5939101" y="75107"/>
                </a:lnTo>
                <a:close/>
              </a:path>
              <a:path w="5941695" h="565784">
                <a:moveTo>
                  <a:pt x="5930879" y="79374"/>
                </a:moveTo>
                <a:lnTo>
                  <a:pt x="5930918" y="79590"/>
                </a:lnTo>
                <a:lnTo>
                  <a:pt x="5930879" y="79374"/>
                </a:lnTo>
                <a:close/>
              </a:path>
              <a:path w="5941695" h="565784">
                <a:moveTo>
                  <a:pt x="5929945" y="75299"/>
                </a:moveTo>
                <a:close/>
              </a:path>
              <a:path w="5941695" h="565784">
                <a:moveTo>
                  <a:pt x="5938028" y="70916"/>
                </a:moveTo>
                <a:lnTo>
                  <a:pt x="5928707" y="70916"/>
                </a:lnTo>
                <a:lnTo>
                  <a:pt x="5928771" y="71132"/>
                </a:lnTo>
                <a:lnTo>
                  <a:pt x="5929945" y="75299"/>
                </a:lnTo>
                <a:lnTo>
                  <a:pt x="5929901" y="75107"/>
                </a:lnTo>
                <a:lnTo>
                  <a:pt x="5939101" y="75107"/>
                </a:lnTo>
                <a:lnTo>
                  <a:pt x="5938613" y="72986"/>
                </a:lnTo>
                <a:lnTo>
                  <a:pt x="5938028" y="70916"/>
                </a:lnTo>
                <a:close/>
              </a:path>
              <a:path w="5941695" h="565784">
                <a:moveTo>
                  <a:pt x="5928756" y="71087"/>
                </a:moveTo>
                <a:close/>
              </a:path>
              <a:path w="5941695" h="565784">
                <a:moveTo>
                  <a:pt x="5936783" y="66814"/>
                </a:moveTo>
                <a:lnTo>
                  <a:pt x="5927310" y="66814"/>
                </a:lnTo>
                <a:lnTo>
                  <a:pt x="5927387" y="67030"/>
                </a:lnTo>
                <a:lnTo>
                  <a:pt x="5928756" y="71087"/>
                </a:lnTo>
                <a:lnTo>
                  <a:pt x="5928707" y="70916"/>
                </a:lnTo>
                <a:lnTo>
                  <a:pt x="5938028" y="70916"/>
                </a:lnTo>
                <a:lnTo>
                  <a:pt x="5937305" y="68364"/>
                </a:lnTo>
                <a:lnTo>
                  <a:pt x="5936783" y="66814"/>
                </a:lnTo>
                <a:close/>
              </a:path>
              <a:path w="5941695" h="565784">
                <a:moveTo>
                  <a:pt x="5927363" y="66971"/>
                </a:moveTo>
                <a:close/>
              </a:path>
              <a:path w="5941695" h="565784">
                <a:moveTo>
                  <a:pt x="5935376" y="62814"/>
                </a:moveTo>
                <a:lnTo>
                  <a:pt x="5925736" y="62814"/>
                </a:lnTo>
                <a:lnTo>
                  <a:pt x="5927363" y="66971"/>
                </a:lnTo>
                <a:lnTo>
                  <a:pt x="5927310" y="66814"/>
                </a:lnTo>
                <a:lnTo>
                  <a:pt x="5936783" y="66814"/>
                </a:lnTo>
                <a:lnTo>
                  <a:pt x="5935781" y="63842"/>
                </a:lnTo>
                <a:lnTo>
                  <a:pt x="5935376" y="62814"/>
                </a:lnTo>
                <a:close/>
              </a:path>
              <a:path w="5941695" h="565784">
                <a:moveTo>
                  <a:pt x="5930197" y="51396"/>
                </a:moveTo>
                <a:lnTo>
                  <a:pt x="5919881" y="51396"/>
                </a:lnTo>
                <a:lnTo>
                  <a:pt x="5919995" y="51587"/>
                </a:lnTo>
                <a:lnTo>
                  <a:pt x="5922116" y="55283"/>
                </a:lnTo>
                <a:lnTo>
                  <a:pt x="5924059" y="59093"/>
                </a:lnTo>
                <a:lnTo>
                  <a:pt x="5925812" y="63017"/>
                </a:lnTo>
                <a:lnTo>
                  <a:pt x="5925736" y="62814"/>
                </a:lnTo>
                <a:lnTo>
                  <a:pt x="5935376" y="62814"/>
                </a:lnTo>
                <a:lnTo>
                  <a:pt x="5934041" y="59423"/>
                </a:lnTo>
                <a:lnTo>
                  <a:pt x="5932073" y="55092"/>
                </a:lnTo>
                <a:lnTo>
                  <a:pt x="5930197" y="51396"/>
                </a:lnTo>
                <a:close/>
              </a:path>
              <a:path w="5941695" h="565784">
                <a:moveTo>
                  <a:pt x="5923958" y="58902"/>
                </a:moveTo>
                <a:lnTo>
                  <a:pt x="5924044" y="59093"/>
                </a:lnTo>
                <a:lnTo>
                  <a:pt x="5923958" y="58902"/>
                </a:lnTo>
                <a:close/>
              </a:path>
              <a:path w="5941695" h="565784">
                <a:moveTo>
                  <a:pt x="5922002" y="55092"/>
                </a:moveTo>
                <a:lnTo>
                  <a:pt x="5922100" y="55283"/>
                </a:lnTo>
                <a:lnTo>
                  <a:pt x="5922002" y="55092"/>
                </a:lnTo>
                <a:close/>
              </a:path>
              <a:path w="5941695" h="565784">
                <a:moveTo>
                  <a:pt x="5919950" y="51516"/>
                </a:moveTo>
                <a:close/>
              </a:path>
              <a:path w="5941695" h="565784">
                <a:moveTo>
                  <a:pt x="5926013" y="44361"/>
                </a:moveTo>
                <a:lnTo>
                  <a:pt x="5915118" y="44361"/>
                </a:lnTo>
                <a:lnTo>
                  <a:pt x="5915245" y="44538"/>
                </a:lnTo>
                <a:lnTo>
                  <a:pt x="5917709" y="48005"/>
                </a:lnTo>
                <a:lnTo>
                  <a:pt x="5919950" y="51516"/>
                </a:lnTo>
                <a:lnTo>
                  <a:pt x="5930197" y="51396"/>
                </a:lnTo>
                <a:lnTo>
                  <a:pt x="5929952" y="50914"/>
                </a:lnTo>
                <a:lnTo>
                  <a:pt x="5927603" y="46837"/>
                </a:lnTo>
                <a:lnTo>
                  <a:pt x="5926013" y="44361"/>
                </a:lnTo>
                <a:close/>
              </a:path>
              <a:path w="5941695" h="565784">
                <a:moveTo>
                  <a:pt x="5917582" y="47828"/>
                </a:moveTo>
                <a:lnTo>
                  <a:pt x="5917696" y="48005"/>
                </a:lnTo>
                <a:lnTo>
                  <a:pt x="5917582" y="47828"/>
                </a:lnTo>
                <a:close/>
              </a:path>
              <a:path w="5941695" h="565784">
                <a:moveTo>
                  <a:pt x="5915239" y="44530"/>
                </a:moveTo>
                <a:close/>
              </a:path>
              <a:path w="5941695" h="565784">
                <a:moveTo>
                  <a:pt x="5923754" y="41033"/>
                </a:moveTo>
                <a:lnTo>
                  <a:pt x="5912502" y="41033"/>
                </a:lnTo>
                <a:lnTo>
                  <a:pt x="5912642" y="41198"/>
                </a:lnTo>
                <a:lnTo>
                  <a:pt x="5915239" y="44530"/>
                </a:lnTo>
                <a:lnTo>
                  <a:pt x="5915118" y="44361"/>
                </a:lnTo>
                <a:lnTo>
                  <a:pt x="5926013" y="44361"/>
                </a:lnTo>
                <a:lnTo>
                  <a:pt x="5925075" y="42900"/>
                </a:lnTo>
                <a:lnTo>
                  <a:pt x="5923754" y="41033"/>
                </a:lnTo>
                <a:close/>
              </a:path>
              <a:path w="5941695" h="565784">
                <a:moveTo>
                  <a:pt x="5912531" y="41070"/>
                </a:moveTo>
                <a:lnTo>
                  <a:pt x="5912631" y="41198"/>
                </a:lnTo>
                <a:lnTo>
                  <a:pt x="5912531" y="41070"/>
                </a:lnTo>
                <a:close/>
              </a:path>
              <a:path w="5941695" h="565784">
                <a:moveTo>
                  <a:pt x="5921383" y="37820"/>
                </a:moveTo>
                <a:lnTo>
                  <a:pt x="5909721" y="37820"/>
                </a:lnTo>
                <a:lnTo>
                  <a:pt x="5909873" y="37985"/>
                </a:lnTo>
                <a:lnTo>
                  <a:pt x="5912531" y="41070"/>
                </a:lnTo>
                <a:lnTo>
                  <a:pt x="5923754" y="41033"/>
                </a:lnTo>
                <a:lnTo>
                  <a:pt x="5922370" y="39077"/>
                </a:lnTo>
                <a:lnTo>
                  <a:pt x="5921383" y="37820"/>
                </a:lnTo>
                <a:close/>
              </a:path>
              <a:path w="5941695" h="565784">
                <a:moveTo>
                  <a:pt x="5909769" y="37876"/>
                </a:moveTo>
                <a:close/>
              </a:path>
              <a:path w="5941695" h="565784">
                <a:moveTo>
                  <a:pt x="5918928" y="34759"/>
                </a:moveTo>
                <a:lnTo>
                  <a:pt x="5906800" y="34759"/>
                </a:lnTo>
                <a:lnTo>
                  <a:pt x="5906952" y="34912"/>
                </a:lnTo>
                <a:lnTo>
                  <a:pt x="5909769" y="37876"/>
                </a:lnTo>
                <a:lnTo>
                  <a:pt x="5921383" y="37820"/>
                </a:lnTo>
                <a:lnTo>
                  <a:pt x="5919487" y="35407"/>
                </a:lnTo>
                <a:lnTo>
                  <a:pt x="5918928" y="34759"/>
                </a:lnTo>
                <a:close/>
              </a:path>
              <a:path w="5941695" h="565784">
                <a:moveTo>
                  <a:pt x="5906871" y="34834"/>
                </a:moveTo>
                <a:close/>
              </a:path>
              <a:path w="5941695" h="565784">
                <a:moveTo>
                  <a:pt x="5916403" y="31838"/>
                </a:moveTo>
                <a:lnTo>
                  <a:pt x="5903739" y="31838"/>
                </a:lnTo>
                <a:lnTo>
                  <a:pt x="5906871" y="34834"/>
                </a:lnTo>
                <a:lnTo>
                  <a:pt x="5918928" y="34759"/>
                </a:lnTo>
                <a:lnTo>
                  <a:pt x="5916403" y="31838"/>
                </a:lnTo>
                <a:close/>
              </a:path>
              <a:path w="5941695" h="565784">
                <a:moveTo>
                  <a:pt x="5913770" y="29070"/>
                </a:moveTo>
                <a:lnTo>
                  <a:pt x="5900526" y="29070"/>
                </a:lnTo>
                <a:lnTo>
                  <a:pt x="5900691" y="29209"/>
                </a:lnTo>
                <a:lnTo>
                  <a:pt x="5903892" y="31991"/>
                </a:lnTo>
                <a:lnTo>
                  <a:pt x="5903739" y="31838"/>
                </a:lnTo>
                <a:lnTo>
                  <a:pt x="5916403" y="31838"/>
                </a:lnTo>
                <a:lnTo>
                  <a:pt x="5913770" y="29070"/>
                </a:lnTo>
                <a:close/>
              </a:path>
              <a:path w="5941695" h="565784">
                <a:moveTo>
                  <a:pt x="5900646" y="29174"/>
                </a:moveTo>
                <a:close/>
              </a:path>
              <a:path w="5941695" h="565784">
                <a:moveTo>
                  <a:pt x="5911076" y="26454"/>
                </a:moveTo>
                <a:lnTo>
                  <a:pt x="5897199" y="26454"/>
                </a:lnTo>
                <a:lnTo>
                  <a:pt x="5897364" y="26581"/>
                </a:lnTo>
                <a:lnTo>
                  <a:pt x="5900646" y="29174"/>
                </a:lnTo>
                <a:lnTo>
                  <a:pt x="5913770" y="29070"/>
                </a:lnTo>
                <a:lnTo>
                  <a:pt x="5913226" y="28498"/>
                </a:lnTo>
                <a:lnTo>
                  <a:pt x="5911076" y="26454"/>
                </a:lnTo>
                <a:close/>
              </a:path>
              <a:path w="5941695" h="565784">
                <a:moveTo>
                  <a:pt x="5897321" y="26550"/>
                </a:moveTo>
                <a:close/>
              </a:path>
              <a:path w="5941695" h="565784">
                <a:moveTo>
                  <a:pt x="5908359" y="23990"/>
                </a:moveTo>
                <a:lnTo>
                  <a:pt x="5893732" y="23990"/>
                </a:lnTo>
                <a:lnTo>
                  <a:pt x="5897321" y="26550"/>
                </a:lnTo>
                <a:lnTo>
                  <a:pt x="5911076" y="26454"/>
                </a:lnTo>
                <a:lnTo>
                  <a:pt x="5909848" y="25285"/>
                </a:lnTo>
                <a:lnTo>
                  <a:pt x="5908359" y="23990"/>
                </a:lnTo>
                <a:close/>
              </a:path>
              <a:path w="5941695" h="565784">
                <a:moveTo>
                  <a:pt x="5902966" y="19570"/>
                </a:moveTo>
                <a:lnTo>
                  <a:pt x="5886467" y="19570"/>
                </a:lnTo>
                <a:lnTo>
                  <a:pt x="5890341" y="21805"/>
                </a:lnTo>
                <a:lnTo>
                  <a:pt x="5893909" y="24117"/>
                </a:lnTo>
                <a:lnTo>
                  <a:pt x="5893732" y="23990"/>
                </a:lnTo>
                <a:lnTo>
                  <a:pt x="5908359" y="23990"/>
                </a:lnTo>
                <a:lnTo>
                  <a:pt x="5906330" y="22224"/>
                </a:lnTo>
                <a:lnTo>
                  <a:pt x="5902966" y="19570"/>
                </a:lnTo>
                <a:close/>
              </a:path>
              <a:path w="5941695" h="565784">
                <a:moveTo>
                  <a:pt x="51513" y="21704"/>
                </a:moveTo>
                <a:lnTo>
                  <a:pt x="51328" y="21805"/>
                </a:lnTo>
                <a:lnTo>
                  <a:pt x="51513" y="21704"/>
                </a:lnTo>
                <a:close/>
              </a:path>
              <a:path w="5941695" h="565784">
                <a:moveTo>
                  <a:pt x="5890150" y="21704"/>
                </a:moveTo>
                <a:lnTo>
                  <a:pt x="5890309" y="21805"/>
                </a:lnTo>
                <a:lnTo>
                  <a:pt x="5890150" y="21704"/>
                </a:lnTo>
                <a:close/>
              </a:path>
              <a:path w="5941695" h="565784">
                <a:moveTo>
                  <a:pt x="55238" y="19570"/>
                </a:moveTo>
                <a:lnTo>
                  <a:pt x="55016" y="19684"/>
                </a:lnTo>
                <a:lnTo>
                  <a:pt x="55238" y="19570"/>
                </a:lnTo>
                <a:close/>
              </a:path>
              <a:path w="5941695" h="565784">
                <a:moveTo>
                  <a:pt x="5900263" y="17627"/>
                </a:moveTo>
                <a:lnTo>
                  <a:pt x="5882657" y="17627"/>
                </a:lnTo>
                <a:lnTo>
                  <a:pt x="5882860" y="17729"/>
                </a:lnTo>
                <a:lnTo>
                  <a:pt x="5886658" y="19684"/>
                </a:lnTo>
                <a:lnTo>
                  <a:pt x="5886467" y="19570"/>
                </a:lnTo>
                <a:lnTo>
                  <a:pt x="5902966" y="19570"/>
                </a:lnTo>
                <a:lnTo>
                  <a:pt x="5902660" y="19329"/>
                </a:lnTo>
                <a:lnTo>
                  <a:pt x="5900263" y="17627"/>
                </a:lnTo>
                <a:close/>
              </a:path>
              <a:path w="5941695" h="565784">
                <a:moveTo>
                  <a:pt x="5882811" y="17706"/>
                </a:moveTo>
                <a:close/>
              </a:path>
              <a:path w="5941695" h="565784">
                <a:moveTo>
                  <a:pt x="5897663" y="15862"/>
                </a:moveTo>
                <a:lnTo>
                  <a:pt x="5878758" y="15862"/>
                </a:lnTo>
                <a:lnTo>
                  <a:pt x="5882811" y="17706"/>
                </a:lnTo>
                <a:lnTo>
                  <a:pt x="5882657" y="17627"/>
                </a:lnTo>
                <a:lnTo>
                  <a:pt x="5900263" y="17627"/>
                </a:lnTo>
                <a:lnTo>
                  <a:pt x="5898850" y="16624"/>
                </a:lnTo>
                <a:lnTo>
                  <a:pt x="5897663" y="15862"/>
                </a:lnTo>
                <a:close/>
              </a:path>
              <a:path w="5941695" h="565784">
                <a:moveTo>
                  <a:pt x="5895210" y="14287"/>
                </a:moveTo>
                <a:lnTo>
                  <a:pt x="5874745" y="14287"/>
                </a:lnTo>
                <a:lnTo>
                  <a:pt x="5874961" y="14363"/>
                </a:lnTo>
                <a:lnTo>
                  <a:pt x="5878949" y="15951"/>
                </a:lnTo>
                <a:lnTo>
                  <a:pt x="5878758" y="15862"/>
                </a:lnTo>
                <a:lnTo>
                  <a:pt x="5897663" y="15862"/>
                </a:lnTo>
                <a:lnTo>
                  <a:pt x="5895210" y="14287"/>
                </a:lnTo>
                <a:close/>
              </a:path>
              <a:path w="5941695" h="565784">
                <a:moveTo>
                  <a:pt x="5874806" y="14311"/>
                </a:moveTo>
                <a:lnTo>
                  <a:pt x="5874938" y="14363"/>
                </a:lnTo>
                <a:lnTo>
                  <a:pt x="5874806" y="14311"/>
                </a:lnTo>
                <a:close/>
              </a:path>
              <a:path w="5941695" h="565784">
                <a:moveTo>
                  <a:pt x="5892870" y="12915"/>
                </a:moveTo>
                <a:lnTo>
                  <a:pt x="5870656" y="12915"/>
                </a:lnTo>
                <a:lnTo>
                  <a:pt x="5870859" y="12979"/>
                </a:lnTo>
                <a:lnTo>
                  <a:pt x="5874806" y="14311"/>
                </a:lnTo>
                <a:lnTo>
                  <a:pt x="5895210" y="14287"/>
                </a:lnTo>
                <a:lnTo>
                  <a:pt x="5894913" y="14096"/>
                </a:lnTo>
                <a:lnTo>
                  <a:pt x="5892870" y="12915"/>
                </a:lnTo>
                <a:close/>
              </a:path>
              <a:path w="5941695" h="565784">
                <a:moveTo>
                  <a:pt x="5870763" y="12951"/>
                </a:moveTo>
                <a:close/>
              </a:path>
              <a:path w="5941695" h="565784">
                <a:moveTo>
                  <a:pt x="5890799" y="11722"/>
                </a:moveTo>
                <a:lnTo>
                  <a:pt x="5866465" y="11722"/>
                </a:lnTo>
                <a:lnTo>
                  <a:pt x="5870763" y="12951"/>
                </a:lnTo>
                <a:lnTo>
                  <a:pt x="5892870" y="12915"/>
                </a:lnTo>
                <a:lnTo>
                  <a:pt x="5890799" y="11722"/>
                </a:lnTo>
                <a:close/>
              </a:path>
              <a:path w="5941695" h="565784">
                <a:moveTo>
                  <a:pt x="5888890" y="10744"/>
                </a:moveTo>
                <a:lnTo>
                  <a:pt x="5862198" y="10744"/>
                </a:lnTo>
                <a:lnTo>
                  <a:pt x="5862426" y="10794"/>
                </a:lnTo>
                <a:lnTo>
                  <a:pt x="5866681" y="11785"/>
                </a:lnTo>
                <a:lnTo>
                  <a:pt x="5866465" y="11722"/>
                </a:lnTo>
                <a:lnTo>
                  <a:pt x="5890799" y="11722"/>
                </a:lnTo>
                <a:lnTo>
                  <a:pt x="5888890" y="10744"/>
                </a:lnTo>
                <a:close/>
              </a:path>
              <a:path w="5941695" h="565784">
                <a:moveTo>
                  <a:pt x="5862382" y="10786"/>
                </a:moveTo>
                <a:close/>
              </a:path>
              <a:path w="5941695" h="565784">
                <a:moveTo>
                  <a:pt x="5887377" y="9969"/>
                </a:moveTo>
                <a:lnTo>
                  <a:pt x="5857854" y="9969"/>
                </a:lnTo>
                <a:lnTo>
                  <a:pt x="5858083" y="10007"/>
                </a:lnTo>
                <a:lnTo>
                  <a:pt x="5862382" y="10786"/>
                </a:lnTo>
                <a:lnTo>
                  <a:pt x="5862198" y="10744"/>
                </a:lnTo>
                <a:lnTo>
                  <a:pt x="5888890" y="10744"/>
                </a:lnTo>
                <a:lnTo>
                  <a:pt x="5887377" y="9969"/>
                </a:lnTo>
                <a:close/>
              </a:path>
              <a:path w="5941695" h="565784">
                <a:moveTo>
                  <a:pt x="5858025" y="10000"/>
                </a:moveTo>
                <a:close/>
              </a:path>
              <a:path w="5941695" h="565784">
                <a:moveTo>
                  <a:pt x="5885512" y="9080"/>
                </a:moveTo>
                <a:lnTo>
                  <a:pt x="5848964" y="9080"/>
                </a:lnTo>
                <a:lnTo>
                  <a:pt x="5849193" y="9093"/>
                </a:lnTo>
                <a:lnTo>
                  <a:pt x="5853676" y="9436"/>
                </a:lnTo>
                <a:lnTo>
                  <a:pt x="5853548" y="9436"/>
                </a:lnTo>
                <a:lnTo>
                  <a:pt x="5858025" y="10000"/>
                </a:lnTo>
                <a:lnTo>
                  <a:pt x="5857854" y="9969"/>
                </a:lnTo>
                <a:lnTo>
                  <a:pt x="5887377" y="9969"/>
                </a:lnTo>
                <a:lnTo>
                  <a:pt x="5886294" y="9436"/>
                </a:lnTo>
                <a:lnTo>
                  <a:pt x="5853447" y="9423"/>
                </a:lnTo>
                <a:lnTo>
                  <a:pt x="5886266" y="9423"/>
                </a:lnTo>
                <a:lnTo>
                  <a:pt x="5885512" y="9080"/>
                </a:lnTo>
                <a:close/>
              </a:path>
              <a:path w="5941695" h="565784">
                <a:moveTo>
                  <a:pt x="5849104" y="9091"/>
                </a:moveTo>
                <a:close/>
              </a:path>
              <a:path w="5941695" h="565784">
                <a:moveTo>
                  <a:pt x="5885288" y="8978"/>
                </a:moveTo>
                <a:lnTo>
                  <a:pt x="5844430" y="8978"/>
                </a:lnTo>
                <a:lnTo>
                  <a:pt x="5849104" y="9091"/>
                </a:lnTo>
                <a:lnTo>
                  <a:pt x="5848964" y="9080"/>
                </a:lnTo>
                <a:lnTo>
                  <a:pt x="5885512" y="9080"/>
                </a:lnTo>
                <a:lnTo>
                  <a:pt x="5885288" y="8978"/>
                </a:lnTo>
                <a:close/>
              </a:path>
            </a:pathLst>
          </a:custGeom>
          <a:solidFill>
            <a:srgbClr val="F6954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7"/>
          <p:cNvSpPr/>
          <p:nvPr/>
        </p:nvSpPr>
        <p:spPr>
          <a:xfrm>
            <a:off x="333375" y="7992745"/>
            <a:ext cx="6336030" cy="67119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10"/>
          <p:cNvSpPr/>
          <p:nvPr/>
        </p:nvSpPr>
        <p:spPr>
          <a:xfrm>
            <a:off x="206701" y="8083963"/>
            <a:ext cx="1424928" cy="46528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"/>
          <p:cNvSpPr txBox="1"/>
          <p:nvPr/>
        </p:nvSpPr>
        <p:spPr>
          <a:xfrm>
            <a:off x="1663012" y="8091541"/>
            <a:ext cx="534670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一</a:t>
            </a:r>
            <a:r>
              <a:rPr sz="80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800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具備資</a:t>
            </a:r>
            <a:r>
              <a:rPr sz="800" spc="-15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料</a:t>
            </a: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處 理實用</a:t>
            </a:r>
            <a:r>
              <a:rPr sz="800" spc="-15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技</a:t>
            </a: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術 之能力</a:t>
            </a:r>
            <a:endParaRPr sz="800" dirty="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2" name="object 3"/>
          <p:cNvSpPr txBox="1"/>
          <p:nvPr/>
        </p:nvSpPr>
        <p:spPr>
          <a:xfrm>
            <a:off x="2248535" y="8144510"/>
            <a:ext cx="852805" cy="500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en-US" sz="800" spc="175" dirty="0" smtClean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  <a:sym typeface="+mn-ea"/>
              </a:rPr>
              <a:t> </a:t>
            </a:r>
            <a:r>
              <a:rPr lang="zh-TW" altLang="en-US" sz="800" spc="175" dirty="0" smtClean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  <a:sym typeface="+mn-ea"/>
              </a:rPr>
              <a:t>二</a:t>
            </a:r>
            <a:r>
              <a:rPr lang="en-US" sz="800" spc="175" dirty="0" smtClean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  <a:sym typeface="+mn-ea"/>
              </a:rPr>
              <a:t>.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  <a:sym typeface="+mn-ea"/>
              </a:rPr>
              <a:t>具備資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  <a:sym typeface="+mn-ea"/>
              </a:rPr>
              <a:t>料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  <a:sym typeface="+mn-ea"/>
              </a:rPr>
              <a:t>蒐集、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處理、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分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析及 操作商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業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資訊 系統技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術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之能 力</a:t>
            </a:r>
            <a:endParaRPr sz="800" dirty="0">
              <a:solidFill>
                <a:schemeClr val="accent6">
                  <a:lumMod val="75000"/>
                </a:schemeClr>
              </a:solidFill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3" name="object 6"/>
          <p:cNvSpPr txBox="1"/>
          <p:nvPr/>
        </p:nvSpPr>
        <p:spPr>
          <a:xfrm>
            <a:off x="3143885" y="8152130"/>
            <a:ext cx="765810" cy="39751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lang="zh-TW" sz="800" dirty="0" err="1" smtClean="0">
                <a:solidFill>
                  <a:schemeClr val="accent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  <a:sym typeface="+mn-ea"/>
              </a:rPr>
              <a:t>三</a:t>
            </a:r>
            <a:r>
              <a:rPr lang="en-US" altLang="zh-TW" sz="800" dirty="0" err="1" smtClean="0">
                <a:solidFill>
                  <a:schemeClr val="accent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  <a:sym typeface="+mn-ea"/>
              </a:rPr>
              <a:t>.</a:t>
            </a:r>
            <a:r>
              <a:rPr sz="800" dirty="0" err="1" smtClean="0">
                <a:solidFill>
                  <a:schemeClr val="accent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  <a:sym typeface="+mn-ea"/>
              </a:rPr>
              <a:t>具備網頁開發</a:t>
            </a:r>
            <a:endParaRPr sz="800" dirty="0" err="1" smtClean="0">
              <a:solidFill>
                <a:schemeClr val="accent2">
                  <a:lumMod val="75000"/>
                </a:schemeClr>
              </a:solidFill>
              <a:latin typeface="新細明體" panose="02020500000000000000" charset="-120"/>
              <a:cs typeface="新細明體" panose="02020500000000000000" charset="-120"/>
              <a:sym typeface="+mn-ea"/>
            </a:endParaRPr>
          </a:p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sz="800" dirty="0">
                <a:solidFill>
                  <a:schemeClr val="accent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及程式設計管 理技術之能力</a:t>
            </a:r>
            <a:endParaRPr sz="800" dirty="0">
              <a:solidFill>
                <a:schemeClr val="accent2">
                  <a:lumMod val="75000"/>
                </a:schemeClr>
              </a:solidFill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4" name="object 7"/>
          <p:cNvSpPr txBox="1"/>
          <p:nvPr/>
        </p:nvSpPr>
        <p:spPr>
          <a:xfrm>
            <a:off x="3992610" y="8093264"/>
            <a:ext cx="636905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四</a:t>
            </a:r>
            <a:r>
              <a:rPr sz="800" dirty="0">
                <a:solidFill>
                  <a:srgbClr val="00AF50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800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具備多</a:t>
            </a:r>
            <a:r>
              <a:rPr sz="800" spc="-15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媒</a:t>
            </a: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體製 作專業</a:t>
            </a:r>
            <a:r>
              <a:rPr sz="800" spc="-15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技</a:t>
            </a: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術之 能力</a:t>
            </a:r>
            <a:endParaRPr sz="800" dirty="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5" name="object 8"/>
          <p:cNvSpPr txBox="1"/>
          <p:nvPr/>
        </p:nvSpPr>
        <p:spPr>
          <a:xfrm>
            <a:off x="4665075" y="8092109"/>
            <a:ext cx="636905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五</a:t>
            </a:r>
            <a:r>
              <a:rPr sz="800" dirty="0">
                <a:solidFill>
                  <a:srgbClr val="00AFEF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800" dirty="0">
              <a:latin typeface="Calibri" panose="020F0502020204030204"/>
              <a:cs typeface="Calibri" panose="020F0502020204030204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具備雲</a:t>
            </a:r>
            <a:r>
              <a:rPr sz="800" spc="-15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端</a:t>
            </a: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商務 科技及</a:t>
            </a:r>
            <a:r>
              <a:rPr sz="800" spc="-15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商</a:t>
            </a: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業行 銷技術</a:t>
            </a:r>
            <a:r>
              <a:rPr sz="800" spc="-15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之</a:t>
            </a: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能力</a:t>
            </a:r>
            <a:endParaRPr sz="800" dirty="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6" name="object 9"/>
          <p:cNvSpPr txBox="1"/>
          <p:nvPr/>
        </p:nvSpPr>
        <p:spPr>
          <a:xfrm>
            <a:off x="5393055" y="8081645"/>
            <a:ext cx="1132205" cy="549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1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六</a:t>
            </a:r>
            <a:r>
              <a:rPr sz="700" dirty="0">
                <a:solidFill>
                  <a:schemeClr val="tx2">
                    <a:lumMod val="75000"/>
                  </a:schemeClr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700" dirty="0">
              <a:solidFill>
                <a:schemeClr val="tx2">
                  <a:lumMod val="75000"/>
                </a:schemeClr>
              </a:solidFill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70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具備勞</a:t>
            </a:r>
            <a:r>
              <a:rPr sz="700" spc="-15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動</a:t>
            </a:r>
            <a:r>
              <a:rPr sz="70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權益</a:t>
            </a:r>
            <a:r>
              <a:rPr sz="700" spc="-15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、</a:t>
            </a:r>
            <a:r>
              <a:rPr sz="70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職 業道德</a:t>
            </a:r>
            <a:r>
              <a:rPr sz="700" spc="-15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、</a:t>
            </a:r>
            <a:r>
              <a:rPr sz="70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工作</a:t>
            </a:r>
            <a:r>
              <a:rPr sz="700" spc="-15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習</a:t>
            </a:r>
            <a:r>
              <a:rPr sz="70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慣、 價值觀</a:t>
            </a:r>
            <a:r>
              <a:rPr sz="700" spc="-15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、</a:t>
            </a:r>
            <a:r>
              <a:rPr sz="70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敬業</a:t>
            </a:r>
            <a:r>
              <a:rPr sz="700" spc="-15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樂</a:t>
            </a:r>
            <a:r>
              <a:rPr sz="70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群、 樂觀進</a:t>
            </a:r>
            <a:r>
              <a:rPr sz="700" spc="-15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取</a:t>
            </a:r>
            <a:r>
              <a:rPr sz="70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及熱</a:t>
            </a:r>
            <a:r>
              <a:rPr sz="700" spc="-15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忱</a:t>
            </a:r>
            <a:r>
              <a:rPr sz="700" dirty="0">
                <a:solidFill>
                  <a:schemeClr val="tx2">
                    <a:lumMod val="75000"/>
                  </a:schemeClr>
                </a:solidFill>
                <a:latin typeface="新細明體" panose="02020500000000000000" charset="-120"/>
                <a:cs typeface="新細明體" panose="02020500000000000000" charset="-120"/>
              </a:rPr>
              <a:t>的 服務態度</a:t>
            </a:r>
            <a:endParaRPr sz="700" dirty="0">
              <a:solidFill>
                <a:schemeClr val="tx2">
                  <a:lumMod val="75000"/>
                </a:schemeClr>
              </a:solidFill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7" name="object 11"/>
          <p:cNvSpPr/>
          <p:nvPr/>
        </p:nvSpPr>
        <p:spPr>
          <a:xfrm>
            <a:off x="236931" y="8741964"/>
            <a:ext cx="6432766" cy="34435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13"/>
          <p:cNvSpPr/>
          <p:nvPr/>
        </p:nvSpPr>
        <p:spPr>
          <a:xfrm>
            <a:off x="3547681" y="8644728"/>
            <a:ext cx="186119" cy="19447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14"/>
          <p:cNvSpPr/>
          <p:nvPr/>
        </p:nvSpPr>
        <p:spPr>
          <a:xfrm>
            <a:off x="176784" y="8728385"/>
            <a:ext cx="1387221" cy="36498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15"/>
          <p:cNvSpPr txBox="1"/>
          <p:nvPr/>
        </p:nvSpPr>
        <p:spPr>
          <a:xfrm>
            <a:off x="1696973" y="8748367"/>
            <a:ext cx="63690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一</a:t>
            </a:r>
            <a:r>
              <a:rPr sz="800" dirty="0">
                <a:solidFill>
                  <a:srgbClr val="FF0000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800" dirty="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文書處</a:t>
            </a:r>
            <a:r>
              <a:rPr sz="800" spc="-15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理</a:t>
            </a:r>
            <a:r>
              <a:rPr sz="800" dirty="0">
                <a:solidFill>
                  <a:srgbClr val="FF0000"/>
                </a:solidFill>
                <a:latin typeface="新細明體" panose="02020500000000000000" charset="-120"/>
                <a:cs typeface="新細明體" panose="02020500000000000000" charset="-120"/>
              </a:rPr>
              <a:t>人員</a:t>
            </a:r>
            <a:endParaRPr sz="800" dirty="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41" name="object 16"/>
          <p:cNvSpPr txBox="1"/>
          <p:nvPr/>
        </p:nvSpPr>
        <p:spPr>
          <a:xfrm>
            <a:off x="2417191" y="8748367"/>
            <a:ext cx="63817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二</a:t>
            </a:r>
            <a:r>
              <a:rPr sz="800" dirty="0">
                <a:solidFill>
                  <a:srgbClr val="D99593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800" dirty="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網頁設計人員</a:t>
            </a:r>
            <a:endParaRPr sz="800" dirty="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42" name="object 17"/>
          <p:cNvSpPr txBox="1"/>
          <p:nvPr/>
        </p:nvSpPr>
        <p:spPr>
          <a:xfrm>
            <a:off x="3188970" y="8748367"/>
            <a:ext cx="63817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三</a:t>
            </a:r>
            <a:r>
              <a:rPr sz="800" dirty="0">
                <a:solidFill>
                  <a:srgbClr val="D99593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800" dirty="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D99593"/>
                </a:solidFill>
                <a:latin typeface="新細明體" panose="02020500000000000000" charset="-120"/>
                <a:cs typeface="新細明體" panose="02020500000000000000" charset="-120"/>
              </a:rPr>
              <a:t>程式設計人員</a:t>
            </a:r>
            <a:endParaRPr sz="800" dirty="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43" name="object 18"/>
          <p:cNvSpPr txBox="1"/>
          <p:nvPr/>
        </p:nvSpPr>
        <p:spPr>
          <a:xfrm>
            <a:off x="3909440" y="8748367"/>
            <a:ext cx="63690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四</a:t>
            </a:r>
            <a:r>
              <a:rPr sz="800" dirty="0">
                <a:solidFill>
                  <a:srgbClr val="6F2F9F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80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會計事</a:t>
            </a:r>
            <a:r>
              <a:rPr sz="800" spc="-15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務</a:t>
            </a:r>
            <a:r>
              <a:rPr sz="800" dirty="0">
                <a:solidFill>
                  <a:srgbClr val="6F2F9F"/>
                </a:solidFill>
                <a:latin typeface="新細明體" panose="02020500000000000000" charset="-120"/>
                <a:cs typeface="新細明體" panose="02020500000000000000" charset="-120"/>
              </a:rPr>
              <a:t>人員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44" name="object 19"/>
          <p:cNvSpPr txBox="1"/>
          <p:nvPr/>
        </p:nvSpPr>
        <p:spPr>
          <a:xfrm>
            <a:off x="4730241" y="8756876"/>
            <a:ext cx="43688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五</a:t>
            </a:r>
            <a:r>
              <a:rPr sz="800" dirty="0">
                <a:solidFill>
                  <a:srgbClr val="00AFEF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80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spc="1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行銷</a:t>
            </a:r>
            <a:r>
              <a:rPr sz="800" dirty="0">
                <a:solidFill>
                  <a:srgbClr val="00AFEF"/>
                </a:solidFill>
                <a:latin typeface="新細明體" panose="02020500000000000000" charset="-120"/>
                <a:cs typeface="新細明體" panose="02020500000000000000" charset="-120"/>
              </a:rPr>
              <a:t>人員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45" name="object 10"/>
          <p:cNvSpPr/>
          <p:nvPr/>
        </p:nvSpPr>
        <p:spPr>
          <a:xfrm>
            <a:off x="211187" y="8748314"/>
            <a:ext cx="6508903" cy="385269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object 20"/>
          <p:cNvSpPr txBox="1"/>
          <p:nvPr/>
        </p:nvSpPr>
        <p:spPr>
          <a:xfrm>
            <a:off x="5397753" y="8763152"/>
            <a:ext cx="73914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六</a:t>
            </a:r>
            <a:r>
              <a:rPr sz="800" dirty="0">
                <a:solidFill>
                  <a:srgbClr val="00AF50"/>
                </a:solidFill>
                <a:latin typeface="Calibri" panose="020F0502020204030204"/>
                <a:cs typeface="Calibri" panose="020F0502020204030204"/>
              </a:rPr>
              <a:t>.</a:t>
            </a:r>
            <a:endParaRPr sz="800" dirty="0"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多媒體</a:t>
            </a:r>
            <a:r>
              <a:rPr sz="800" spc="-15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製</a:t>
            </a:r>
            <a:r>
              <a:rPr sz="800" dirty="0">
                <a:solidFill>
                  <a:srgbClr val="00AF50"/>
                </a:solidFill>
                <a:latin typeface="新細明體" panose="02020500000000000000" charset="-120"/>
                <a:cs typeface="新細明體" panose="02020500000000000000" charset="-120"/>
              </a:rPr>
              <a:t>作人員</a:t>
            </a:r>
            <a:endParaRPr sz="800" dirty="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48" name="object 11"/>
          <p:cNvSpPr/>
          <p:nvPr/>
        </p:nvSpPr>
        <p:spPr>
          <a:xfrm>
            <a:off x="3482168" y="7847029"/>
            <a:ext cx="251632" cy="191436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1487</Words>
  <Application>WPS Presentation</Application>
  <PresentationFormat>如螢幕大小 (4:3)</PresentationFormat>
  <Paragraphs>341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新細明體</vt:lpstr>
      <vt:lpstr>Wingdings</vt:lpstr>
      <vt:lpstr>微軟正黑體</vt:lpstr>
      <vt:lpstr>Times New Roman</vt:lpstr>
      <vt:lpstr>新細明體</vt:lpstr>
      <vt:lpstr>Calibri</vt:lpstr>
      <vt:lpstr>Arial</vt:lpstr>
      <vt:lpstr>Calibri</vt:lpstr>
      <vt:lpstr>SimSun</vt:lpstr>
      <vt:lpstr>Microsoft YaHei</vt:lpstr>
      <vt:lpstr>Arial Unicode MS</vt:lpstr>
      <vt:lpstr>標楷體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24</cp:revision>
  <dcterms:created xsi:type="dcterms:W3CDTF">2019-11-28T07:03:00Z</dcterms:created>
  <dcterms:modified xsi:type="dcterms:W3CDTF">2025-01-03T08:28:54Z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  <property fmtid="{D5CDD505-2E9C-101B-9397-08002B2CF9AE}" pid="5" name="KSOProductBuildVer">
    <vt:lpwstr>1028-10.8.0.6003</vt:lpwstr>
  </property>
</Properties>
</file>