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95" autoAdjust="0"/>
    <p:restoredTop sz="94176" autoAdjust="0"/>
  </p:normalViewPr>
  <p:slideViewPr>
    <p:cSldViewPr>
      <p:cViewPr>
        <p:scale>
          <a:sx n="130" d="100"/>
          <a:sy n="130" d="100"/>
        </p:scale>
        <p:origin x="-432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表格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44151"/>
              </p:ext>
            </p:extLst>
          </p:nvPr>
        </p:nvGraphicFramePr>
        <p:xfrm>
          <a:off x="308517" y="1926934"/>
          <a:ext cx="6360843" cy="5684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387"/>
                <a:gridCol w="152638"/>
                <a:gridCol w="351418"/>
                <a:gridCol w="910590"/>
                <a:gridCol w="910210"/>
                <a:gridCol w="910400"/>
                <a:gridCol w="910400"/>
                <a:gridCol w="910400"/>
                <a:gridCol w="910400"/>
              </a:tblGrid>
              <a:tr h="288032">
                <a:tc rowSpan="2"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一年級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二年級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三年級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8032">
                <a:tc gridSpan="3" vMerge="1">
                  <a:txBody>
                    <a:bodyPr/>
                    <a:lstStyle/>
                    <a:p>
                      <a:endParaRPr lang="zh-TW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45496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一般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國語文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英語文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歷史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化學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音樂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資訊科技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健康與護理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全民國防教育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endParaRPr lang="zh-TW" altLang="en-US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國語文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英語文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地理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美術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健康與護理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全民國防教育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國語文</a:t>
                      </a:r>
                      <a:r>
                        <a:rPr lang="en-US" altLang="zh-TW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英語文</a:t>
                      </a:r>
                      <a:r>
                        <a:rPr lang="en-US" altLang="zh-TW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</a:t>
                      </a:r>
                      <a:r>
                        <a:rPr lang="en-US" altLang="zh-TW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公民與社會</a:t>
                      </a:r>
                      <a:r>
                        <a:rPr lang="en-US" altLang="zh-TW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物理</a:t>
                      </a:r>
                      <a:r>
                        <a:rPr lang="en-US" altLang="zh-TW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</a:t>
                      </a:r>
                      <a:r>
                        <a:rPr lang="en-US" altLang="zh-TW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7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國語文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英語文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生涯規劃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國語文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英語文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國語文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英語文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生物</a:t>
                      </a:r>
                      <a:r>
                        <a:rPr lang="en-US" altLang="zh-TW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0506">
                <a:tc gridSpan="3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專業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家政概論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色彩概論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家政概論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5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家政行職業衛生與安全</a:t>
                      </a:r>
                      <a:r>
                        <a:rPr lang="en-US" altLang="zh-TW" sz="5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5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家庭教育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家庭教育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行銷</a:t>
                      </a:r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與服務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家政美學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家政職業倫理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行銷與服務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62255">
                <a:tc rowSpan="2" grid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部定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實習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多媒材創作實務</a:t>
                      </a:r>
                      <a:r>
                        <a:rPr lang="en-US" altLang="zh-TW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7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多媒材創作實務</a:t>
                      </a:r>
                      <a:r>
                        <a:rPr lang="en-US" altLang="zh-TW" sz="7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TW" altLang="en-US" sz="7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飾品設計與實務</a:t>
                      </a:r>
                      <a:r>
                        <a:rPr lang="en-US" altLang="zh-TW" sz="7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(2)</a:t>
                      </a:r>
                      <a:endParaRPr lang="zh-TW" altLang="en-US" sz="700" kern="1200" dirty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飾品設計與實務</a:t>
                      </a:r>
                      <a:r>
                        <a:rPr lang="en-US" altLang="zh-TW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7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51460">
                <a:tc gridSpan="2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生活應用技能領域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嬰幼兒發展與照護實務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嬰幼兒發展與照護實務</a:t>
                      </a: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膳食與營養實務</a:t>
                      </a:r>
                      <a:r>
                        <a:rPr lang="en-US" altLang="zh-TW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幼兒教保活動設計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膳食與營養實務</a:t>
                      </a:r>
                      <a:r>
                        <a:rPr lang="en-US" altLang="zh-TW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幼兒教保活動設計</a:t>
                      </a:r>
                      <a:r>
                        <a:rPr lang="en-US" altLang="zh-TW" sz="7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7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家庭生活管理實務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家庭生活管理實務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zh-TW" altLang="en-US" sz="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2748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一般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應用數學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英語會話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應用數學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英語會話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66065">
                <a:tc gridSpan="2" vMerge="1">
                  <a:txBody>
                    <a:bodyPr/>
                    <a:lstStyle/>
                    <a:p>
                      <a:endParaRPr lang="zh-TW"/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7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性別平等教育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國防通識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endParaRPr lang="zh-TW" altLang="en-US" sz="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國防通識</a:t>
                      </a:r>
                      <a:r>
                        <a:rPr lang="en-US" altLang="zh-TW" sz="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endParaRPr lang="zh-TW" altLang="en-US" sz="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國防通識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人際關係與溝通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en-US" altLang="zh-TW" sz="600" kern="120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國防通識</a:t>
                      </a:r>
                      <a:r>
                        <a:rPr lang="en-US" altLang="zh-TW" sz="6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(1)</a:t>
                      </a:r>
                      <a:endParaRPr lang="en-US" altLang="zh-TW" sz="600" kern="12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22748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專業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幼兒教保概論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幼兒教保概論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特殊幼兒保育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幼兒教保行政</a:t>
                      </a:r>
                      <a:r>
                        <a:rPr lang="en-US" altLang="zh-TW" sz="6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幼兒教保環境規劃</a:t>
                      </a:r>
                      <a:r>
                        <a:rPr lang="en-US" altLang="zh-TW" sz="600" kern="120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(2)</a:t>
                      </a:r>
                      <a:endParaRPr lang="en-US" altLang="zh-TW" sz="600" kern="120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22752">
                <a:tc gridSpan="2" vMerge="1">
                  <a:txBody>
                    <a:bodyPr/>
                    <a:lstStyle/>
                    <a:p>
                      <a:endParaRPr lang="zh-TW"/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8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2748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實習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器樂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教學媒體設計與應用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(4)</a:t>
                      </a:r>
                      <a:endParaRPr lang="zh-TW" altLang="en-US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教學媒體設計與應用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(4)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專題實作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5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教保實務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(4)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專題實作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5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教保實務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(4)</a:t>
                      </a:r>
                      <a:endParaRPr lang="zh-TW" altLang="en-US" sz="5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18440">
                <a:tc gridSpan="2" vMerge="1">
                  <a:txBody>
                    <a:bodyPr/>
                    <a:lstStyle/>
                    <a:p>
                      <a:endParaRPr lang="zh-TW"/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幼兒遊戲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幼兒餐點設計與製作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  <a:endParaRPr lang="zh-TW" altLang="en-US" sz="5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幼兒戲劇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氣球造型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5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幼兒韻律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育嬰實習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繪本導讀與創作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8288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多元選修</a:t>
                      </a:r>
                      <a:endParaRPr lang="zh-TW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同科跨班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41486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altLang="zh-TW" sz="7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TW" altLang="en-US" sz="7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同群</a:t>
                      </a:r>
                      <a:endParaRPr kumimoji="0" lang="en-US" altLang="zh-TW" sz="7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TW" altLang="en-US" sz="7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跨科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6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創意玩手作</a:t>
                      </a:r>
                      <a:r>
                        <a:rPr lang="en-US" altLang="zh-TW" sz="5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5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服裝造型</a:t>
                      </a:r>
                      <a:r>
                        <a:rPr lang="en-US" altLang="zh-TW" sz="5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5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髮型設計</a:t>
                      </a:r>
                      <a:r>
                        <a:rPr lang="en-US" altLang="zh-TW" sz="5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5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手作藝術</a:t>
                      </a:r>
                      <a:r>
                        <a:rPr lang="en-US" altLang="zh-TW" sz="5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5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娃娃服縫紉</a:t>
                      </a:r>
                      <a:r>
                        <a:rPr lang="en-US" altLang="zh-TW" sz="5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5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基礎編梳</a:t>
                      </a:r>
                      <a:r>
                        <a:rPr lang="en-US" altLang="zh-TW" sz="5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</a:t>
                      </a:r>
                      <a:r>
                        <a:rPr lang="en-US" altLang="zh-TW" sz="500" b="1" dirty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  <a:p>
                      <a:r>
                        <a:rPr lang="en-US" altLang="zh-TW" sz="500" b="1" dirty="0" err="1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原住民族語文</a:t>
                      </a:r>
                      <a:r>
                        <a:rPr lang="en-US" altLang="zh-TW" sz="5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(</a:t>
                      </a:r>
                      <a:r>
                        <a:rPr lang="en-US" altLang="zh-TW" sz="5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手作藝術</a:t>
                      </a:r>
                      <a:r>
                        <a:rPr lang="en-US" altLang="zh-TW" sz="5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(2)</a:t>
                      </a:r>
                      <a:endParaRPr lang="en-US" altLang="zh-TW" sz="500" b="1" dirty="0" smtClean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5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娃娃服縫紉</a:t>
                      </a:r>
                      <a:r>
                        <a:rPr lang="en-US" altLang="zh-TW" sz="5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(2)</a:t>
                      </a:r>
                      <a:endParaRPr lang="en-US" altLang="zh-TW" sz="500" b="1" dirty="0" smtClean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5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基礎編梳</a:t>
                      </a:r>
                      <a:r>
                        <a:rPr lang="en-US" altLang="zh-TW" sz="5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(2</a:t>
                      </a:r>
                      <a:r>
                        <a:rPr lang="en-US" altLang="zh-TW" sz="500" b="1" dirty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)</a:t>
                      </a:r>
                      <a:endParaRPr lang="en-US" altLang="zh-TW" sz="5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en-US" altLang="zh-TW" sz="500" b="1" dirty="0" err="1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原住民族語文</a:t>
                      </a:r>
                      <a:r>
                        <a:rPr lang="en-US" altLang="zh-TW" sz="5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(</a:t>
                      </a:r>
                      <a:r>
                        <a:rPr lang="en-US" altLang="zh-TW" sz="5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2)</a:t>
                      </a:r>
                    </a:p>
                    <a:p>
                      <a:endParaRPr lang="zh-TW" altLang="en-US" sz="5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6380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TW" altLang="en-US" sz="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同校跨群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2954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彈性學習時間</a:t>
                      </a:r>
                      <a:endParaRPr lang="zh-TW" altLang="zh-TW" sz="6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(0)</a:t>
                      </a:r>
                      <a:endParaRPr lang="zh-TW" altLang="en-US" sz="6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(0)</a:t>
                      </a:r>
                      <a:endParaRPr lang="zh-TW" altLang="en-US" sz="6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2954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團體活動時間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剪去對角線角落矩形 3"/>
          <p:cNvSpPr/>
          <p:nvPr/>
        </p:nvSpPr>
        <p:spPr>
          <a:xfrm>
            <a:off x="260648" y="107504"/>
            <a:ext cx="6408712" cy="360040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新北市莊敬高職  </a:t>
            </a:r>
            <a:r>
              <a:rPr lang="zh-TW" altLang="en-US" b="1" dirty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幼兒保育</a:t>
            </a:r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科  課程地圖 </a:t>
            </a:r>
            <a:r>
              <a:rPr lang="en-US" altLang="zh-TW" sz="1200" b="1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(114</a:t>
            </a:r>
            <a:r>
              <a:rPr lang="zh-TW" altLang="en-US" sz="1200" b="1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學年度新生適用</a:t>
            </a:r>
            <a:r>
              <a:rPr lang="en-US" altLang="zh-TW" sz="1200" b="1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1200" b="1" dirty="0">
              <a:solidFill>
                <a:schemeClr val="tx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48" y="500361"/>
            <a:ext cx="6389882" cy="864096"/>
          </a:xfrm>
          <a:prstGeom prst="rect">
            <a:avLst/>
          </a:prstGeom>
        </p:spPr>
      </p:pic>
      <p:cxnSp>
        <p:nvCxnSpPr>
          <p:cNvPr id="27" name="直線接點 26"/>
          <p:cNvCxnSpPr/>
          <p:nvPr/>
        </p:nvCxnSpPr>
        <p:spPr>
          <a:xfrm>
            <a:off x="304298" y="1914495"/>
            <a:ext cx="892454" cy="569273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字方塊 27"/>
          <p:cNvSpPr txBox="1"/>
          <p:nvPr/>
        </p:nvSpPr>
        <p:spPr>
          <a:xfrm>
            <a:off x="323558" y="2123728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課程</a:t>
            </a:r>
            <a:endParaRPr lang="en-US" altLang="zh-TW" sz="1000" b="1" dirty="0" smtClean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0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類別</a:t>
            </a:r>
            <a:endParaRPr lang="zh-TW" altLang="en-US" sz="1000" b="1" dirty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9" name="文字方塊 28"/>
          <p:cNvSpPr txBox="1"/>
          <p:nvPr/>
        </p:nvSpPr>
        <p:spPr>
          <a:xfrm>
            <a:off x="755606" y="190770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授課</a:t>
            </a:r>
            <a:endParaRPr lang="en-US" altLang="zh-TW" sz="1000" b="1" dirty="0" smtClean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0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年級</a:t>
            </a:r>
            <a:endParaRPr lang="zh-TW" altLang="en-US" sz="1000" b="1" dirty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5" name="群組 4"/>
          <p:cNvGrpSpPr/>
          <p:nvPr/>
        </p:nvGrpSpPr>
        <p:grpSpPr>
          <a:xfrm>
            <a:off x="49530" y="7839075"/>
            <a:ext cx="6579235" cy="645795"/>
            <a:chOff x="60273" y="7263172"/>
            <a:chExt cx="6579028" cy="750919"/>
          </a:xfrm>
        </p:grpSpPr>
        <p:sp>
          <p:nvSpPr>
            <p:cNvPr id="2" name="圓角化同側角落矩形 1"/>
            <p:cNvSpPr/>
            <p:nvPr/>
          </p:nvSpPr>
          <p:spPr>
            <a:xfrm>
              <a:off x="340258" y="7423930"/>
              <a:ext cx="6299043" cy="590161"/>
            </a:xfrm>
            <a:prstGeom prst="round2Same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10" name="圖片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0535" y="7263172"/>
              <a:ext cx="186089" cy="288032"/>
            </a:xfrm>
            <a:prstGeom prst="rect">
              <a:avLst/>
            </a:prstGeom>
          </p:spPr>
        </p:pic>
        <p:pic>
          <p:nvPicPr>
            <p:cNvPr id="3" name="圖片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73" y="7416687"/>
              <a:ext cx="1417118" cy="492910"/>
            </a:xfrm>
            <a:prstGeom prst="rect">
              <a:avLst/>
            </a:prstGeom>
          </p:spPr>
        </p:pic>
      </p:grpSp>
      <p:sp>
        <p:nvSpPr>
          <p:cNvPr id="32" name="文字方塊 31"/>
          <p:cNvSpPr txBox="1"/>
          <p:nvPr/>
        </p:nvSpPr>
        <p:spPr>
          <a:xfrm>
            <a:off x="1485037" y="7956123"/>
            <a:ext cx="90186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一</a:t>
            </a:r>
            <a:r>
              <a:rPr lang="en-US" altLang="zh-TW" sz="900" dirty="0" smtClean="0"/>
              <a:t>.</a:t>
            </a:r>
            <a:r>
              <a:rPr lang="zh-TW" altLang="en-US" sz="900"/>
              <a:t>具備嬰幼兒照護與保育的基礎能力</a:t>
            </a:r>
            <a:endParaRPr lang="zh-TW" altLang="en-US" sz="900" dirty="0"/>
          </a:p>
        </p:txBody>
      </p:sp>
      <p:sp>
        <p:nvSpPr>
          <p:cNvPr id="33" name="文字方塊 32"/>
          <p:cNvSpPr txBox="1"/>
          <p:nvPr/>
        </p:nvSpPr>
        <p:spPr>
          <a:xfrm>
            <a:off x="2441215" y="7952348"/>
            <a:ext cx="84376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二</a:t>
            </a:r>
            <a:r>
              <a:rPr lang="en-US" altLang="zh-TW" sz="900" dirty="0" smtClean="0"/>
              <a:t>.</a:t>
            </a:r>
            <a:r>
              <a:rPr lang="zh-TW" altLang="en-US" sz="900" dirty="0"/>
              <a:t>具備嬰幼兒教學與保育的能力</a:t>
            </a:r>
            <a:endParaRPr lang="en-US" altLang="zh-TW" sz="900" dirty="0"/>
          </a:p>
        </p:txBody>
      </p:sp>
      <p:sp>
        <p:nvSpPr>
          <p:cNvPr id="34" name="文字方塊 33"/>
          <p:cNvSpPr txBox="1"/>
          <p:nvPr/>
        </p:nvSpPr>
        <p:spPr>
          <a:xfrm>
            <a:off x="3263363" y="7956123"/>
            <a:ext cx="10045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三</a:t>
            </a:r>
            <a:r>
              <a:rPr lang="en-US" altLang="zh-TW" sz="900" dirty="0" smtClean="0"/>
              <a:t>.</a:t>
            </a:r>
            <a:r>
              <a:rPr lang="zh-TW" altLang="en-US" sz="900" dirty="0"/>
              <a:t>具備幼兒教保活動設計的能力</a:t>
            </a:r>
            <a:endParaRPr lang="en-US" altLang="zh-TW" sz="900" dirty="0"/>
          </a:p>
        </p:txBody>
      </p:sp>
      <p:sp>
        <p:nvSpPr>
          <p:cNvPr id="35" name="文字方塊 34"/>
          <p:cNvSpPr txBox="1"/>
          <p:nvPr/>
        </p:nvSpPr>
        <p:spPr>
          <a:xfrm>
            <a:off x="4267665" y="7958063"/>
            <a:ext cx="84242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0000"/>
                </a:solidFill>
              </a:rPr>
              <a:t>四</a:t>
            </a:r>
            <a:r>
              <a:rPr lang="en-US" altLang="zh-TW" sz="900" dirty="0" smtClean="0">
                <a:solidFill>
                  <a:srgbClr val="FF0000"/>
                </a:solidFill>
              </a:rPr>
              <a:t>.</a:t>
            </a:r>
            <a:r>
              <a:rPr lang="zh-TW" altLang="en-US" sz="900" dirty="0">
                <a:solidFill>
                  <a:srgbClr val="FF0000"/>
                </a:solidFill>
              </a:rPr>
              <a:t>具備幼兒教具製作的能力</a:t>
            </a:r>
          </a:p>
        </p:txBody>
      </p:sp>
      <p:sp>
        <p:nvSpPr>
          <p:cNvPr id="36" name="文字方塊 35"/>
          <p:cNvSpPr txBox="1"/>
          <p:nvPr/>
        </p:nvSpPr>
        <p:spPr>
          <a:xfrm>
            <a:off x="5063563" y="7957864"/>
            <a:ext cx="1533789" cy="458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/>
              <a:t>五</a:t>
            </a:r>
            <a:r>
              <a:rPr lang="en-US" altLang="zh-TW" sz="800" dirty="0" smtClean="0"/>
              <a:t>.</a:t>
            </a:r>
            <a:r>
              <a:rPr lang="zh-TW" altLang="en-US" sz="800" dirty="0"/>
              <a:t>具備勞動權益、職業道德、工作習慣、價值觀、敬業樂群、樂觀進取及專業精進的能力</a:t>
            </a:r>
            <a:endParaRPr lang="en-US" altLang="zh-TW" sz="800" dirty="0"/>
          </a:p>
        </p:txBody>
      </p:sp>
      <p:grpSp>
        <p:nvGrpSpPr>
          <p:cNvPr id="14" name="群組 13"/>
          <p:cNvGrpSpPr/>
          <p:nvPr/>
        </p:nvGrpSpPr>
        <p:grpSpPr>
          <a:xfrm>
            <a:off x="112395" y="8352155"/>
            <a:ext cx="6527165" cy="647700"/>
            <a:chOff x="112166" y="8014091"/>
            <a:chExt cx="6527135" cy="755577"/>
          </a:xfrm>
        </p:grpSpPr>
        <p:sp>
          <p:nvSpPr>
            <p:cNvPr id="8" name="圓角矩形 7"/>
            <p:cNvSpPr/>
            <p:nvPr/>
          </p:nvSpPr>
          <p:spPr>
            <a:xfrm>
              <a:off x="340258" y="8251414"/>
              <a:ext cx="6299043" cy="518254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12" name="圖片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6055" y="8014091"/>
              <a:ext cx="167012" cy="353002"/>
            </a:xfrm>
            <a:prstGeom prst="rect">
              <a:avLst/>
            </a:prstGeom>
          </p:spPr>
        </p:pic>
        <p:pic>
          <p:nvPicPr>
            <p:cNvPr id="13" name="圖片 1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166" y="8285691"/>
              <a:ext cx="1387204" cy="449699"/>
            </a:xfrm>
            <a:prstGeom prst="rect">
              <a:avLst/>
            </a:prstGeom>
          </p:spPr>
        </p:pic>
      </p:grpSp>
      <p:sp>
        <p:nvSpPr>
          <p:cNvPr id="38" name="文字方塊 37"/>
          <p:cNvSpPr txBox="1"/>
          <p:nvPr/>
        </p:nvSpPr>
        <p:spPr>
          <a:xfrm>
            <a:off x="1556792" y="8585378"/>
            <a:ext cx="774258" cy="367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一</a:t>
            </a:r>
            <a:r>
              <a:rPr lang="en-US" altLang="zh-TW" sz="900" dirty="0" smtClean="0"/>
              <a:t>.</a:t>
            </a:r>
            <a:r>
              <a:rPr lang="zh-TW" altLang="en-US" sz="900" dirty="0" smtClean="0"/>
              <a:t>幼兒</a:t>
            </a:r>
            <a:r>
              <a:rPr lang="zh-TW" altLang="en-US" sz="900" dirty="0"/>
              <a:t>保育</a:t>
            </a:r>
            <a:r>
              <a:rPr lang="zh-TW" altLang="en-US" sz="900" dirty="0" smtClean="0"/>
              <a:t>人員</a:t>
            </a:r>
            <a:endParaRPr lang="en-US" altLang="zh-TW" sz="900" dirty="0" smtClean="0"/>
          </a:p>
        </p:txBody>
      </p:sp>
      <p:sp>
        <p:nvSpPr>
          <p:cNvPr id="39" name="文字方塊 38"/>
          <p:cNvSpPr txBox="1"/>
          <p:nvPr/>
        </p:nvSpPr>
        <p:spPr>
          <a:xfrm>
            <a:off x="2420888" y="860102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二</a:t>
            </a:r>
            <a:r>
              <a:rPr lang="en-US" altLang="zh-TW" sz="900" dirty="0" smtClean="0"/>
              <a:t>.</a:t>
            </a:r>
            <a:r>
              <a:rPr lang="zh-TW" altLang="en-US" sz="900" dirty="0" smtClean="0"/>
              <a:t>托</a:t>
            </a:r>
            <a:r>
              <a:rPr lang="zh-TW" altLang="en-US" sz="900" dirty="0"/>
              <a:t>嬰</a:t>
            </a:r>
            <a:r>
              <a:rPr lang="zh-TW" altLang="en-US" sz="900" dirty="0" smtClean="0"/>
              <a:t>保</a:t>
            </a:r>
            <a:r>
              <a:rPr lang="zh-TW" altLang="en-US" sz="900" dirty="0"/>
              <a:t>育</a:t>
            </a:r>
            <a:r>
              <a:rPr lang="zh-TW" altLang="en-US" sz="900" dirty="0" smtClean="0"/>
              <a:t>人員</a:t>
            </a:r>
            <a:endParaRPr lang="en-US" altLang="zh-TW" sz="900" dirty="0" smtClean="0"/>
          </a:p>
        </p:txBody>
      </p:sp>
      <p:sp>
        <p:nvSpPr>
          <p:cNvPr id="40" name="文字方塊 39"/>
          <p:cNvSpPr txBox="1"/>
          <p:nvPr/>
        </p:nvSpPr>
        <p:spPr>
          <a:xfrm>
            <a:off x="3284984" y="8604195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三</a:t>
            </a:r>
            <a:r>
              <a:rPr lang="en-US" altLang="zh-TW" sz="900" dirty="0" smtClean="0"/>
              <a:t>.</a:t>
            </a:r>
            <a:r>
              <a:rPr lang="zh-TW" altLang="en-US" sz="900" dirty="0" smtClean="0"/>
              <a:t>兒</a:t>
            </a:r>
            <a:r>
              <a:rPr lang="zh-TW" altLang="en-US" sz="900" dirty="0"/>
              <a:t>童文康</a:t>
            </a:r>
            <a:r>
              <a:rPr lang="zh-TW" altLang="en-US" sz="900" dirty="0" smtClean="0"/>
              <a:t>工作者</a:t>
            </a:r>
            <a:endParaRPr lang="en-US" altLang="zh-TW" sz="900" dirty="0" smtClean="0"/>
          </a:p>
        </p:txBody>
      </p:sp>
      <p:sp>
        <p:nvSpPr>
          <p:cNvPr id="41" name="文字方塊 40"/>
          <p:cNvSpPr txBox="1"/>
          <p:nvPr/>
        </p:nvSpPr>
        <p:spPr>
          <a:xfrm>
            <a:off x="4174273" y="8604195"/>
            <a:ext cx="838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四</a:t>
            </a:r>
            <a:r>
              <a:rPr lang="en-US" altLang="zh-TW" sz="900" dirty="0" smtClean="0"/>
              <a:t>.</a:t>
            </a:r>
            <a:r>
              <a:rPr lang="zh-TW" altLang="en-US" sz="900" dirty="0" smtClean="0"/>
              <a:t> 兒童用品行銷人員</a:t>
            </a:r>
            <a:endParaRPr lang="en-US" altLang="zh-TW" sz="900" dirty="0" smtClean="0"/>
          </a:p>
        </p:txBody>
      </p:sp>
      <p:sp>
        <p:nvSpPr>
          <p:cNvPr id="42" name="文字方塊 41"/>
          <p:cNvSpPr txBox="1"/>
          <p:nvPr/>
        </p:nvSpPr>
        <p:spPr>
          <a:xfrm>
            <a:off x="5085184" y="8604195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0000"/>
                </a:solidFill>
              </a:rPr>
              <a:t>五</a:t>
            </a:r>
            <a:r>
              <a:rPr lang="en-US" altLang="zh-TW" sz="900" dirty="0" smtClean="0">
                <a:solidFill>
                  <a:srgbClr val="FF0000"/>
                </a:solidFill>
              </a:rPr>
              <a:t>.</a:t>
            </a:r>
            <a:r>
              <a:rPr lang="zh-TW" altLang="en-US" sz="900" dirty="0" smtClean="0">
                <a:solidFill>
                  <a:srgbClr val="FF0000"/>
                </a:solidFill>
              </a:rPr>
              <a:t>玩具設計</a:t>
            </a:r>
            <a:r>
              <a:rPr lang="zh-TW" altLang="en-US" sz="900" dirty="0">
                <a:solidFill>
                  <a:srgbClr val="FF0000"/>
                </a:solidFill>
              </a:rPr>
              <a:t>人員</a:t>
            </a:r>
            <a:endParaRPr lang="en-US" altLang="zh-TW" sz="900" dirty="0" smtClean="0">
              <a:solidFill>
                <a:srgbClr val="FF0000"/>
              </a:solidFill>
            </a:endParaRPr>
          </a:p>
        </p:txBody>
      </p:sp>
      <p:grpSp>
        <p:nvGrpSpPr>
          <p:cNvPr id="15" name="群組 14"/>
          <p:cNvGrpSpPr/>
          <p:nvPr/>
        </p:nvGrpSpPr>
        <p:grpSpPr>
          <a:xfrm>
            <a:off x="78840" y="1331641"/>
            <a:ext cx="6577899" cy="821704"/>
            <a:chOff x="78840" y="1363644"/>
            <a:chExt cx="6577899" cy="1003095"/>
          </a:xfrm>
        </p:grpSpPr>
        <p:sp>
          <p:nvSpPr>
            <p:cNvPr id="7" name="圓角化同側角落矩形 6"/>
            <p:cNvSpPr/>
            <p:nvPr/>
          </p:nvSpPr>
          <p:spPr>
            <a:xfrm>
              <a:off x="285688" y="1363644"/>
              <a:ext cx="6371051" cy="651202"/>
            </a:xfrm>
            <a:prstGeom prst="round2Same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pic>
          <p:nvPicPr>
            <p:cNvPr id="9" name="圖片 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40" y="1496945"/>
              <a:ext cx="1358335" cy="447633"/>
            </a:xfrm>
            <a:prstGeom prst="rect">
              <a:avLst/>
            </a:prstGeom>
          </p:spPr>
        </p:pic>
        <p:pic>
          <p:nvPicPr>
            <p:cNvPr id="24" name="圖片 2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0342" y="1944578"/>
              <a:ext cx="221741" cy="422161"/>
            </a:xfrm>
            <a:prstGeom prst="rect">
              <a:avLst/>
            </a:prstGeom>
          </p:spPr>
        </p:pic>
      </p:grpSp>
      <p:sp>
        <p:nvSpPr>
          <p:cNvPr id="11" name="文字方塊 10"/>
          <p:cNvSpPr txBox="1"/>
          <p:nvPr/>
        </p:nvSpPr>
        <p:spPr>
          <a:xfrm>
            <a:off x="1556792" y="1368514"/>
            <a:ext cx="90186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一</a:t>
            </a:r>
            <a:r>
              <a:rPr lang="en-US" altLang="zh-TW" sz="900" dirty="0" smtClean="0"/>
              <a:t>.</a:t>
            </a:r>
            <a:r>
              <a:rPr lang="zh-TW" altLang="en-US" sz="900" dirty="0"/>
              <a:t>培養嬰幼兒教保相關產業基礎人才</a:t>
            </a:r>
            <a:endParaRPr lang="en-US" altLang="zh-TW" sz="900" dirty="0" smtClean="0"/>
          </a:p>
        </p:txBody>
      </p:sp>
      <p:sp>
        <p:nvSpPr>
          <p:cNvPr id="17" name="文字方塊 16"/>
          <p:cNvSpPr txBox="1"/>
          <p:nvPr/>
        </p:nvSpPr>
        <p:spPr>
          <a:xfrm>
            <a:off x="2420888" y="1368514"/>
            <a:ext cx="7920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0000"/>
                </a:solidFill>
              </a:rPr>
              <a:t>二</a:t>
            </a:r>
            <a:r>
              <a:rPr lang="en-US" altLang="zh-TW" sz="900" dirty="0" smtClean="0">
                <a:solidFill>
                  <a:srgbClr val="FF0000"/>
                </a:solidFill>
              </a:rPr>
              <a:t>.</a:t>
            </a:r>
            <a:r>
              <a:rPr lang="zh-TW" altLang="en-US" sz="900" dirty="0">
                <a:solidFill>
                  <a:srgbClr val="FF0000"/>
                </a:solidFill>
              </a:rPr>
              <a:t>培養教學與保育幼兒之專業人才</a:t>
            </a:r>
            <a:endParaRPr lang="en-US" altLang="zh-TW" sz="900" dirty="0" smtClean="0">
              <a:solidFill>
                <a:srgbClr val="FF0000"/>
              </a:solidFill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3212976" y="1368514"/>
            <a:ext cx="66969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0070C0"/>
                </a:solidFill>
              </a:rPr>
              <a:t>三</a:t>
            </a:r>
            <a:r>
              <a:rPr lang="en-US" altLang="zh-TW" sz="900" dirty="0" smtClean="0">
                <a:solidFill>
                  <a:srgbClr val="0070C0"/>
                </a:solidFill>
              </a:rPr>
              <a:t>.</a:t>
            </a:r>
            <a:r>
              <a:rPr lang="zh-TW" altLang="en-US" sz="900" dirty="0">
                <a:solidFill>
                  <a:srgbClr val="0070C0"/>
                </a:solidFill>
              </a:rPr>
              <a:t>培養幼兒教保產業人才</a:t>
            </a:r>
            <a:endParaRPr lang="en-US" altLang="zh-TW" sz="900" dirty="0" smtClean="0">
              <a:solidFill>
                <a:srgbClr val="0070C0"/>
              </a:solidFill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3882670" y="1368514"/>
            <a:ext cx="77046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>
                <a:solidFill>
                  <a:schemeClr val="accent6">
                    <a:lumMod val="75000"/>
                  </a:schemeClr>
                </a:solidFill>
              </a:rPr>
              <a:t>四</a:t>
            </a:r>
            <a:r>
              <a:rPr lang="en-US" altLang="zh-TW" sz="9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zh-TW" altLang="en-US" sz="900" dirty="0">
                <a:solidFill>
                  <a:schemeClr val="accent6">
                    <a:lumMod val="75000"/>
                  </a:schemeClr>
                </a:solidFill>
              </a:rPr>
              <a:t>培養創意手作之專業人才</a:t>
            </a:r>
          </a:p>
        </p:txBody>
      </p:sp>
      <p:sp>
        <p:nvSpPr>
          <p:cNvPr id="20" name="文字方塊 19"/>
          <p:cNvSpPr txBox="1"/>
          <p:nvPr/>
        </p:nvSpPr>
        <p:spPr>
          <a:xfrm>
            <a:off x="4653136" y="1368514"/>
            <a:ext cx="118083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五</a:t>
            </a:r>
            <a:r>
              <a:rPr lang="en-US" altLang="zh-TW" sz="900" dirty="0" smtClean="0"/>
              <a:t>.</a:t>
            </a:r>
            <a:r>
              <a:rPr lang="zh-TW" altLang="en-US" sz="900" dirty="0"/>
              <a:t>培育幼兒保育職業道德及相關專業領域繼續進修人才</a:t>
            </a:r>
            <a:endParaRPr lang="en-US" altLang="zh-TW" sz="900" dirty="0" smtClean="0"/>
          </a:p>
        </p:txBody>
      </p:sp>
      <p:sp>
        <p:nvSpPr>
          <p:cNvPr id="43" name="文字方塊 42"/>
          <p:cNvSpPr txBox="1"/>
          <p:nvPr/>
        </p:nvSpPr>
        <p:spPr>
          <a:xfrm>
            <a:off x="5805264" y="8604195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六</a:t>
            </a:r>
            <a:r>
              <a:rPr lang="en-US" altLang="zh-TW" sz="900" dirty="0" smtClean="0"/>
              <a:t>.</a:t>
            </a:r>
            <a:r>
              <a:rPr lang="zh-TW" altLang="en-US" sz="900" dirty="0" smtClean="0"/>
              <a:t>劇場</a:t>
            </a:r>
            <a:r>
              <a:rPr lang="zh-TW" altLang="en-US" sz="900" dirty="0"/>
              <a:t>工作人員</a:t>
            </a:r>
            <a:endParaRPr lang="en-US" altLang="zh-TW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873</Words>
  <Application>Microsoft Office PowerPoint</Application>
  <PresentationFormat>如螢幕大小 (4:3)</PresentationFormat>
  <Paragraphs>167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88</cp:revision>
  <dcterms:created xsi:type="dcterms:W3CDTF">2018-12-19T06:22:00Z</dcterms:created>
  <dcterms:modified xsi:type="dcterms:W3CDTF">2025-02-05T03:21:32Z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1028-10.8.0.6003</vt:lpwstr>
  </property>
</Properties>
</file>