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9D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282" y="2718"/>
      </p:cViewPr>
      <p:guideLst>
        <p:guide orient="horz" pos="2880"/>
        <p:guide pos="21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B6967E-542D-46BB-99C2-28920E914199}" type="datetimeFigureOut">
              <a:rPr lang="zh-TW" altLang="en-US" smtClean="0"/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  <a:p>
            <a:pPr lvl="1"/>
            <a:r>
              <a:rPr lang="zh-TW" altLang="en-US" smtClean="0"/>
              <a:t>第二層</a:t>
            </a:r>
            <a:endParaRPr lang="zh-TW" altLang="en-US" smtClean="0"/>
          </a:p>
          <a:p>
            <a:pPr lvl="2"/>
            <a:r>
              <a:rPr lang="zh-TW" altLang="en-US" smtClean="0"/>
              <a:t>第三層</a:t>
            </a:r>
            <a:endParaRPr lang="zh-TW" altLang="en-US" smtClean="0"/>
          </a:p>
          <a:p>
            <a:pPr lvl="3"/>
            <a:r>
              <a:rPr lang="zh-TW" altLang="en-US" smtClean="0"/>
              <a:t>第四層</a:t>
            </a:r>
            <a:endParaRPr lang="zh-TW" altLang="en-US" smtClean="0"/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37628-B820-42EF-A241-CE9D2C9CD08B}" type="slidenum">
              <a:rPr lang="zh-TW" altLang="en-US" smtClean="0"/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投影片圖像版面配置區 1"/>
          <p:cNvSpPr/>
          <p:nvPr>
            <p:ph type="sldImg" idx="2"/>
          </p:nvPr>
        </p:nvSpPr>
        <p:spPr/>
      </p:sp>
      <p:sp>
        <p:nvSpPr>
          <p:cNvPr id="3" name="文字版面配置區 2"/>
          <p:cNvSpPr/>
          <p:nvPr>
            <p:ph type="body" idx="3"/>
          </p:nvPr>
        </p:nvSpPr>
        <p:spPr/>
        <p:txBody>
          <a:bodyPr/>
          <a:p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0"/>
            <a:ext cx="58293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0"/>
            <a:ext cx="48006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08883" y="2191511"/>
            <a:ext cx="1821180" cy="288290"/>
          </a:xfrm>
          <a:custGeom>
            <a:avLst/>
            <a:gdLst/>
            <a:ahLst/>
            <a:cxnLst/>
            <a:rect l="l" t="t" r="r" b="b"/>
            <a:pathLst>
              <a:path w="1821179" h="288289">
                <a:moveTo>
                  <a:pt x="0" y="288035"/>
                </a:moveTo>
                <a:lnTo>
                  <a:pt x="1820798" y="288035"/>
                </a:lnTo>
                <a:lnTo>
                  <a:pt x="1820798" y="0"/>
                </a:lnTo>
                <a:lnTo>
                  <a:pt x="0" y="0"/>
                </a:lnTo>
                <a:lnTo>
                  <a:pt x="0" y="288035"/>
                </a:lnTo>
                <a:close/>
              </a:path>
            </a:pathLst>
          </a:custGeom>
          <a:solidFill>
            <a:srgbClr val="FBEA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3008883" y="8004162"/>
            <a:ext cx="893444" cy="213360"/>
          </a:xfrm>
          <a:custGeom>
            <a:avLst/>
            <a:gdLst/>
            <a:ahLst/>
            <a:cxnLst/>
            <a:rect l="l" t="t" r="r" b="b"/>
            <a:pathLst>
              <a:path w="893445" h="213359">
                <a:moveTo>
                  <a:pt x="0" y="213359"/>
                </a:moveTo>
                <a:lnTo>
                  <a:pt x="893318" y="213359"/>
                </a:lnTo>
                <a:lnTo>
                  <a:pt x="893318" y="0"/>
                </a:lnTo>
                <a:lnTo>
                  <a:pt x="0" y="0"/>
                </a:lnTo>
                <a:lnTo>
                  <a:pt x="0" y="213359"/>
                </a:lnTo>
                <a:close/>
              </a:path>
            </a:pathLst>
          </a:custGeom>
          <a:solidFill>
            <a:srgbClr val="DBECF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65760"/>
            <a:ext cx="6172200" cy="1463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103120"/>
            <a:ext cx="617220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8503920"/>
            <a:ext cx="219456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6" Type="http://schemas.openxmlformats.org/officeDocument/2006/relationships/notesSlide" Target="../notesSlides/notesSlide1.xml"/><Relationship Id="rId15" Type="http://schemas.openxmlformats.org/officeDocument/2006/relationships/slideLayout" Target="../slideLayouts/slideLayout5.xml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object 37"/>
          <p:cNvSpPr/>
          <p:nvPr/>
        </p:nvSpPr>
        <p:spPr>
          <a:xfrm>
            <a:off x="270383" y="1363980"/>
            <a:ext cx="6371844" cy="650748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41300" y="2063750"/>
          <a:ext cx="6388100" cy="62249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4495"/>
                <a:gridCol w="497205"/>
                <a:gridCol w="944245"/>
                <a:gridCol w="934085"/>
                <a:gridCol w="941705"/>
                <a:gridCol w="904875"/>
                <a:gridCol w="842645"/>
                <a:gridCol w="918845"/>
              </a:tblGrid>
              <a:tr h="287020">
                <a:tc rowSpan="2" gridSpan="2">
                  <a:txBody>
                    <a:bodyPr/>
                    <a:lstStyle/>
                    <a:p>
                      <a:pPr marL="57594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dirty="0">
                          <a:solidFill>
                            <a:srgbClr val="1F477B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授課</a:t>
                      </a:r>
                      <a:endParaRPr sz="10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  <a:p>
                      <a:pPr marL="160020" defTabSz="-635">
                        <a:lnSpc>
                          <a:spcPct val="100000"/>
                        </a:lnSpc>
                        <a:tabLst>
                          <a:tab pos="575945" algn="l"/>
                        </a:tabLst>
                      </a:pPr>
                      <a:r>
                        <a:rPr sz="1500" spc="15" baseline="-17000" dirty="0">
                          <a:solidFill>
                            <a:srgbClr val="1F477B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課</a:t>
                      </a:r>
                      <a:r>
                        <a:rPr sz="1500" baseline="-17000" dirty="0">
                          <a:solidFill>
                            <a:srgbClr val="1F477B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程	</a:t>
                      </a:r>
                      <a:r>
                        <a:rPr sz="1000" spc="10" dirty="0">
                          <a:solidFill>
                            <a:srgbClr val="1F477B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年級</a:t>
                      </a:r>
                      <a:endParaRPr sz="10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  <a:p>
                      <a:pPr marL="16002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solidFill>
                            <a:srgbClr val="1F477B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類別</a:t>
                      </a:r>
                      <a:endParaRPr sz="10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699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 rowSpan="2" hMerge="1">
                  <a:tcPr marL="0" marR="0" marT="0" marB="0">
                    <a:lnT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37465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一年級</a:t>
                      </a:r>
                      <a:endParaRPr sz="105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53975" marB="0">
                    <a:lnL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DA"/>
                    </a:solidFill>
                  </a:tcPr>
                </a:tc>
                <a:tc hMerge="1">
                  <a:tcPr marL="0" marR="0" marT="0" marB="0">
                    <a:lnT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3683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二年級</a:t>
                      </a:r>
                      <a:endParaRPr sz="105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5397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 marL="0" marR="0" marT="0" marB="0">
                    <a:lnT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三年級</a:t>
                      </a:r>
                      <a:endParaRPr sz="105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5397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 hMerge="1">
                  <a:tcPr marL="0" marR="0" marT="0" marB="0"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T>
                  </a:tcPr>
                </a:tc>
              </a:tr>
              <a:tr h="291465">
                <a:tc vMerge="1" gridSpan="2">
                  <a:tcPr marL="0" marR="0" marT="4699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 vMerge="1"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上學期</a:t>
                      </a:r>
                      <a:endParaRPr sz="105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DA"/>
                    </a:solidFill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下學期</a:t>
                      </a:r>
                      <a:endParaRPr sz="105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上學期</a:t>
                      </a:r>
                      <a:endParaRPr sz="105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下學期</a:t>
                      </a:r>
                      <a:endParaRPr sz="105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上學期</a:t>
                      </a:r>
                      <a:endParaRPr sz="105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下學期</a:t>
                      </a:r>
                      <a:endParaRPr sz="105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</a:tr>
              <a:tr h="93154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部訂一般科目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0C5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111125" indent="-24130">
                        <a:lnSpc>
                          <a:spcPct val="90000"/>
                        </a:lnSpc>
                        <a:spcBef>
                          <a:spcPts val="310"/>
                        </a:spcBef>
                      </a:pP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國語文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(3)</a:t>
                      </a:r>
                      <a:r>
                        <a:rPr sz="700" spc="-5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 </a:t>
                      </a:r>
                      <a:endParaRPr lang="en-US" sz="700" spc="-55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sz="7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英語文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(2)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87630" marR="236855" indent="0" defTabSz="-635">
                        <a:lnSpc>
                          <a:spcPct val="100000"/>
                        </a:lnSpc>
                        <a:tabLst>
                          <a:tab pos="899795" algn="l"/>
                        </a:tabLst>
                      </a:pPr>
                      <a:r>
                        <a:rPr lang="zh-TW" altLang="en-US" sz="7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本土語言</a:t>
                      </a:r>
                      <a:r>
                        <a:rPr lang="en-US" altLang="zh-TW" sz="7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/</a:t>
                      </a:r>
                      <a:r>
                        <a:rPr lang="zh-TW" altLang="en-US" sz="7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臺灣手語</a:t>
                      </a:r>
                      <a:r>
                        <a:rPr lang="en-US" altLang="zh-TW" sz="7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en-US" altLang="zh-TW" sz="700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87630" marR="236855" indent="0" defTabSz="-635">
                        <a:lnSpc>
                          <a:spcPct val="100000"/>
                        </a:lnSpc>
                        <a:tabLst>
                          <a:tab pos="899795" algn="l"/>
                        </a:tabLst>
                      </a:pPr>
                      <a:r>
                        <a:rPr sz="7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數學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</a:t>
                      </a:r>
                      <a:r>
                        <a:rPr lang="en-US"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1</a:t>
                      </a:r>
                      <a:r>
                        <a:rPr sz="7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)</a:t>
                      </a:r>
                      <a:endParaRPr lang="en-US" altLang="zh-TW" sz="700" spc="-5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111125" marR="236855" indent="-2413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公民與社會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11125" marR="236855" indent="-2413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健康與護理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11125" marR="236855" indent="-2413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全民國防教育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3937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11125" indent="-24130">
                        <a:lnSpc>
                          <a:spcPct val="90000"/>
                        </a:lnSpc>
                        <a:spcBef>
                          <a:spcPts val="310"/>
                        </a:spcBef>
                      </a:pP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國語文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(3)</a:t>
                      </a:r>
                      <a:r>
                        <a:rPr sz="700" spc="-5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 </a:t>
                      </a:r>
                      <a:endParaRPr lang="en-US" sz="700" spc="-55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sz="7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英語文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87630" marR="236855" indent="0" defTabSz="-635">
                        <a:lnSpc>
                          <a:spcPct val="100000"/>
                        </a:lnSpc>
                        <a:tabLst>
                          <a:tab pos="899795" algn="l"/>
                        </a:tabLst>
                      </a:pPr>
                      <a:r>
                        <a:rPr lang="zh-TW" altLang="en-US" sz="7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本土語言</a:t>
                      </a:r>
                      <a:r>
                        <a:rPr lang="en-US" altLang="zh-TW" sz="7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/</a:t>
                      </a:r>
                      <a:r>
                        <a:rPr lang="zh-TW" altLang="en-US" sz="7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臺灣手語</a:t>
                      </a:r>
                      <a:r>
                        <a:rPr lang="en-US" altLang="zh-TW" sz="7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zh-TW" sz="700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87630" marR="236855" indent="0" defTabSz="-635">
                        <a:lnSpc>
                          <a:spcPct val="100000"/>
                        </a:lnSpc>
                        <a:tabLst>
                          <a:tab pos="899795" algn="l"/>
                        </a:tabLst>
                      </a:pPr>
                      <a:r>
                        <a:rPr sz="7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數學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</a:t>
                      </a:r>
                      <a:r>
                        <a:rPr lang="en-US"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1</a:t>
                      </a:r>
                      <a:r>
                        <a:rPr sz="7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)</a:t>
                      </a:r>
                      <a:endParaRPr lang="en-US" altLang="zh-TW" sz="700" spc="-5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  <a:p>
                      <a:pPr marL="111125" marR="236855" indent="-2413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公民與社會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11125" marR="236855" indent="-2413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健康與護理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11125" marR="236855" indent="-2413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全民國防教育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sz="700" spc="-5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</a:txBody>
                  <a:tcPr marL="0" marR="0" marT="393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11125" indent="-24130">
                        <a:lnSpc>
                          <a:spcPct val="90000"/>
                        </a:lnSpc>
                        <a:spcBef>
                          <a:spcPts val="310"/>
                        </a:spcBef>
                      </a:pP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國語文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(3)</a:t>
                      </a:r>
                      <a:r>
                        <a:rPr sz="700" spc="-5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 </a:t>
                      </a:r>
                      <a:endParaRPr lang="en-US" sz="700" spc="-55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sz="7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英語文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sz="700" spc="-5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sz="7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數學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</a:t>
                      </a:r>
                      <a:r>
                        <a:rPr lang="en-US"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1</a:t>
                      </a:r>
                      <a:r>
                        <a:rPr sz="7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)</a:t>
                      </a:r>
                      <a:endParaRPr sz="700" spc="-5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地理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生物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音樂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生活科技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(2)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體育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3746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11125" indent="-24130">
                        <a:lnSpc>
                          <a:spcPct val="90000"/>
                        </a:lnSpc>
                        <a:spcBef>
                          <a:spcPts val="310"/>
                        </a:spcBef>
                      </a:pP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國語文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</a:t>
                      </a:r>
                      <a:r>
                        <a:rPr lang="en-US"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2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)</a:t>
                      </a:r>
                      <a:r>
                        <a:rPr sz="700" spc="-5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 </a:t>
                      </a:r>
                      <a:endParaRPr lang="en-US" sz="700" spc="-55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sz="7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英</a:t>
                      </a:r>
                      <a:r>
                        <a:rPr lang="zh-TW" sz="7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語</a:t>
                      </a:r>
                      <a:r>
                        <a:rPr sz="7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文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sz="700" spc="-5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sz="7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數學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</a:t>
                      </a:r>
                      <a:r>
                        <a:rPr lang="en-US"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1</a:t>
                      </a:r>
                      <a:r>
                        <a:rPr sz="7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)</a:t>
                      </a:r>
                      <a:endParaRPr sz="700" spc="-5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地理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生物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音樂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資訊科技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(2)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體育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11125" indent="-24130">
                        <a:lnSpc>
                          <a:spcPct val="90000"/>
                        </a:lnSpc>
                        <a:spcBef>
                          <a:spcPts val="310"/>
                        </a:spcBef>
                      </a:pP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國語文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(3)</a:t>
                      </a:r>
                      <a:r>
                        <a:rPr sz="700" spc="-5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 </a:t>
                      </a:r>
                      <a:endParaRPr lang="en-US" sz="700" spc="-55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sz="7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英語文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sz="700" spc="-5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sz="7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數學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</a:t>
                      </a:r>
                      <a:r>
                        <a:rPr lang="en-US"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1</a:t>
                      </a:r>
                      <a:r>
                        <a:rPr sz="7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)</a:t>
                      </a:r>
                      <a:endParaRPr sz="700" spc="-5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歷史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化學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藝術生活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體育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11125" indent="-24130">
                        <a:lnSpc>
                          <a:spcPct val="90000"/>
                        </a:lnSpc>
                        <a:spcBef>
                          <a:spcPts val="310"/>
                        </a:spcBef>
                      </a:pP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國語文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</a:t>
                      </a:r>
                      <a:r>
                        <a:rPr lang="en-US"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2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)</a:t>
                      </a:r>
                      <a:r>
                        <a:rPr sz="700" spc="-5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 </a:t>
                      </a:r>
                      <a:endParaRPr lang="en-US" sz="700" spc="-55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sz="7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英語文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sz="700" spc="-5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sz="700" spc="-5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數學</a:t>
                      </a:r>
                      <a:r>
                        <a:rPr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</a:t>
                      </a:r>
                      <a:r>
                        <a:rPr lang="en-US" sz="7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1</a:t>
                      </a:r>
                      <a:r>
                        <a:rPr sz="7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)</a:t>
                      </a:r>
                      <a:endParaRPr sz="700" spc="-5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歷史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化學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藝術生活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111125" indent="-24130">
                        <a:lnSpc>
                          <a:spcPct val="60000"/>
                        </a:lnSpc>
                        <a:spcBef>
                          <a:spcPts val="310"/>
                        </a:spcBef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體育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05105">
                <a:tc rowSpan="2"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lang="zh-TW" sz="7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部定</a:t>
                      </a:r>
                      <a:endParaRPr lang="zh-TW" sz="700" dirty="0">
                        <a:solidFill>
                          <a:srgbClr val="17375E"/>
                        </a:solidFill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lang="zh-TW" altLang="en-US" sz="7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專業</a:t>
                      </a:r>
                      <a:endParaRPr lang="zh-TW" altLang="en-US" sz="700" dirty="0">
                        <a:solidFill>
                          <a:srgbClr val="17375E"/>
                        </a:solidFill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lang="zh-TW" altLang="en-US" sz="7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科目</a:t>
                      </a:r>
                      <a:endParaRPr lang="zh-TW" altLang="en-US" sz="700" dirty="0">
                        <a:solidFill>
                          <a:srgbClr val="17375E"/>
                        </a:solidFill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6604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 algn="r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buNone/>
                      </a:pPr>
                      <a:r>
                        <a:rPr lang="zh-TW" altLang="en-US" sz="6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體育專業學科</a:t>
                      </a:r>
                      <a:endParaRPr lang="zh-TW" altLang="en-US" sz="600">
                        <a:solidFill>
                          <a:schemeClr val="accent1">
                            <a:lumMod val="50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6604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53975" indent="0" algn="l" eaLnBrk="1" fontAlgn="auto" latinLnBrk="0" hangingPunct="1">
                        <a:lnSpc>
                          <a:spcPts val="780"/>
                        </a:lnSpc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運動學概論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53340" algn="l" eaLnBrk="1" fontAlgn="auto" latinLnBrk="0" hangingPunct="1">
                        <a:lnSpc>
                          <a:spcPts val="780"/>
                        </a:lnSpc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運動學概論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07950" algn="l" eaLnBrk="1" fontAlgn="auto" latinLnBrk="0" hangingPunct="1">
                        <a:lnSpc>
                          <a:spcPts val="790"/>
                        </a:lnSpc>
                        <a:spcBef>
                          <a:spcPts val="0"/>
                        </a:spcBef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08585" algn="l" eaLnBrk="1" fontAlgn="auto" latinLnBrk="0" hangingPunct="1">
                        <a:lnSpc>
                          <a:spcPts val="790"/>
                        </a:lnSpc>
                        <a:spcBef>
                          <a:spcPts val="0"/>
                        </a:spcBef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07315" algn="l" eaLnBrk="1" fontAlgn="auto" latinLnBrk="0" hangingPunct="1">
                        <a:lnSpc>
                          <a:spcPts val="790"/>
                        </a:lnSpc>
                        <a:spcBef>
                          <a:spcPts val="0"/>
                        </a:spcBef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07315" algn="l" eaLnBrk="1" fontAlgn="auto" latinLnBrk="0" hangingPunct="1">
                        <a:lnSpc>
                          <a:spcPts val="790"/>
                        </a:lnSpc>
                        <a:spcBef>
                          <a:spcPts val="0"/>
                        </a:spcBef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51155">
                <a:tc vMerge="1">
                  <a:tcPr marL="0" marR="0" marT="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p>
                      <a:pPr algn="r" eaLnBrk="1" fontAlgn="auto" latinLnBrk="0" hangingPunct="1">
                        <a:lnSpc>
                          <a:spcPct val="210000"/>
                        </a:lnSpc>
                        <a:buNone/>
                      </a:pPr>
                      <a:r>
                        <a:rPr lang="zh-TW" altLang="en-US" sz="6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體育專項術科</a:t>
                      </a:r>
                      <a:endParaRPr lang="zh-TW" altLang="en-US" sz="600">
                        <a:solidFill>
                          <a:schemeClr val="accent1">
                            <a:lumMod val="50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</a:rPr>
                        <a:t>專項體能訓練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</a:rPr>
                        <a:t>(4)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Arial" panose="020B0604020202020204"/>
                      </a:endParaRPr>
                    </a:p>
                    <a:p>
                      <a:pPr marL="577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</a:rPr>
                        <a:t>專項技術訓練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</a:rPr>
                        <a:t>(4)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Arial" panose="020B0604020202020204"/>
                      </a:endParaRPr>
                    </a:p>
                  </a:txBody>
                  <a:tcPr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  <a:sym typeface="+mn-ea"/>
                        </a:rPr>
                        <a:t>專項體能訓練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  <a:sym typeface="+mn-ea"/>
                        </a:rPr>
                        <a:t>(4)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Arial" panose="020B0604020202020204"/>
                        <a:sym typeface="+mn-ea"/>
                      </a:endParaRPr>
                    </a:p>
                    <a:p>
                      <a:pPr marL="577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  <a:sym typeface="+mn-ea"/>
                        </a:rPr>
                        <a:t>專項技術訓練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  <a:sym typeface="+mn-ea"/>
                        </a:rPr>
                        <a:t>(4)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Arial" panose="020B06040202020202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  <a:sym typeface="+mn-ea"/>
                        </a:rPr>
                        <a:t>專項體能訓練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  <a:sym typeface="+mn-ea"/>
                        </a:rPr>
                        <a:t>(4)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Arial" panose="020B0604020202020204"/>
                        <a:sym typeface="+mn-ea"/>
                      </a:endParaRPr>
                    </a:p>
                    <a:p>
                      <a:pPr marL="577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  <a:sym typeface="+mn-ea"/>
                        </a:rPr>
                        <a:t>專項技術訓練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  <a:sym typeface="+mn-ea"/>
                        </a:rPr>
                        <a:t>(4)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Arial" panose="020B06040202020202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  <a:sym typeface="+mn-ea"/>
                        </a:rPr>
                        <a:t>專項體能訓練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  <a:sym typeface="+mn-ea"/>
                        </a:rPr>
                        <a:t>(4)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Arial" panose="020B0604020202020204"/>
                        <a:sym typeface="+mn-ea"/>
                      </a:endParaRPr>
                    </a:p>
                    <a:p>
                      <a:pPr marL="577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  <a:sym typeface="+mn-ea"/>
                        </a:rPr>
                        <a:t>專項技術訓練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  <a:sym typeface="+mn-ea"/>
                        </a:rPr>
                        <a:t>(4)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Arial" panose="020B06040202020202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  <a:sym typeface="+mn-ea"/>
                        </a:rPr>
                        <a:t>專項體能訓練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  <a:sym typeface="+mn-ea"/>
                        </a:rPr>
                        <a:t>(4)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Arial" panose="020B0604020202020204"/>
                        <a:sym typeface="+mn-ea"/>
                      </a:endParaRPr>
                    </a:p>
                    <a:p>
                      <a:pPr marL="90170" eaLnBrk="1" fontAlgn="auto" latinLnBrk="0" hangingPunct="1">
                        <a:lnSpc>
                          <a:spcPct val="9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  <a:sym typeface="+mn-ea"/>
                        </a:rPr>
                        <a:t>專項技術訓練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  <a:sym typeface="+mn-ea"/>
                        </a:rPr>
                        <a:t>(4)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Arial" panose="020B0604020202020204"/>
                        <a:sym typeface="+mn-ea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  <a:sym typeface="+mn-ea"/>
                        </a:rPr>
                        <a:t>專項體能訓練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  <a:sym typeface="+mn-ea"/>
                        </a:rPr>
                        <a:t>(4)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Arial" panose="020B0604020202020204"/>
                        <a:sym typeface="+mn-ea"/>
                      </a:endParaRPr>
                    </a:p>
                    <a:p>
                      <a:pPr marL="9017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  <a:sym typeface="+mn-ea"/>
                        </a:rPr>
                        <a:t>專項技術訓練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  <a:sym typeface="+mn-ea"/>
                        </a:rPr>
                        <a:t>(4)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Arial" panose="020B0604020202020204"/>
                        <a:sym typeface="+mn-ea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0637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en-US"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   </a:t>
                      </a: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校訂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一般</a:t>
                      </a:r>
                      <a:endParaRPr sz="800" dirty="0">
                        <a:solidFill>
                          <a:srgbClr val="17375E"/>
                        </a:solidFill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科目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254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88900" algn="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必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運動生理學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運動生理學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0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34950">
                <a:tc vMerge="1">
                  <a:tcPr marL="0" marR="0" marT="254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0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88900" algn="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選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12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82245" eaLnBrk="1" fontAlgn="auto" latinLnBrk="0" hangingPunct="1">
                        <a:lnSpc>
                          <a:spcPct val="100000"/>
                        </a:lnSpc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國防通識教育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93345" eaLnBrk="1" fontAlgn="auto" latinLnBrk="0" hangingPunct="1">
                        <a:lnSpc>
                          <a:spcPts val="790"/>
                        </a:lnSpc>
                        <a:spcBef>
                          <a:spcPts val="0"/>
                        </a:spcBef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國防通識教育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0" indent="0" defTabSz="914400" eaLnBrk="1" fontAlgn="auto" latinLnBrk="0" hangingPunct="1">
                        <a:lnSpc>
                          <a:spcPts val="7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TW" sz="700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0" indent="0" defTabSz="914400" eaLnBrk="1" fontAlgn="auto" latinLnBrk="0" hangingPunct="1">
                        <a:lnSpc>
                          <a:spcPts val="7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TW" sz="700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2225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校訂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專業</a:t>
                      </a:r>
                      <a:endParaRPr sz="800" dirty="0">
                        <a:solidFill>
                          <a:srgbClr val="17375E"/>
                        </a:solidFill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科目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88900" algn="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必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12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64490" algn="ctr" eaLnBrk="1" fontAlgn="auto" latinLnBrk="0" hangingPunct="1">
                        <a:lnSpc>
                          <a:spcPts val="790"/>
                        </a:lnSpc>
                        <a:spcBef>
                          <a:spcPts val="0"/>
                        </a:spcBef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64490" algn="ctr" eaLnBrk="1" fontAlgn="auto" latinLnBrk="0" hangingPunct="1">
                        <a:lnSpc>
                          <a:spcPts val="790"/>
                        </a:lnSpc>
                        <a:spcBef>
                          <a:spcPts val="0"/>
                        </a:spcBef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107315">
                        <a:lnSpc>
                          <a:spcPts val="800"/>
                        </a:lnSpc>
                        <a:spcBef>
                          <a:spcPts val="35"/>
                        </a:spcBef>
                      </a:pPr>
                      <a:endParaRPr lang="zh-TW" altLang="en-US" sz="700" dirty="0" smtClean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107315">
                        <a:lnSpc>
                          <a:spcPts val="800"/>
                        </a:lnSpc>
                        <a:spcBef>
                          <a:spcPts val="35"/>
                        </a:spcBef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Arial" panose="020B06040202020202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03580">
                <a:tc vMerge="1">
                  <a:tcPr marL="0" marR="0" marT="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88900" algn="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選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12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eaLnBrk="1" fontAlgn="auto" latinLnBrk="0" hangingPunct="1">
                        <a:lnSpc>
                          <a:spcPts val="785"/>
                        </a:lnSpc>
                      </a:pPr>
                      <a:r>
                        <a:rPr 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公共安全與消防概論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(1)</a:t>
                      </a: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eaLnBrk="1" fontAlgn="auto" latinLnBrk="0" hangingPunct="1">
                        <a:lnSpc>
                          <a:spcPts val="785"/>
                        </a:lnSpc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食物學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(2)</a:t>
                      </a: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eaLnBrk="1" fontAlgn="auto" latinLnBrk="0" hangingPunct="1">
                        <a:lnSpc>
                          <a:spcPts val="785"/>
                        </a:lnSpc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觀光餐旅英語會話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(1)</a:t>
                      </a: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eaLnBrk="1" fontAlgn="auto" latinLnBrk="0" hangingPunct="1">
                        <a:lnSpc>
                          <a:spcPts val="785"/>
                        </a:lnSpc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觀光餐旅業導論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(2)</a:t>
                      </a: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chemeClr val="tx2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eaLnBrk="1" fontAlgn="auto" latinLnBrk="0" hangingPunct="1">
                        <a:lnSpc>
                          <a:spcPts val="785"/>
                        </a:lnSpc>
                      </a:pPr>
                      <a:r>
                        <a:rPr 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公共安全與消防概論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(1)</a:t>
                      </a: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  <a:p>
                      <a:pPr eaLnBrk="1" fontAlgn="auto" latinLnBrk="0" hangingPunct="1">
                        <a:lnSpc>
                          <a:spcPts val="785"/>
                        </a:lnSpc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食物學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(2)</a:t>
                      </a: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  <a:p>
                      <a:pPr eaLnBrk="1" fontAlgn="auto" latinLnBrk="0" hangingPunct="1">
                        <a:lnSpc>
                          <a:spcPts val="785"/>
                        </a:lnSpc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觀光餐旅英語會話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(1)</a:t>
                      </a: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  <a:p>
                      <a:pPr eaLnBrk="1" fontAlgn="auto" latinLnBrk="0" hangingPunct="1">
                        <a:lnSpc>
                          <a:spcPts val="785"/>
                        </a:lnSpc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觀光餐旅業導論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(2)</a:t>
                      </a:r>
                      <a:endParaRPr sz="70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eaLnBrk="1" fontAlgn="auto" latinLnBrk="0" hangingPunct="1">
                        <a:lnSpc>
                          <a:spcPts val="785"/>
                        </a:lnSpc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食品安全與衛生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eaLnBrk="1" fontAlgn="auto" latinLnBrk="0" hangingPunct="1">
                        <a:lnSpc>
                          <a:spcPts val="785"/>
                        </a:lnSpc>
                      </a:pP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eaLnBrk="1" fontAlgn="auto" latinLnBrk="0" hangingPunct="1">
                        <a:lnSpc>
                          <a:spcPts val="785"/>
                        </a:lnSpc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食品安全與衛生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(1)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eaLnBrk="1" fontAlgn="auto" latinLnBrk="0" hangingPunct="1">
                        <a:lnSpc>
                          <a:spcPts val="785"/>
                        </a:lnSpc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觀光餐旅英語會話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(1)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eaLnBrk="1" fontAlgn="auto" latinLnBrk="0" hangingPunct="1">
                        <a:lnSpc>
                          <a:spcPts val="785"/>
                        </a:lnSpc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觀光餐旅英語會話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(1)</a:t>
                      </a: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  <a:p>
                      <a:pPr marL="87630">
                        <a:lnSpc>
                          <a:spcPts val="785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0510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   校訂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實習</a:t>
                      </a:r>
                      <a:endParaRPr sz="800" dirty="0">
                        <a:solidFill>
                          <a:srgbClr val="17375E"/>
                        </a:solidFill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科目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 marR="88900" algn="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必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chemeClr val="tx2"/>
                      </a:solidFill>
                      <a:prstDash val="soli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785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0" indent="0" defTabSz="914400" eaLnBrk="1" fontAlgn="auto" latinLnBrk="0" hangingPunct="1">
                        <a:lnSpc>
                          <a:spcPts val="7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7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專題實作</a:t>
                      </a:r>
                      <a:r>
                        <a:rPr lang="en-US" altLang="zh-TW" sz="7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en-US" altLang="zh-TW" sz="700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5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0" indent="0" defTabSz="914400" eaLnBrk="1" fontAlgn="auto" latinLnBrk="0" hangingPunct="1">
                        <a:lnSpc>
                          <a:spcPts val="7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專</a:t>
                      </a:r>
                      <a:r>
                        <a:rPr lang="zh-TW" altLang="en-US" sz="7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題實作</a:t>
                      </a:r>
                      <a:r>
                        <a:rPr lang="en-US" altLang="zh-TW" sz="7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</a:tr>
              <a:tr h="548005">
                <a:tc vMerge="1">
                  <a:tcPr marL="0" marR="0" marT="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88900" algn="r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選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</a:pPr>
                      <a:r>
                        <a:rPr 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中餐烹調理論與實作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(2)</a:t>
                      </a: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中餐製作西餐製作烘焙製作三選一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(2)</a:t>
                      </a: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</a:pPr>
                      <a:r>
                        <a:rPr 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中餐烹調理論與實作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中餐製作西餐製作烘焙製作三選一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eaLnBrk="1" fontAlgn="auto" latinLnBrk="0" hangingPunct="1">
                        <a:lnSpc>
                          <a:spcPts val="680"/>
                        </a:lnSpc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中餐製作西餐製作烘焙製作三選一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(3)</a:t>
                      </a: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eaLnBrk="1" fontAlgn="auto" latinLnBrk="0" hangingPunct="1">
                        <a:lnSpc>
                          <a:spcPts val="680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eaLnBrk="1" fontAlgn="auto" latinLnBrk="0" hangingPunct="1">
                        <a:lnSpc>
                          <a:spcPts val="680"/>
                        </a:lnSpc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飲料實務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eaLnBrk="1" fontAlgn="auto" latinLnBrk="0" hangingPunct="1">
                        <a:lnSpc>
                          <a:spcPts val="680"/>
                        </a:lnSpc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中餐製作西餐製作烘焙製作三選一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(3)</a:t>
                      </a: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eaLnBrk="1" fontAlgn="auto" latinLnBrk="0" hangingPunct="1">
                        <a:lnSpc>
                          <a:spcPts val="680"/>
                        </a:lnSpc>
                      </a:pPr>
                      <a:endParaRPr lang="en-US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eaLnBrk="1" fontAlgn="auto" latinLnBrk="0" hangingPunct="1">
                        <a:lnSpc>
                          <a:spcPts val="680"/>
                        </a:lnSpc>
                      </a:pPr>
                      <a:r>
                        <a:rPr 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飲料實務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eaLnBrk="1" fontAlgn="auto" latinLnBrk="0" hangingPunct="1">
                        <a:lnSpc>
                          <a:spcPts val="680"/>
                        </a:lnSpc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中餐製作西餐製作烘焙製作三選一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(3)</a:t>
                      </a: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eaLnBrk="1" fontAlgn="auto" latinLnBrk="0" hangingPunct="1">
                        <a:lnSpc>
                          <a:spcPts val="680"/>
                        </a:lnSpc>
                      </a:pPr>
                      <a:endParaRPr lang="zh-TW" altLang="en-US" sz="700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eaLnBrk="1" fontAlgn="auto" latinLnBrk="0" hangingPunct="1">
                        <a:lnSpc>
                          <a:spcPts val="680"/>
                        </a:lnSpc>
                      </a:pPr>
                      <a:endParaRPr lang="en-US" altLang="zh-TW" sz="700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eaLnBrk="1" fontAlgn="auto" latinLnBrk="0" hangingPunct="1">
                        <a:lnSpc>
                          <a:spcPts val="680"/>
                        </a:lnSpc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中餐製作西餐製作</a:t>
                      </a:r>
                      <a:endParaRPr lang="zh-TW" altLang="en-US"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eaLnBrk="1" fontAlgn="auto" latinLnBrk="0" hangingPunct="1">
                        <a:lnSpc>
                          <a:spcPts val="680"/>
                        </a:lnSpc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烘焙製作三選一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eaLnBrk="1" fontAlgn="auto" latinLnBrk="0" hangingPunct="1">
                        <a:lnSpc>
                          <a:spcPts val="680"/>
                        </a:lnSpc>
                      </a:pP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eaLnBrk="1" fontAlgn="auto" latinLnBrk="0" hangingPunct="1">
                        <a:lnSpc>
                          <a:spcPts val="680"/>
                        </a:lnSpc>
                      </a:pPr>
                      <a:endParaRPr sz="700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</a:tr>
              <a:tr h="715645">
                <a:tc>
                  <a:txBody>
                    <a:bodyPr/>
                    <a:p>
                      <a:pPr marL="88265">
                        <a:lnSpc>
                          <a:spcPct val="100000"/>
                        </a:lnSpc>
                        <a:buNone/>
                      </a:pPr>
                      <a:r>
                        <a:rPr lang="zh-TW" altLang="en-US" sz="8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校定</a:t>
                      </a:r>
                      <a:endParaRPr lang="zh-TW" altLang="en-US" sz="80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  <a:buNone/>
                      </a:pPr>
                      <a:r>
                        <a:rPr lang="zh-TW" altLang="en-US" sz="8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特殊</a:t>
                      </a:r>
                      <a:endParaRPr lang="zh-TW" altLang="en-US" sz="80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  <a:buNone/>
                      </a:pPr>
                      <a:r>
                        <a:rPr lang="zh-TW" altLang="en-US" sz="8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需求</a:t>
                      </a:r>
                      <a:endParaRPr lang="zh-TW" altLang="en-US" sz="80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  <a:buNone/>
                      </a:pPr>
                      <a:r>
                        <a:rPr lang="zh-TW" altLang="en-US" sz="8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領域</a:t>
                      </a:r>
                      <a:endParaRPr lang="zh-TW" altLang="en-US" sz="800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p>
                      <a:pPr marR="88900" algn="r">
                        <a:lnSpc>
                          <a:spcPct val="100000"/>
                        </a:lnSpc>
                        <a:spcBef>
                          <a:spcPts val="560"/>
                        </a:spcBef>
                        <a:buNone/>
                      </a:pPr>
                      <a:endParaRPr lang="zh-TW" altLang="en-US"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  <a:p>
                      <a:pPr marR="88900" algn="r">
                        <a:lnSpc>
                          <a:spcPct val="100000"/>
                        </a:lnSpc>
                        <a:spcBef>
                          <a:spcPts val="560"/>
                        </a:spcBef>
                        <a:buNone/>
                      </a:pPr>
                      <a:r>
                        <a:rPr lang="zh-TW" altLang="en-US" sz="800">
                          <a:solidFill>
                            <a:srgbClr val="002060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選</a:t>
                      </a:r>
                      <a:endParaRPr lang="zh-TW" altLang="en-US" sz="800">
                        <a:solidFill>
                          <a:srgbClr val="002060"/>
                        </a:solidFill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重量訓練理論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運動防護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30000"/>
                        </a:lnSpc>
                        <a:buNone/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重量訓練理論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>
                        <a:lnSpc>
                          <a:spcPct val="130000"/>
                        </a:lnSpc>
                        <a:buNone/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運動防護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zh-TW" altLang="en-US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p>
                      <a:pPr eaLnBrk="1" fontAlgn="auto" latinLnBrk="0" hangingPunct="1">
                        <a:lnSpc>
                          <a:spcPts val="680"/>
                        </a:lnSpc>
                        <a:buNone/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重量訓練實務操作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eaLnBrk="1" fontAlgn="auto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運動防護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eaLnBrk="1" fontAlgn="auto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競技體育技術指導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p>
                      <a:pPr eaLnBrk="1" fontAlgn="auto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重量訓練實務操作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eaLnBrk="1" fontAlgn="auto" latinLnBrk="0" hangingPunct="1">
                        <a:lnSpc>
                          <a:spcPts val="680"/>
                        </a:lnSpc>
                        <a:buNone/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運動防護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zh-TW"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eaLnBrk="1" fontAlgn="auto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競技體育技術指導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en-US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p>
                      <a:pPr eaLnBrk="1" fontAlgn="auto" latinLnBrk="0" hangingPunct="1">
                        <a:lnSpc>
                          <a:spcPts val="680"/>
                        </a:lnSpc>
                        <a:buNone/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重量訓練實務操作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eaLnBrk="1" fontAlgn="auto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zh-TW" altLang="en-US" sz="700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運動按摩</a:t>
                      </a:r>
                      <a:r>
                        <a:rPr lang="en-US" altLang="zh-TW" sz="700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700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eaLnBrk="1" fontAlgn="auto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運動道德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zh-TW" sz="700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eaLnBrk="1" fontAlgn="auto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競技體育技術指導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zh-TW" sz="700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p>
                      <a:pPr eaLnBrk="1" fontAlgn="auto" latinLnBrk="0" hangingPunct="1">
                        <a:lnSpc>
                          <a:spcPts val="680"/>
                        </a:lnSpc>
                        <a:buNone/>
                      </a:pPr>
                      <a:r>
                        <a:rPr lang="zh-TW" altLang="en-US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重量訓練實務操作</a:t>
                      </a:r>
                      <a:r>
                        <a:rPr lang="en-US" altLang="zh-TW" sz="7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eaLnBrk="1" fontAlgn="auto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運動按摩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700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eaLnBrk="1" fontAlgn="auto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zh-TW" altLang="en-US" sz="700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運動道德</a:t>
                      </a:r>
                      <a:r>
                        <a:rPr lang="en-US" altLang="zh-TW" sz="700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zh-TW" sz="700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eaLnBrk="1" fontAlgn="auto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zh-TW" altLang="en-US" sz="700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競技體育技術指導</a:t>
                      </a:r>
                      <a:r>
                        <a:rPr lang="en-US" altLang="zh-TW" sz="700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zh-TW" sz="700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</a:tr>
              <a:tr h="32004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14300" marR="63500">
                        <a:lnSpc>
                          <a:spcPct val="100000"/>
                        </a:lnSpc>
                      </a:pPr>
                      <a:endParaRPr lang="en-US" sz="800" dirty="0" smtClean="0">
                        <a:solidFill>
                          <a:srgbClr val="17375E"/>
                        </a:solidFill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  <a:p>
                      <a:pPr marL="114300" marR="63500">
                        <a:lnSpc>
                          <a:spcPct val="100000"/>
                        </a:lnSpc>
                      </a:pPr>
                      <a:r>
                        <a:rPr sz="800" dirty="0" smtClean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多 </a:t>
                      </a: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元 選 修</a:t>
                      </a:r>
                      <a:endParaRPr sz="8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73990" marR="1219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00" dirty="0">
                        <a:solidFill>
                          <a:srgbClr val="17375E"/>
                        </a:solidFill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  <a:p>
                      <a:pPr marL="71755" marR="12192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同科</a:t>
                      </a:r>
                      <a:r>
                        <a:rPr lang="zh-TW"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單</a:t>
                      </a: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班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6195" eaLnBrk="1" fontAlgn="auto" latinLnBrk="0" hangingPunct="1">
                        <a:lnSpc>
                          <a:spcPts val="680"/>
                        </a:lnSpc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西餐烹調實作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36195" eaLnBrk="1" fontAlgn="auto" latinLnBrk="0" hangingPunct="1">
                        <a:lnSpc>
                          <a:spcPct val="100000"/>
                        </a:lnSpc>
                      </a:pPr>
                      <a:r>
                        <a:rPr lang="zh-TW" altLang="en-US" sz="700" b="1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原住民族語文</a:t>
                      </a:r>
                      <a:r>
                        <a:rPr lang="en-US" altLang="zh-TW" sz="700" b="1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700" b="1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6195" eaLnBrk="1" fontAlgn="auto" latinLnBrk="0" hangingPunct="1">
                        <a:lnSpc>
                          <a:spcPts val="680"/>
                        </a:lnSpc>
                      </a:pPr>
                      <a:r>
                        <a:rPr lang="zh-TW" altLang="en-US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西餐烹調實作</a:t>
                      </a:r>
                      <a:r>
                        <a:rPr lang="en-US" altLang="zh-TW" sz="7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(3)</a:t>
                      </a:r>
                      <a:endParaRPr lang="en-US" altLang="zh-TW"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36195" eaLnBrk="1" fontAlgn="auto" latinLnBrk="0" hangingPunct="1">
                        <a:lnSpc>
                          <a:spcPct val="100000"/>
                        </a:lnSpc>
                      </a:pPr>
                      <a:r>
                        <a:rPr lang="zh-TW" altLang="en-US" sz="700" b="1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原住民族語文</a:t>
                      </a:r>
                      <a:r>
                        <a:rPr lang="en-US" altLang="zh-TW" sz="700" b="1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(3)</a:t>
                      </a:r>
                      <a:endParaRPr sz="700" b="1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94945">
                <a:tc vMerge="1">
                  <a:tcPr marL="0" marR="0" marT="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73355" marR="121920" indent="-8572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dirty="0" err="1" smtClean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同群跨科</a:t>
                      </a:r>
                      <a:endParaRPr sz="5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72720">
                <a:tc vMerge="1">
                  <a:tcPr marL="0" marR="0" marT="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73355" marR="121920" indent="-8572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dirty="0" err="1" smtClean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同校跨群</a:t>
                      </a:r>
                      <a:endParaRPr sz="5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314325">
                <a:tc gridSpan="2"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彈性學習時間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3937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0" marR="20955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3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800" dirty="0" smtClean="0">
                        <a:solidFill>
                          <a:schemeClr val="tx1"/>
                        </a:solidFill>
                        <a:latin typeface="新細明體" panose="02020500000000000000" charset="-120"/>
                        <a:ea typeface="+mn-ea"/>
                        <a:cs typeface="新細明體" panose="02020500000000000000" charset="-12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0955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3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800" dirty="0" smtClean="0">
                        <a:solidFill>
                          <a:schemeClr val="tx1"/>
                        </a:solidFill>
                        <a:latin typeface="新細明體" panose="02020500000000000000" charset="-120"/>
                        <a:ea typeface="+mn-ea"/>
                        <a:cs typeface="新細明體" panose="02020500000000000000" charset="-120"/>
                      </a:endParaRPr>
                    </a:p>
                  </a:txBody>
                  <a:tcPr anchor="ctr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r">
                        <a:lnSpc>
                          <a:spcPct val="140000"/>
                        </a:lnSpc>
                        <a:spcBef>
                          <a:spcPts val="31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彈性學習時間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800" spc="-2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1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)</a:t>
                      </a:r>
                      <a:endParaRPr sz="8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r">
                        <a:lnSpc>
                          <a:spcPct val="140000"/>
                        </a:lnSpc>
                        <a:spcBef>
                          <a:spcPts val="31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彈性</a:t>
                      </a:r>
                      <a:r>
                        <a:rPr sz="800" spc="-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學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習時</a:t>
                      </a:r>
                      <a:r>
                        <a:rPr sz="800" spc="-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間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800" spc="-2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1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)</a:t>
                      </a:r>
                      <a:endParaRPr sz="8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L="110490">
                        <a:lnSpc>
                          <a:spcPct val="140000"/>
                        </a:lnSpc>
                        <a:spcBef>
                          <a:spcPts val="310"/>
                        </a:spcBef>
                      </a:pPr>
                      <a:r>
                        <a:rPr lang="zh-TW" altLang="en-US" sz="800" dirty="0" smtClean="0">
                          <a:latin typeface="新細明體" panose="02020500000000000000" charset="-120"/>
                          <a:cs typeface="新細明體" panose="02020500000000000000" charset="-120"/>
                          <a:sym typeface="+mn-ea"/>
                        </a:rPr>
                        <a:t>彈性學習時間</a:t>
                      </a:r>
                      <a:r>
                        <a:rPr lang="en-US" altLang="zh-TW" sz="800" dirty="0" smtClean="0">
                          <a:latin typeface="新細明體" panose="02020500000000000000" charset="-120"/>
                          <a:cs typeface="新細明體" panose="02020500000000000000" charset="-120"/>
                          <a:sym typeface="+mn-ea"/>
                        </a:rPr>
                        <a:t>(1)</a:t>
                      </a:r>
                      <a:endParaRPr lang="zh-TW" altLang="en-US" sz="800" dirty="0" smtClean="0">
                        <a:solidFill>
                          <a:schemeClr val="tx1"/>
                        </a:solidFill>
                        <a:latin typeface="新細明體" panose="02020500000000000000" charset="-120"/>
                        <a:ea typeface="+mn-ea"/>
                        <a:cs typeface="新細明體" panose="02020500000000000000" charset="-120"/>
                        <a:sym typeface="+mn-ea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60000"/>
                        </a:lnSpc>
                        <a:spcBef>
                          <a:spcPts val="310"/>
                        </a:spcBef>
                      </a:pPr>
                      <a:r>
                        <a:rPr lang="zh-TW" altLang="en-US" sz="800" dirty="0" smtClean="0">
                          <a:latin typeface="新細明體" panose="02020500000000000000" charset="-120"/>
                          <a:cs typeface="新細明體" panose="02020500000000000000" charset="-120"/>
                          <a:sym typeface="+mn-ea"/>
                        </a:rPr>
                        <a:t>彈性學習時間</a:t>
                      </a:r>
                      <a:r>
                        <a:rPr lang="en-US" altLang="zh-TW" sz="800" dirty="0" smtClean="0">
                          <a:latin typeface="新細明體" panose="02020500000000000000" charset="-120"/>
                          <a:cs typeface="新細明體" panose="02020500000000000000" charset="-120"/>
                          <a:sym typeface="+mn-ea"/>
                        </a:rPr>
                        <a:t>(1)</a:t>
                      </a:r>
                      <a:endParaRPr lang="zh-TW" altLang="en-US" sz="800" dirty="0" smtClean="0">
                        <a:solidFill>
                          <a:schemeClr val="tx1"/>
                        </a:solidFill>
                        <a:latin typeface="新細明體" panose="02020500000000000000" charset="-120"/>
                        <a:ea typeface="+mn-ea"/>
                        <a:cs typeface="新細明體" panose="02020500000000000000" charset="-120"/>
                        <a:sym typeface="+mn-ea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</a:tr>
              <a:tr h="320675">
                <a:tc gridSpan="2"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團體活動時間</a:t>
                      </a:r>
                      <a:endParaRPr sz="8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0640" marB="0">
                    <a:lnL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cPr marL="0" marR="0" marT="0" marB="0">
                    <a:lnB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590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團體活動時間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800" spc="-2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3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)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064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團體活動時間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800" spc="-2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3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)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團體活動時間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800" spc="-2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3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)</a:t>
                      </a:r>
                      <a:endParaRPr sz="8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團體</a:t>
                      </a:r>
                      <a:r>
                        <a:rPr sz="800" spc="-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活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動時</a:t>
                      </a:r>
                      <a:r>
                        <a:rPr sz="800" spc="-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間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(</a:t>
                      </a:r>
                      <a:r>
                        <a:rPr sz="800" spc="-2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3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)</a:t>
                      </a:r>
                      <a:endParaRPr sz="8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L="11049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團體活動時間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(3)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團體活動時間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(3)</a:t>
                      </a:r>
                      <a:endParaRPr sz="8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213359" y="80772"/>
            <a:ext cx="6502908" cy="4541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75131" y="59435"/>
            <a:ext cx="5533644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60604" y="108204"/>
            <a:ext cx="6408420" cy="3596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60604" y="108204"/>
            <a:ext cx="6408420" cy="360045"/>
          </a:xfrm>
          <a:custGeom>
            <a:avLst/>
            <a:gdLst/>
            <a:ahLst/>
            <a:cxnLst/>
            <a:rect l="l" t="t" r="r" b="b"/>
            <a:pathLst>
              <a:path w="6408420" h="360045">
                <a:moveTo>
                  <a:pt x="0" y="0"/>
                </a:moveTo>
                <a:lnTo>
                  <a:pt x="6348476" y="0"/>
                </a:lnTo>
                <a:lnTo>
                  <a:pt x="6408420" y="59944"/>
                </a:lnTo>
                <a:lnTo>
                  <a:pt x="6408420" y="359664"/>
                </a:lnTo>
                <a:lnTo>
                  <a:pt x="59943" y="359664"/>
                </a:lnTo>
                <a:lnTo>
                  <a:pt x="0" y="299720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7B5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60604" y="499872"/>
            <a:ext cx="6390132" cy="86410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339852" y="8305800"/>
            <a:ext cx="6298692" cy="42418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r>
              <a:rPr lang="en-US"/>
              <a:t> </a:t>
            </a:r>
            <a:endParaRPr lang="en-US"/>
          </a:p>
        </p:txBody>
      </p:sp>
      <p:sp>
        <p:nvSpPr>
          <p:cNvPr id="15" name="object 15"/>
          <p:cNvSpPr/>
          <p:nvPr/>
        </p:nvSpPr>
        <p:spPr>
          <a:xfrm>
            <a:off x="320802" y="8321041"/>
            <a:ext cx="6299200" cy="424308"/>
          </a:xfrm>
          <a:custGeom>
            <a:avLst/>
            <a:gdLst/>
            <a:ahLst/>
            <a:cxnLst/>
            <a:rect l="l" t="t" r="r" b="b"/>
            <a:pathLst>
              <a:path w="6299200" h="376554">
                <a:moveTo>
                  <a:pt x="62737" y="0"/>
                </a:moveTo>
                <a:lnTo>
                  <a:pt x="6235954" y="0"/>
                </a:lnTo>
                <a:lnTo>
                  <a:pt x="6260338" y="4927"/>
                </a:lnTo>
                <a:lnTo>
                  <a:pt x="6280277" y="18376"/>
                </a:lnTo>
                <a:lnTo>
                  <a:pt x="6293739" y="38315"/>
                </a:lnTo>
                <a:lnTo>
                  <a:pt x="6298692" y="62737"/>
                </a:lnTo>
                <a:lnTo>
                  <a:pt x="6298692" y="376427"/>
                </a:lnTo>
                <a:lnTo>
                  <a:pt x="0" y="376427"/>
                </a:lnTo>
                <a:lnTo>
                  <a:pt x="0" y="62737"/>
                </a:lnTo>
                <a:lnTo>
                  <a:pt x="4927" y="38315"/>
                </a:lnTo>
                <a:lnTo>
                  <a:pt x="18376" y="18376"/>
                </a:lnTo>
                <a:lnTo>
                  <a:pt x="38315" y="4927"/>
                </a:lnTo>
                <a:lnTo>
                  <a:pt x="62737" y="0"/>
                </a:lnTo>
                <a:close/>
              </a:path>
            </a:pathLst>
          </a:custGeom>
          <a:ln w="9144">
            <a:solidFill>
              <a:srgbClr val="F6924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228600" y="8352155"/>
            <a:ext cx="997585" cy="31369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/>
          <p:nvPr/>
        </p:nvSpPr>
        <p:spPr>
          <a:xfrm>
            <a:off x="2493010" y="8384540"/>
            <a:ext cx="697865" cy="297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zh-TW" sz="900" spc="-5" dirty="0">
                <a:solidFill>
                  <a:schemeClr val="accent6">
                    <a:lumMod val="50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二</a:t>
            </a:r>
            <a:r>
              <a:rPr lang="en-US" sz="900" spc="-5" dirty="0">
                <a:solidFill>
                  <a:schemeClr val="accent6">
                    <a:lumMod val="50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.</a:t>
            </a:r>
            <a:r>
              <a:rPr sz="900" spc="-5" dirty="0">
                <a:solidFill>
                  <a:schemeClr val="accent6">
                    <a:lumMod val="50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具備</a:t>
            </a:r>
            <a:r>
              <a:rPr lang="zh-TW" sz="900" spc="-5" dirty="0">
                <a:solidFill>
                  <a:schemeClr val="accent6">
                    <a:lumMod val="50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運動項目相關知識</a:t>
            </a:r>
            <a:endParaRPr lang="zh-TW" sz="900" spc="-5" dirty="0">
              <a:solidFill>
                <a:schemeClr val="accent6">
                  <a:lumMod val="50000"/>
                </a:schemeClr>
              </a:solidFill>
              <a:latin typeface="微軟正黑體" panose="020B0604030504040204" charset="-120"/>
              <a:ea typeface="微軟正黑體" panose="020B0604030504040204" charset="-120"/>
              <a:cs typeface="新細明體" panose="02020500000000000000" charset="-120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421380" y="8384540"/>
            <a:ext cx="894080" cy="297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zh-TW" sz="900" spc="-5" dirty="0">
                <a:solidFill>
                  <a:schemeClr val="accent4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三</a:t>
            </a:r>
            <a:r>
              <a:rPr lang="en-US" sz="900" spc="-5" dirty="0">
                <a:solidFill>
                  <a:schemeClr val="accent4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.</a:t>
            </a:r>
            <a:r>
              <a:rPr sz="900" spc="-5" dirty="0">
                <a:solidFill>
                  <a:schemeClr val="accent4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具備</a:t>
            </a:r>
            <a:r>
              <a:rPr lang="zh-TW" sz="900" spc="-5" dirty="0">
                <a:solidFill>
                  <a:schemeClr val="accent4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運動防護相關知識</a:t>
            </a:r>
            <a:endParaRPr lang="zh-TW" sz="900" spc="-5" dirty="0">
              <a:solidFill>
                <a:schemeClr val="accent4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  <a:cs typeface="新細明體" panose="02020500000000000000" charset="-120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531485" y="8437880"/>
            <a:ext cx="875030" cy="160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zh-TW" sz="900" spc="-5" dirty="0">
                <a:solidFill>
                  <a:schemeClr val="accent3">
                    <a:lumMod val="50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五</a:t>
            </a:r>
            <a:r>
              <a:rPr lang="en-US" altLang="zh-TW" sz="900" spc="-5" dirty="0">
                <a:solidFill>
                  <a:schemeClr val="accent3">
                    <a:lumMod val="50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.</a:t>
            </a:r>
            <a:r>
              <a:rPr sz="900" spc="-5" dirty="0">
                <a:solidFill>
                  <a:schemeClr val="accent3">
                    <a:lumMod val="50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具備</a:t>
            </a:r>
            <a:r>
              <a:rPr lang="zh-TW" sz="900" spc="-5" dirty="0">
                <a:solidFill>
                  <a:schemeClr val="accent3">
                    <a:lumMod val="50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餐飲知識</a:t>
            </a:r>
            <a:endParaRPr lang="zh-TW" sz="900" spc="-5" dirty="0">
              <a:solidFill>
                <a:schemeClr val="accent3">
                  <a:lumMod val="50000"/>
                </a:schemeClr>
              </a:solidFill>
              <a:latin typeface="微軟正黑體" panose="020B0604030504040204" charset="-120"/>
              <a:ea typeface="微軟正黑體" panose="020B0604030504040204" charset="-120"/>
              <a:cs typeface="新細明體" panose="02020500000000000000" charset="-120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54000" y="8729706"/>
            <a:ext cx="6375653" cy="39904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306324" y="8766045"/>
            <a:ext cx="6300215" cy="35356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306324" y="8766047"/>
            <a:ext cx="6300470" cy="353695"/>
          </a:xfrm>
          <a:custGeom>
            <a:avLst/>
            <a:gdLst/>
            <a:ahLst/>
            <a:cxnLst/>
            <a:rect l="l" t="t" r="r" b="b"/>
            <a:pathLst>
              <a:path w="6300470" h="353695">
                <a:moveTo>
                  <a:pt x="0" y="58927"/>
                </a:moveTo>
                <a:lnTo>
                  <a:pt x="4635" y="35991"/>
                </a:lnTo>
                <a:lnTo>
                  <a:pt x="17259" y="17259"/>
                </a:lnTo>
                <a:lnTo>
                  <a:pt x="35991" y="4622"/>
                </a:lnTo>
                <a:lnTo>
                  <a:pt x="58928" y="0"/>
                </a:lnTo>
                <a:lnTo>
                  <a:pt x="6241287" y="0"/>
                </a:lnTo>
                <a:lnTo>
                  <a:pt x="6264148" y="4622"/>
                </a:lnTo>
                <a:lnTo>
                  <a:pt x="6282944" y="17259"/>
                </a:lnTo>
                <a:lnTo>
                  <a:pt x="6295517" y="35991"/>
                </a:lnTo>
                <a:lnTo>
                  <a:pt x="6300216" y="58927"/>
                </a:lnTo>
                <a:lnTo>
                  <a:pt x="6300216" y="294634"/>
                </a:lnTo>
                <a:lnTo>
                  <a:pt x="6295517" y="317573"/>
                </a:lnTo>
                <a:lnTo>
                  <a:pt x="6282944" y="336304"/>
                </a:lnTo>
                <a:lnTo>
                  <a:pt x="6264148" y="348933"/>
                </a:lnTo>
                <a:lnTo>
                  <a:pt x="6241287" y="353565"/>
                </a:lnTo>
                <a:lnTo>
                  <a:pt x="58928" y="353565"/>
                </a:lnTo>
                <a:lnTo>
                  <a:pt x="35991" y="348933"/>
                </a:lnTo>
                <a:lnTo>
                  <a:pt x="17259" y="336304"/>
                </a:lnTo>
                <a:lnTo>
                  <a:pt x="4635" y="317573"/>
                </a:lnTo>
                <a:lnTo>
                  <a:pt x="0" y="294634"/>
                </a:lnTo>
                <a:lnTo>
                  <a:pt x="0" y="58927"/>
                </a:lnTo>
                <a:close/>
              </a:path>
            </a:pathLst>
          </a:custGeom>
          <a:ln w="9144">
            <a:solidFill>
              <a:srgbClr val="BC494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3512820" y="8184515"/>
            <a:ext cx="166370" cy="17843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188595" y="8790305"/>
            <a:ext cx="1139190" cy="30607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 txBox="1"/>
          <p:nvPr/>
        </p:nvSpPr>
        <p:spPr>
          <a:xfrm>
            <a:off x="2401570" y="8863330"/>
            <a:ext cx="721360" cy="160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-45" dirty="0">
                <a:solidFill>
                  <a:schemeClr val="accent6">
                    <a:lumMod val="50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二</a:t>
            </a:r>
            <a:r>
              <a:rPr sz="900" spc="-5" dirty="0">
                <a:solidFill>
                  <a:schemeClr val="accent6">
                    <a:lumMod val="50000"/>
                  </a:schemeClr>
                </a:solidFill>
                <a:latin typeface="Arial" panose="020B0604020202020204"/>
                <a:cs typeface="Arial" panose="020B0604020202020204"/>
              </a:rPr>
              <a:t>.</a:t>
            </a:r>
            <a:r>
              <a:rPr lang="zh-TW" sz="900" spc="-5" dirty="0">
                <a:solidFill>
                  <a:schemeClr val="accent6">
                    <a:lumMod val="50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職業選手</a:t>
            </a:r>
            <a:endParaRPr lang="zh-TW" sz="900" spc="-5" dirty="0">
              <a:solidFill>
                <a:schemeClr val="accent6">
                  <a:lumMod val="50000"/>
                </a:schemeClr>
              </a:solidFill>
              <a:latin typeface="微軟正黑體" panose="020B0604030504040204" charset="-120"/>
              <a:ea typeface="微軟正黑體" panose="020B0604030504040204" charset="-120"/>
              <a:cs typeface="新細明體" panose="02020500000000000000" charset="-120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274695" y="8862695"/>
            <a:ext cx="614045" cy="160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-45" dirty="0">
                <a:solidFill>
                  <a:schemeClr val="accent4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三</a:t>
            </a:r>
            <a:r>
              <a:rPr sz="900" spc="-5" dirty="0">
                <a:solidFill>
                  <a:schemeClr val="accent4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Arial" panose="020B0604020202020204"/>
              </a:rPr>
              <a:t>.</a:t>
            </a:r>
            <a:r>
              <a:rPr lang="zh-TW" sz="900" spc="-5" dirty="0">
                <a:solidFill>
                  <a:schemeClr val="accent4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Arial" panose="020B0604020202020204"/>
              </a:rPr>
              <a:t>專職</a:t>
            </a:r>
            <a:r>
              <a:rPr lang="zh-TW" sz="900" spc="-5" dirty="0">
                <a:solidFill>
                  <a:schemeClr val="accent4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教練</a:t>
            </a:r>
            <a:endParaRPr lang="zh-TW" sz="900" spc="-5" dirty="0">
              <a:solidFill>
                <a:schemeClr val="accent4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  <a:cs typeface="新細明體" panose="02020500000000000000" charset="-120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048125" y="8863330"/>
            <a:ext cx="821055" cy="160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-45" dirty="0">
                <a:solidFill>
                  <a:schemeClr val="accent5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四</a:t>
            </a:r>
            <a:r>
              <a:rPr sz="900" spc="-5" dirty="0">
                <a:solidFill>
                  <a:schemeClr val="accent5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Arial" panose="020B0604020202020204"/>
              </a:rPr>
              <a:t>.</a:t>
            </a:r>
            <a:r>
              <a:rPr lang="zh-TW" sz="900" spc="-5" dirty="0">
                <a:solidFill>
                  <a:schemeClr val="accent5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Arial" panose="020B0604020202020204"/>
              </a:rPr>
              <a:t>防護人員</a:t>
            </a:r>
            <a:endParaRPr lang="zh-TW" sz="900" spc="-5" dirty="0">
              <a:solidFill>
                <a:schemeClr val="accent5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  <a:cs typeface="Arial" panose="020B0604020202020204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483995" y="8863330"/>
            <a:ext cx="842010" cy="160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-45" dirty="0">
                <a:solidFill>
                  <a:schemeClr val="accent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一</a:t>
            </a:r>
            <a:r>
              <a:rPr sz="900" spc="-5" dirty="0">
                <a:solidFill>
                  <a:schemeClr val="accent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Arial" panose="020B0604020202020204"/>
              </a:rPr>
              <a:t>.</a:t>
            </a:r>
            <a:r>
              <a:rPr lang="zh-TW" sz="900" spc="-20" dirty="0">
                <a:solidFill>
                  <a:schemeClr val="accent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國家選手</a:t>
            </a:r>
            <a:endParaRPr lang="zh-TW" sz="900" spc="-20" dirty="0">
              <a:solidFill>
                <a:schemeClr val="accent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  <a:cs typeface="新細明體" panose="02020500000000000000" charset="-120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245998" y="1318132"/>
            <a:ext cx="6466332" cy="745235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79246" y="1456945"/>
            <a:ext cx="1357884" cy="44805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3378835" y="1924050"/>
            <a:ext cx="220980" cy="307975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76148" y="1363980"/>
            <a:ext cx="0" cy="195580"/>
          </a:xfrm>
          <a:custGeom>
            <a:avLst/>
            <a:gdLst/>
            <a:ahLst/>
            <a:cxnLst/>
            <a:rect l="l" t="t" r="r" b="b"/>
            <a:pathLst>
              <a:path h="195580">
                <a:moveTo>
                  <a:pt x="0" y="0"/>
                </a:moveTo>
                <a:lnTo>
                  <a:pt x="0" y="195579"/>
                </a:lnTo>
              </a:path>
            </a:pathLst>
          </a:custGeom>
          <a:ln w="19050">
            <a:solidFill>
              <a:srgbClr val="46AA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6646418" y="1363980"/>
            <a:ext cx="0" cy="654050"/>
          </a:xfrm>
          <a:custGeom>
            <a:avLst/>
            <a:gdLst/>
            <a:ahLst/>
            <a:cxnLst/>
            <a:rect l="l" t="t" r="r" b="b"/>
            <a:pathLst>
              <a:path h="654050">
                <a:moveTo>
                  <a:pt x="0" y="0"/>
                </a:moveTo>
                <a:lnTo>
                  <a:pt x="0" y="653669"/>
                </a:lnTo>
              </a:path>
            </a:pathLst>
          </a:custGeom>
          <a:ln w="9525">
            <a:solidFill>
              <a:srgbClr val="46AA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276148" y="2012950"/>
            <a:ext cx="6375400" cy="0"/>
          </a:xfrm>
          <a:custGeom>
            <a:avLst/>
            <a:gdLst/>
            <a:ahLst/>
            <a:cxnLst/>
            <a:rect l="l" t="t" r="r" b="b"/>
            <a:pathLst>
              <a:path w="6375400">
                <a:moveTo>
                  <a:pt x="0" y="0"/>
                </a:moveTo>
                <a:lnTo>
                  <a:pt x="6375095" y="0"/>
                </a:lnTo>
              </a:path>
            </a:pathLst>
          </a:custGeom>
          <a:ln w="9525">
            <a:solidFill>
              <a:srgbClr val="46AA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 txBox="1"/>
          <p:nvPr/>
        </p:nvSpPr>
        <p:spPr>
          <a:xfrm>
            <a:off x="4774565" y="8855075"/>
            <a:ext cx="1696085" cy="149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-45" dirty="0">
                <a:solidFill>
                  <a:schemeClr val="accent3">
                    <a:lumMod val="50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五</a:t>
            </a:r>
            <a:r>
              <a:rPr sz="900" spc="-5" dirty="0">
                <a:solidFill>
                  <a:schemeClr val="accent3">
                    <a:lumMod val="50000"/>
                  </a:schemeClr>
                </a:solidFill>
                <a:latin typeface="Arial" panose="020B0604020202020204"/>
                <a:cs typeface="Arial" panose="020B0604020202020204"/>
              </a:rPr>
              <a:t>.</a:t>
            </a:r>
            <a:r>
              <a:rPr lang="zh-TW" sz="900" spc="-5" dirty="0">
                <a:solidFill>
                  <a:schemeClr val="accent3">
                    <a:lumMod val="50000"/>
                  </a:schemeClr>
                </a:solidFill>
                <a:latin typeface="Arial" panose="020B0604020202020204"/>
                <a:cs typeface="Arial" panose="020B0604020202020204"/>
              </a:rPr>
              <a:t>營養師、運動科學、運動行銷</a:t>
            </a:r>
            <a:endParaRPr lang="zh-TW" sz="900" spc="-5" dirty="0">
              <a:solidFill>
                <a:schemeClr val="accent3">
                  <a:lumMod val="50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436110" y="8437880"/>
            <a:ext cx="966470" cy="160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zh-TW" sz="900" spc="-5" dirty="0">
                <a:solidFill>
                  <a:srgbClr val="006EC0"/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四</a:t>
            </a:r>
            <a:r>
              <a:rPr lang="en-US" sz="900" spc="-5" dirty="0">
                <a:solidFill>
                  <a:srgbClr val="006EC0"/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.</a:t>
            </a:r>
            <a:r>
              <a:rPr sz="900" spc="-5" dirty="0">
                <a:solidFill>
                  <a:srgbClr val="006EC0"/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具備</a:t>
            </a:r>
            <a:r>
              <a:rPr lang="zh-TW" sz="900" spc="-5" dirty="0">
                <a:solidFill>
                  <a:srgbClr val="006EC0"/>
                </a:solidFill>
                <a:latin typeface="微軟正黑體" panose="020B0604030504040204" charset="-120"/>
                <a:ea typeface="微軟正黑體" panose="020B0604030504040204" charset="-120"/>
                <a:cs typeface="新細明體" panose="02020500000000000000" charset="-120"/>
              </a:rPr>
              <a:t>良好的體能</a:t>
            </a:r>
            <a:endParaRPr lang="zh-TW" sz="900" spc="-5" dirty="0">
              <a:solidFill>
                <a:srgbClr val="006EC0"/>
              </a:solidFill>
              <a:latin typeface="微軟正黑體" panose="020B0604030504040204" charset="-120"/>
              <a:ea typeface="微軟正黑體" panose="020B0604030504040204" charset="-120"/>
              <a:cs typeface="新細明體" panose="02020500000000000000" charset="-120"/>
            </a:endParaRPr>
          </a:p>
        </p:txBody>
      </p:sp>
      <p:sp>
        <p:nvSpPr>
          <p:cNvPr id="47" name="object 2"/>
          <p:cNvSpPr txBox="1"/>
          <p:nvPr/>
        </p:nvSpPr>
        <p:spPr>
          <a:xfrm>
            <a:off x="414528" y="122266"/>
            <a:ext cx="162560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7375E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Noto Sans Mono CJK JP Regular"/>
              </a:rPr>
              <a:t>新北市莊敬高職</a:t>
            </a:r>
            <a:endParaRPr sz="1800" b="1" dirty="0">
              <a:latin typeface="標楷體" panose="03000509000000000000" pitchFamily="65" charset="-120"/>
              <a:ea typeface="標楷體" panose="03000509000000000000" pitchFamily="65" charset="-120"/>
              <a:cs typeface="Noto Sans Mono CJK JP Regular"/>
            </a:endParaRPr>
          </a:p>
        </p:txBody>
      </p:sp>
      <p:sp>
        <p:nvSpPr>
          <p:cNvPr id="48" name="object 3"/>
          <p:cNvSpPr txBox="1"/>
          <p:nvPr/>
        </p:nvSpPr>
        <p:spPr>
          <a:xfrm>
            <a:off x="2493010" y="107950"/>
            <a:ext cx="812165" cy="287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z="1800" b="1" dirty="0" smtClean="0">
                <a:solidFill>
                  <a:srgbClr val="17375E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Noto Sans Mono CJK JP Regular"/>
              </a:rPr>
              <a:t>體育班</a:t>
            </a:r>
            <a:endParaRPr lang="zh-TW" altLang="en-US" sz="1800" b="1" dirty="0" smtClean="0">
              <a:solidFill>
                <a:srgbClr val="17375E"/>
              </a:solidFill>
              <a:latin typeface="標楷體" panose="03000509000000000000" pitchFamily="65" charset="-120"/>
              <a:ea typeface="標楷體" panose="03000509000000000000" pitchFamily="65" charset="-120"/>
              <a:cs typeface="Noto Sans Mono CJK JP Regular"/>
            </a:endParaRPr>
          </a:p>
        </p:txBody>
      </p:sp>
      <p:sp>
        <p:nvSpPr>
          <p:cNvPr id="49" name="object 4"/>
          <p:cNvSpPr txBox="1"/>
          <p:nvPr/>
        </p:nvSpPr>
        <p:spPr>
          <a:xfrm>
            <a:off x="3581246" y="108204"/>
            <a:ext cx="93980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7375E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Noto Sans Mono CJK JP Regular"/>
              </a:rPr>
              <a:t>課程地圖</a:t>
            </a:r>
            <a:endParaRPr sz="1800" b="1" dirty="0">
              <a:latin typeface="標楷體" panose="03000509000000000000" pitchFamily="65" charset="-120"/>
              <a:ea typeface="標楷體" panose="03000509000000000000" pitchFamily="65" charset="-120"/>
              <a:cs typeface="Noto Sans Mono CJK JP Regular"/>
            </a:endParaRPr>
          </a:p>
        </p:txBody>
      </p:sp>
      <p:sp>
        <p:nvSpPr>
          <p:cNvPr id="50" name="object 5"/>
          <p:cNvSpPr txBox="1"/>
          <p:nvPr/>
        </p:nvSpPr>
        <p:spPr>
          <a:xfrm>
            <a:off x="4682490" y="149225"/>
            <a:ext cx="1880235" cy="236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(</a:t>
            </a:r>
            <a:r>
              <a:rPr sz="1200" b="1" dirty="0" smtClean="0">
                <a:solidFill>
                  <a:srgbClr val="17375E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Noto Sans Mono CJK JP Regular"/>
              </a:rPr>
              <a:t>1</a:t>
            </a:r>
            <a:r>
              <a:rPr lang="en-US" sz="1200" b="1" dirty="0" smtClean="0">
                <a:solidFill>
                  <a:srgbClr val="17375E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Noto Sans Mono CJK JP Regular"/>
              </a:rPr>
              <a:t>14</a:t>
            </a:r>
            <a:r>
              <a:rPr sz="1200" b="1" dirty="0" smtClean="0">
                <a:solidFill>
                  <a:srgbClr val="17375E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Noto Sans Mono CJK JP Regular"/>
              </a:rPr>
              <a:t>學年度新生適用</a:t>
            </a:r>
            <a:r>
              <a:rPr sz="1200" b="1" dirty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)</a:t>
            </a:r>
            <a:endParaRPr sz="1200" b="1" dirty="0">
              <a:latin typeface="Noto Sans Mono CJK JP Regular"/>
              <a:cs typeface="Noto Sans Mono CJK JP Regular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327785" y="8362950"/>
            <a:ext cx="1106805" cy="3765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TW" altLang="en-US" sz="900">
                <a:solidFill>
                  <a:schemeClr val="accent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一</a:t>
            </a:r>
            <a:r>
              <a:rPr lang="en-US" altLang="zh-TW" sz="900">
                <a:solidFill>
                  <a:schemeClr val="accent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.</a:t>
            </a:r>
            <a:r>
              <a:rPr lang="zh-TW" altLang="en-US" sz="900">
                <a:solidFill>
                  <a:schemeClr val="accent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具備體育相關產業基礎能力</a:t>
            </a:r>
            <a:endParaRPr lang="zh-TW" altLang="en-US" sz="900">
              <a:solidFill>
                <a:schemeClr val="accent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483995" y="1363980"/>
            <a:ext cx="917575" cy="560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TW" altLang="en-US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一</a:t>
            </a:r>
            <a:r>
              <a:rPr lang="en-US" altLang="zh-TW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.</a:t>
            </a:r>
            <a:endParaRPr lang="en-US" altLang="zh-TW" sz="1000" b="1">
              <a:solidFill>
                <a:schemeClr val="tx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  <a:p>
            <a:r>
              <a:rPr lang="zh-TW" altLang="en-US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培養體育領域相關人才</a:t>
            </a:r>
            <a:endParaRPr lang="zh-TW" altLang="en-US" sz="1000" b="1">
              <a:solidFill>
                <a:schemeClr val="tx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2409190" y="1384300"/>
            <a:ext cx="917575" cy="560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TW" altLang="en-US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二</a:t>
            </a:r>
            <a:r>
              <a:rPr lang="en-US" altLang="zh-TW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.</a:t>
            </a:r>
            <a:endParaRPr lang="en-US" altLang="zh-TW" sz="1000" b="1">
              <a:solidFill>
                <a:schemeClr val="tx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  <a:p>
            <a:r>
              <a:rPr lang="zh-TW" altLang="en-US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培養優秀</a:t>
            </a:r>
            <a:endParaRPr lang="zh-TW" altLang="en-US" sz="1000" b="1">
              <a:solidFill>
                <a:schemeClr val="tx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  <a:p>
            <a:r>
              <a:rPr lang="zh-TW" altLang="en-US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運動人才</a:t>
            </a:r>
            <a:endParaRPr lang="zh-TW" altLang="en-US" sz="1000" b="1">
              <a:solidFill>
                <a:schemeClr val="tx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3130550" y="1384300"/>
            <a:ext cx="917575" cy="560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TW" altLang="en-US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三</a:t>
            </a:r>
            <a:r>
              <a:rPr lang="en-US" altLang="zh-TW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.</a:t>
            </a:r>
            <a:endParaRPr lang="en-US" altLang="zh-TW" sz="1000" b="1">
              <a:solidFill>
                <a:schemeClr val="tx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  <a:p>
            <a:r>
              <a:rPr lang="zh-TW" altLang="en-US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培養運動</a:t>
            </a:r>
            <a:endParaRPr lang="zh-TW" altLang="en-US" sz="1000" b="1">
              <a:solidFill>
                <a:schemeClr val="tx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  <a:p>
            <a:r>
              <a:rPr lang="zh-TW" altLang="en-US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教練人才</a:t>
            </a:r>
            <a:endParaRPr lang="zh-TW" altLang="en-US" sz="1000" b="1">
              <a:solidFill>
                <a:schemeClr val="tx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3888740" y="1384300"/>
            <a:ext cx="785495" cy="560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TW" altLang="en-US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四</a:t>
            </a:r>
            <a:r>
              <a:rPr lang="en-US" altLang="zh-TW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.</a:t>
            </a:r>
            <a:endParaRPr lang="en-US" altLang="zh-TW" sz="1000" b="1">
              <a:solidFill>
                <a:schemeClr val="tx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  <a:p>
            <a:r>
              <a:rPr lang="zh-TW" altLang="en-US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培養運動</a:t>
            </a:r>
            <a:endParaRPr lang="zh-TW" altLang="en-US" sz="1000" b="1">
              <a:solidFill>
                <a:schemeClr val="tx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  <a:p>
            <a:r>
              <a:rPr lang="zh-TW" altLang="en-US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防護人才</a:t>
            </a:r>
            <a:endParaRPr lang="zh-TW" altLang="en-US" sz="1000" b="1">
              <a:solidFill>
                <a:schemeClr val="tx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16" name="文字方塊 15"/>
          <p:cNvSpPr txBox="1"/>
          <p:nvPr/>
        </p:nvSpPr>
        <p:spPr>
          <a:xfrm>
            <a:off x="4622165" y="1400810"/>
            <a:ext cx="985520" cy="560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TW" altLang="en-US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五</a:t>
            </a:r>
            <a:r>
              <a:rPr lang="en-US" altLang="zh-TW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.</a:t>
            </a:r>
            <a:endParaRPr lang="en-US" altLang="zh-TW" sz="1000" b="1">
              <a:solidFill>
                <a:schemeClr val="tx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  <a:p>
            <a:r>
              <a:rPr lang="zh-TW" altLang="en-US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培養其他運動</a:t>
            </a:r>
            <a:endParaRPr lang="zh-TW" altLang="en-US" sz="1000" b="1">
              <a:solidFill>
                <a:schemeClr val="tx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  <a:p>
            <a:r>
              <a:rPr lang="zh-TW" altLang="en-US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產業人才</a:t>
            </a:r>
            <a:endParaRPr lang="zh-TW" altLang="en-US" sz="1000" b="1">
              <a:solidFill>
                <a:schemeClr val="tx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5531485" y="1384300"/>
            <a:ext cx="1107440" cy="560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TW" altLang="en-US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六</a:t>
            </a:r>
            <a:r>
              <a:rPr lang="en-US" altLang="zh-TW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.</a:t>
            </a:r>
            <a:endParaRPr lang="en-US" altLang="zh-TW" sz="1000" b="1">
              <a:solidFill>
                <a:schemeClr val="tx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  <a:p>
            <a:r>
              <a:rPr lang="zh-TW" altLang="en-US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培養運動休閒</a:t>
            </a:r>
            <a:endParaRPr lang="zh-TW" altLang="en-US" sz="1000" b="1">
              <a:solidFill>
                <a:schemeClr val="tx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  <a:p>
            <a:r>
              <a:rPr lang="zh-TW" altLang="en-US" sz="1000" b="1">
                <a:solidFill>
                  <a:schemeClr val="tx2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領域人才</a:t>
            </a:r>
            <a:endParaRPr lang="zh-TW" altLang="en-US" sz="1000" b="1">
              <a:solidFill>
                <a:schemeClr val="tx2">
                  <a:lumMod val="75000"/>
                </a:schemeClr>
              </a:solidFill>
              <a:latin typeface="微軟正黑體" panose="020B0604030504040204" charset="-120"/>
              <a:ea typeface="微軟正黑體" panose="020B0604030504040204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1436</Words>
  <Application>WPS Presentation</Application>
  <PresentationFormat>如螢幕大小 (4:3)</PresentationFormat>
  <Paragraphs>359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6" baseType="lpstr">
      <vt:lpstr>Arial</vt:lpstr>
      <vt:lpstr>新細明體</vt:lpstr>
      <vt:lpstr>Wingdings</vt:lpstr>
      <vt:lpstr>新細明體</vt:lpstr>
      <vt:lpstr>Times New Roman</vt:lpstr>
      <vt:lpstr>微軟正黑體</vt:lpstr>
      <vt:lpstr>Arial</vt:lpstr>
      <vt:lpstr>標楷體</vt:lpstr>
      <vt:lpstr>Noto Sans Mono CJK JP Regular</vt:lpstr>
      <vt:lpstr>Calibri</vt:lpstr>
      <vt:lpstr>SimSun</vt:lpstr>
      <vt:lpstr>Segoe Print</vt:lpstr>
      <vt:lpstr>Microsoft YaHei</vt:lpstr>
      <vt:lpstr>Arial Unicode MS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USER</cp:lastModifiedBy>
  <cp:revision>39</cp:revision>
  <dcterms:created xsi:type="dcterms:W3CDTF">2019-11-28T07:23:00Z</dcterms:created>
  <dcterms:modified xsi:type="dcterms:W3CDTF">2025-01-07T05:42:51Z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2019-06-27T00:00:00Z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2019-11-28T00:00:00Z</vt:filetime>
  </property>
  <property fmtid="{D5CDD505-2E9C-101B-9397-08002B2CF9AE}" pid="5" name="KSOProductBuildVer">
    <vt:lpwstr>1028-10.8.0.6003</vt:lpwstr>
  </property>
</Properties>
</file>