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45300" cy="9004300"/>
  <p:notesSz cx="6845300" cy="9004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3397" y="2791333"/>
            <a:ext cx="5818505" cy="18909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6795" y="5042408"/>
            <a:ext cx="4791710" cy="2251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265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25329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988182" y="2205405"/>
            <a:ext cx="1944370" cy="294005"/>
          </a:xfrm>
          <a:custGeom>
            <a:avLst/>
            <a:gdLst/>
            <a:ahLst/>
            <a:cxnLst/>
            <a:rect l="l" t="t" r="r" b="b"/>
            <a:pathLst>
              <a:path w="1944370" h="294005">
                <a:moveTo>
                  <a:pt x="0" y="293827"/>
                </a:moveTo>
                <a:lnTo>
                  <a:pt x="1944243" y="293827"/>
                </a:lnTo>
                <a:lnTo>
                  <a:pt x="1944243" y="0"/>
                </a:lnTo>
                <a:lnTo>
                  <a:pt x="0" y="0"/>
                </a:lnTo>
                <a:lnTo>
                  <a:pt x="0" y="293827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07259" y="130834"/>
            <a:ext cx="6608072" cy="4393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62940" y="99059"/>
            <a:ext cx="5647944" cy="5715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5363" y="149351"/>
            <a:ext cx="6536435" cy="36728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45363" y="149351"/>
            <a:ext cx="6536690" cy="367665"/>
          </a:xfrm>
          <a:custGeom>
            <a:avLst/>
            <a:gdLst/>
            <a:ahLst/>
            <a:cxnLst/>
            <a:rect l="l" t="t" r="r" b="b"/>
            <a:pathLst>
              <a:path w="6536690" h="367665">
                <a:moveTo>
                  <a:pt x="0" y="0"/>
                </a:moveTo>
                <a:lnTo>
                  <a:pt x="6475221" y="0"/>
                </a:lnTo>
                <a:lnTo>
                  <a:pt x="6536435" y="61214"/>
                </a:lnTo>
                <a:lnTo>
                  <a:pt x="6536435" y="367284"/>
                </a:lnTo>
                <a:lnTo>
                  <a:pt x="61214" y="367284"/>
                </a:lnTo>
                <a:lnTo>
                  <a:pt x="0" y="30607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1205" y="171449"/>
            <a:ext cx="5542889" cy="305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17375E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265" y="2070989"/>
            <a:ext cx="6160770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27402" y="8373999"/>
            <a:ext cx="2190496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265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28616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4310">
              <a:lnSpc>
                <a:spcPct val="100000"/>
              </a:lnSpc>
              <a:spcBef>
                <a:spcPts val="135"/>
              </a:spcBef>
              <a:tabLst>
                <a:tab pos="2063114" algn="l"/>
                <a:tab pos="2999105" algn="l"/>
              </a:tabLst>
            </a:pPr>
            <a:r>
              <a:rPr spc="35" dirty="0"/>
              <a:t>新北市</a:t>
            </a:r>
            <a:r>
              <a:rPr spc="45" dirty="0"/>
              <a:t>莊</a:t>
            </a:r>
            <a:r>
              <a:rPr spc="35" dirty="0"/>
              <a:t>敬高職	</a:t>
            </a:r>
            <a:r>
              <a:rPr spc="45" dirty="0"/>
              <a:t>資</a:t>
            </a:r>
            <a:r>
              <a:rPr spc="35" dirty="0"/>
              <a:t>訊科	</a:t>
            </a:r>
            <a:r>
              <a:rPr spc="35" dirty="0" err="1"/>
              <a:t>課程地圖</a:t>
            </a:r>
            <a:r>
              <a:rPr spc="360" dirty="0"/>
              <a:t> </a:t>
            </a:r>
            <a:r>
              <a:rPr sz="1200" spc="-25" dirty="0" smtClean="0"/>
              <a:t>(</a:t>
            </a:r>
            <a:r>
              <a:rPr lang="en-US" sz="1200" spc="-25" dirty="0" smtClean="0"/>
              <a:t>11</a:t>
            </a:r>
            <a:r>
              <a:rPr lang="en-US" altLang="zh-TW" sz="1200" spc="-25" dirty="0" smtClean="0"/>
              <a:t>3</a:t>
            </a:r>
            <a:r>
              <a:rPr sz="1200" spc="20" dirty="0" smtClean="0"/>
              <a:t>學年度新生適</a:t>
            </a:r>
            <a:r>
              <a:rPr sz="1200" spc="30" dirty="0" smtClean="0"/>
              <a:t>用</a:t>
            </a:r>
            <a:r>
              <a:rPr sz="1200" spc="125" dirty="0"/>
              <a:t>)</a:t>
            </a:r>
            <a:endParaRPr sz="1200" dirty="0"/>
          </a:p>
        </p:txBody>
      </p:sp>
      <p:sp>
        <p:nvSpPr>
          <p:cNvPr id="3" name="object 3"/>
          <p:cNvSpPr/>
          <p:nvPr/>
        </p:nvSpPr>
        <p:spPr>
          <a:xfrm>
            <a:off x="245363" y="550163"/>
            <a:ext cx="6518148" cy="880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9747" y="2226563"/>
            <a:ext cx="948055" cy="424815"/>
          </a:xfrm>
          <a:custGeom>
            <a:avLst/>
            <a:gdLst/>
            <a:ahLst/>
            <a:cxnLst/>
            <a:rect l="l" t="t" r="r" b="b"/>
            <a:pathLst>
              <a:path w="948055" h="424814">
                <a:moveTo>
                  <a:pt x="0" y="0"/>
                </a:moveTo>
                <a:lnTo>
                  <a:pt x="947496" y="424306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638969"/>
              </p:ext>
            </p:extLst>
          </p:nvPr>
        </p:nvGraphicFramePr>
        <p:xfrm>
          <a:off x="231643" y="2186304"/>
          <a:ext cx="6514772" cy="59542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4066"/>
                <a:gridCol w="513686"/>
                <a:gridCol w="935599"/>
                <a:gridCol w="871866"/>
                <a:gridCol w="867404"/>
                <a:gridCol w="1084096"/>
                <a:gridCol w="905644"/>
                <a:gridCol w="932411"/>
              </a:tblGrid>
              <a:tr h="289015">
                <a:tc rowSpan="2" gridSpan="2">
                  <a:txBody>
                    <a:bodyPr/>
                    <a:lstStyle/>
                    <a:p>
                      <a:pPr marL="475615">
                        <a:lnSpc>
                          <a:spcPts val="819"/>
                        </a:lnSpc>
                        <a:spcBef>
                          <a:spcPts val="560"/>
                        </a:spcBef>
                      </a:pPr>
                      <a:r>
                        <a:rPr sz="700" b="1" spc="5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授課年級</a:t>
                      </a:r>
                      <a:endParaRPr sz="700" dirty="0">
                        <a:latin typeface="Microsoft JhengHei"/>
                        <a:cs typeface="Microsoft JhengHei"/>
                      </a:endParaRPr>
                    </a:p>
                    <a:p>
                      <a:pPr marL="79375" marR="646430">
                        <a:lnSpc>
                          <a:spcPts val="850"/>
                        </a:lnSpc>
                      </a:pPr>
                      <a:r>
                        <a:rPr sz="700" b="1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課程 類別</a:t>
                      </a:r>
                      <a:endParaRPr sz="7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一年級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二年級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三年級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4513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9161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一般科目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  <a:endParaRPr lang="en-US" sz="550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本土語言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/</a:t>
                      </a: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臺灣手語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  <a:endParaRPr lang="zh-TW" altLang="en-US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歷史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物理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  <a:endParaRPr lang="en-US" sz="550" spc="-5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音樂</a:t>
                      </a:r>
                      <a:r>
                        <a:rPr lang="en-US" altLang="zh-TW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藝術生活</a:t>
                      </a:r>
                      <a:r>
                        <a:rPr lang="en-US" altLang="zh-TW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 marR="401955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健康與護理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 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全民國防教育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  <a:endParaRPr lang="en-US" sz="550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本土語言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/</a:t>
                      </a: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臺灣手語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  <a:endParaRPr lang="zh-TW" altLang="en-US" sz="55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地理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物理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音樂</a:t>
                      </a:r>
                      <a:r>
                        <a:rPr lang="en-US" altLang="zh-TW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lang="zh-TW" altLang="en-US" sz="550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藝術生活</a:t>
                      </a:r>
                      <a:r>
                        <a:rPr lang="en-US" altLang="zh-TW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lang="zh-TW" altLang="en-US" sz="550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 marR="338455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健康與護理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 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全民國防教育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公民與社會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 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化學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國語文(2)</a:t>
                      </a: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英語文(2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)</a:t>
                      </a:r>
                      <a:endParaRPr lang="en-US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資訊科技</a:t>
                      </a:r>
                      <a:r>
                        <a:rPr lang="en-US" altLang="zh-TW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(2) 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(2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)</a:t>
                      </a:r>
                      <a:endParaRPr lang="en-US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國語文(2)</a:t>
                      </a: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英語文(2)</a:t>
                      </a: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法律與生活</a:t>
                      </a:r>
                      <a:r>
                        <a:rPr lang="en-US" altLang="zh-TW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 </a:t>
                      </a:r>
                      <a:endParaRPr lang="zh-TW" altLang="en-US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0357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專業科目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基本電學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基本電學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電子學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數位邏輯設計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61976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 子 學 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  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微處理機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8385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基本電學實習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電子學實習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電子學實習</a:t>
                      </a:r>
                      <a:r>
                        <a:rPr lang="en-US" altLang="zh-TW" sz="550" spc="-5" smtClean="0">
                          <a:solidFill>
                            <a:srgbClr val="001F5F"/>
                          </a:solidFill>
                          <a:latin typeface="+mn-lt"/>
                          <a:cs typeface="Calibri"/>
                        </a:rPr>
                        <a:t>(3)</a:t>
                      </a:r>
                      <a:endParaRPr lang="zh-TW" altLang="en-US" sz="550" dirty="0">
                        <a:latin typeface="+mn-lt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4232">
                <a:tc rowSpan="2">
                  <a:txBody>
                    <a:bodyPr/>
                    <a:lstStyle/>
                    <a:p>
                      <a:pPr marL="69850">
                        <a:lnSpc>
                          <a:spcPts val="64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定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69850" marR="36195">
                        <a:lnSpc>
                          <a:spcPct val="100000"/>
                        </a:lnSpc>
                      </a:pPr>
                      <a:r>
                        <a:rPr sz="550" b="1" spc="6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實</a:t>
                      </a:r>
                      <a:r>
                        <a:rPr sz="550" b="1" spc="-3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550" b="1" spc="6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習</a:t>
                      </a:r>
                      <a:r>
                        <a:rPr sz="550" b="1" spc="-2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 目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晶片設計技 能領域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25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程式設計實習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可程式邏輯設計實習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單晶片微處理機實習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6870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微電腦應用 技能領域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行動裝置應用實習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612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微電腦應用實習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  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介面電路控制實習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4233">
                <a:tc rowSpan="2">
                  <a:txBody>
                    <a:bodyPr/>
                    <a:lstStyle/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校訂 一般科 目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應用數學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應用數學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4155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889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lang="en-US" sz="550" spc="-5" dirty="0" smtClean="0">
                        <a:solidFill>
                          <a:srgbClr val="001F5F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550" dirty="0" smtClean="0">
                        <a:latin typeface="+mn-lt"/>
                        <a:cs typeface="Calibri"/>
                      </a:endParaRPr>
                    </a:p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550" dirty="0" smtClean="0">
                        <a:latin typeface="+mn-lt"/>
                        <a:cs typeface="Calibri"/>
                      </a:endParaRPr>
                    </a:p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12887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校訂 專業科 目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98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職場英文 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(1)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職場英文 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(1)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電子電路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電子電路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340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58419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通訊概論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通訊概論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資訊安全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電子學進階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電子學進階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7410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校訂 實習科 目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硬體裝修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硬體裝修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專題實作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專題實作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0316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212725" algn="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電腦應用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電腦應用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網頁設計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電子儀表量測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電子儀表量測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電子電路實習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endParaRPr lang="en-US" sz="550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電腦網路實習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動畫遊戲設計</a:t>
                      </a: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  <a:p>
                      <a:pPr marL="93980" marR="161290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機器人控制應用</a:t>
                      </a:r>
                      <a:r>
                        <a:rPr sz="55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智慧載具應用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550" spc="-5" dirty="0" smtClean="0">
                          <a:latin typeface="Calibri"/>
                          <a:cs typeface="Calibri"/>
                        </a:rPr>
                        <a:t>2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電子電路實習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endParaRPr lang="en-US" sz="550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電腦網路實習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>
                          <a:latin typeface="Microsoft JhengHei"/>
                          <a:cs typeface="Microsoft JhengHei"/>
                        </a:rPr>
                        <a:t>基本電學應用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(3)  </a:t>
                      </a:r>
                      <a:r>
                        <a:rPr sz="550" dirty="0">
                          <a:latin typeface="Microsoft JhengHei"/>
                          <a:cs typeface="Microsoft JhengHei"/>
                        </a:rPr>
                        <a:t>微電腦實習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(3)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  <a:p>
                      <a:pPr marL="94615" marR="257810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微電腦週邊實習</a:t>
                      </a:r>
                      <a:r>
                        <a:rPr sz="550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550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電子儀表實習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(3) 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spc="-5" dirty="0" err="1" smtClean="0">
                          <a:latin typeface="Microsoft JhengHei"/>
                          <a:cs typeface="Microsoft JhengHei"/>
                        </a:rPr>
                        <a:t>動畫遊戲設計</a:t>
                      </a:r>
                      <a:r>
                        <a:rPr lang="zh-TW" altLang="en-US" sz="550" spc="-5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  <a:p>
                      <a:pPr marL="94615" marR="187960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機器人控制應用</a:t>
                      </a:r>
                      <a:r>
                        <a:rPr sz="55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智慧載具應用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550" spc="-5" dirty="0" smtClean="0">
                          <a:latin typeface="Calibri"/>
                          <a:cs typeface="Calibri"/>
                        </a:rPr>
                        <a:t>2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685477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65100" marR="88265" indent="-704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多元選 修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同科 單班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550" dirty="0">
                        <a:latin typeface="Times New Roman"/>
                        <a:cs typeface="Times New Roman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電子電路實習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endParaRPr lang="en-US" sz="550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電腦網路實習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550" spc="-5" dirty="0" smtClean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lang="en-US" sz="550" spc="-5" dirty="0" smtClean="0">
                        <a:solidFill>
                          <a:srgbClr val="6F2F9F"/>
                        </a:solidFill>
                        <a:latin typeface="Calibri"/>
                        <a:cs typeface="Calibri"/>
                      </a:endParaRPr>
                    </a:p>
                    <a:p>
                      <a:pPr marL="93980" marR="23114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550" dirty="0" smtClean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動畫遊戲設計實習</a:t>
                      </a:r>
                      <a:r>
                        <a:rPr lang="en-US" altLang="zh-TW" sz="55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550" dirty="0" smtClean="0">
                        <a:latin typeface="+mn-lt"/>
                        <a:cs typeface="Calibri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電子電路實習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endParaRPr lang="en-US" sz="550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電腦網路實習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(2)  </a:t>
                      </a:r>
                      <a:r>
                        <a:rPr sz="55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微電腦應用實習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(3</a:t>
                      </a:r>
                      <a:r>
                        <a:rPr sz="550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電子儀表實習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(3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lang="en-US" sz="550" spc="-5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4615" marR="25781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550" dirty="0" smtClean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動畫遊戲設計實習</a:t>
                      </a:r>
                      <a:r>
                        <a:rPr lang="en-US" altLang="zh-TW" sz="55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11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同群 跨科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3483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</a:pP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同校</a:t>
                      </a: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跨群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6129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550" dirty="0" smtClean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機器人控制應用</a:t>
                      </a:r>
                      <a:r>
                        <a:rPr lang="en-US" altLang="zh-TW" sz="55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550" dirty="0" smtClean="0">
                        <a:latin typeface="+mn-lt"/>
                        <a:cs typeface="Calibri"/>
                      </a:endParaRPr>
                    </a:p>
                    <a:p>
                      <a:pPr marL="93980" marR="161290">
                        <a:lnSpc>
                          <a:spcPct val="100000"/>
                        </a:lnSpc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18796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550" dirty="0" smtClean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機器人控制應用</a:t>
                      </a:r>
                      <a:r>
                        <a:rPr lang="en-US" altLang="zh-TW" sz="55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550" dirty="0" smtClean="0">
                        <a:latin typeface="+mn-lt"/>
                        <a:cs typeface="Calibri"/>
                      </a:endParaRPr>
                    </a:p>
                    <a:p>
                      <a:pPr marL="94615" marR="187960">
                        <a:lnSpc>
                          <a:spcPct val="100000"/>
                        </a:lnSpc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4349">
                <a:tc gridSpan="2">
                  <a:txBody>
                    <a:bodyPr/>
                    <a:lstStyle/>
                    <a:p>
                      <a:pPr marL="246379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彈性學習時間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016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550" dirty="0" smtClean="0">
                          <a:latin typeface="Microsoft JhengHei"/>
                          <a:cs typeface="Microsoft JhengHei"/>
                        </a:rPr>
                        <a:t>1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550" dirty="0" smtClean="0">
                          <a:latin typeface="Microsoft JhengHei"/>
                          <a:cs typeface="Microsoft JhengHei"/>
                        </a:rPr>
                        <a:t>1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彈性學習時間(1)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彈性學習時間(1)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550" dirty="0" smtClean="0">
                          <a:latin typeface="Microsoft JhengHei"/>
                          <a:cs typeface="Microsoft JhengHei"/>
                        </a:rPr>
                        <a:t>0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550" dirty="0" smtClean="0">
                          <a:latin typeface="Microsoft JhengHei"/>
                          <a:cs typeface="Microsoft JhengHei"/>
                        </a:rPr>
                        <a:t>0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3475">
                <a:tc gridSpan="2">
                  <a:txBody>
                    <a:bodyPr/>
                    <a:lstStyle/>
                    <a:p>
                      <a:pPr marL="246379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團體活動時間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953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31643" y="1496425"/>
            <a:ext cx="6571496" cy="5687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747" y="1514855"/>
            <a:ext cx="6499859" cy="4968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9747" y="1514855"/>
            <a:ext cx="6499860" cy="497205"/>
          </a:xfrm>
          <a:custGeom>
            <a:avLst/>
            <a:gdLst/>
            <a:ahLst/>
            <a:cxnLst/>
            <a:rect l="l" t="t" r="r" b="b"/>
            <a:pathLst>
              <a:path w="6499859" h="497205">
                <a:moveTo>
                  <a:pt x="82804" y="0"/>
                </a:moveTo>
                <a:lnTo>
                  <a:pt x="6417056" y="0"/>
                </a:lnTo>
                <a:lnTo>
                  <a:pt x="6449282" y="6508"/>
                </a:lnTo>
                <a:lnTo>
                  <a:pt x="6475603" y="24257"/>
                </a:lnTo>
                <a:lnTo>
                  <a:pt x="6493351" y="50577"/>
                </a:lnTo>
                <a:lnTo>
                  <a:pt x="6499859" y="82804"/>
                </a:lnTo>
                <a:lnTo>
                  <a:pt x="6499859" y="496824"/>
                </a:lnTo>
                <a:lnTo>
                  <a:pt x="0" y="496824"/>
                </a:lnTo>
                <a:lnTo>
                  <a:pt x="0" y="82804"/>
                </a:lnTo>
                <a:lnTo>
                  <a:pt x="6506" y="50577"/>
                </a:lnTo>
                <a:lnTo>
                  <a:pt x="24252" y="24257"/>
                </a:lnTo>
                <a:lnTo>
                  <a:pt x="50572" y="6508"/>
                </a:lnTo>
                <a:lnTo>
                  <a:pt x="82804" y="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9435" y="1616963"/>
            <a:ext cx="1385315" cy="3413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06140" y="1958339"/>
            <a:ext cx="227075" cy="3215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483233" y="1580768"/>
            <a:ext cx="76644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一.培養資訊科技的 技術人才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49679" y="1580768"/>
            <a:ext cx="864108" cy="2298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400"/>
              </a:lnSpc>
              <a:spcBef>
                <a:spcPts val="95"/>
              </a:spcBef>
            </a:pP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二.</a:t>
            </a:r>
            <a:r>
              <a:rPr lang="zh-TW" altLang="en-US"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培養物聯網及數位科技的技術人才</a:t>
            </a:r>
            <a:endParaRPr sz="700" dirty="0">
              <a:latin typeface="微軟正黑體" pitchFamily="34" charset="-120"/>
              <a:ea typeface="微軟正黑體" pitchFamily="34" charset="-120"/>
              <a:cs typeface="Microsoft JhengHe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11829" y="1580768"/>
            <a:ext cx="766445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三</a:t>
            </a: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培養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動畫程式設計的技術人才	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075938" y="1580768"/>
            <a:ext cx="76644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四</a:t>
            </a: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培養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電路控制及量測的技術人才</a:t>
            </a:r>
            <a:r>
              <a:rPr lang="zh-TW" altLang="en-US" sz="800" dirty="0"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4940300" y="1586610"/>
            <a:ext cx="766445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五</a:t>
            </a: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培養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網路管理的技術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人才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16" name="object 16"/>
          <p:cNvSpPr/>
          <p:nvPr/>
        </p:nvSpPr>
        <p:spPr>
          <a:xfrm>
            <a:off x="283457" y="8293494"/>
            <a:ext cx="6496824" cy="4603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1563" y="8312150"/>
            <a:ext cx="6425184" cy="4038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37946" y="8289123"/>
            <a:ext cx="6425565" cy="403860"/>
          </a:xfrm>
          <a:custGeom>
            <a:avLst/>
            <a:gdLst/>
            <a:ahLst/>
            <a:cxnLst/>
            <a:rect l="l" t="t" r="r" b="b"/>
            <a:pathLst>
              <a:path w="6425565" h="403859">
                <a:moveTo>
                  <a:pt x="67310" y="0"/>
                </a:moveTo>
                <a:lnTo>
                  <a:pt x="6357874" y="0"/>
                </a:lnTo>
                <a:lnTo>
                  <a:pt x="6384089" y="5289"/>
                </a:lnTo>
                <a:lnTo>
                  <a:pt x="6405483" y="19715"/>
                </a:lnTo>
                <a:lnTo>
                  <a:pt x="6419899" y="41110"/>
                </a:lnTo>
                <a:lnTo>
                  <a:pt x="6425184" y="67309"/>
                </a:lnTo>
                <a:lnTo>
                  <a:pt x="6425184" y="403859"/>
                </a:lnTo>
                <a:lnTo>
                  <a:pt x="0" y="403859"/>
                </a:lnTo>
                <a:lnTo>
                  <a:pt x="0" y="67309"/>
                </a:lnTo>
                <a:lnTo>
                  <a:pt x="5289" y="41110"/>
                </a:lnTo>
                <a:lnTo>
                  <a:pt x="19715" y="19715"/>
                </a:lnTo>
                <a:lnTo>
                  <a:pt x="41110" y="5289"/>
                </a:lnTo>
                <a:lnTo>
                  <a:pt x="67310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614675" y="8159750"/>
            <a:ext cx="188975" cy="16128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716" y="8267903"/>
            <a:ext cx="1444752" cy="3901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83457" y="8735520"/>
            <a:ext cx="6496824" cy="26369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21563" y="8753855"/>
            <a:ext cx="6425184" cy="21031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1563" y="8753855"/>
            <a:ext cx="6425565" cy="210820"/>
          </a:xfrm>
          <a:custGeom>
            <a:avLst/>
            <a:gdLst/>
            <a:ahLst/>
            <a:cxnLst/>
            <a:rect l="l" t="t" r="r" b="b"/>
            <a:pathLst>
              <a:path w="6425565" h="210820">
                <a:moveTo>
                  <a:pt x="0" y="35052"/>
                </a:moveTo>
                <a:lnTo>
                  <a:pt x="2755" y="21409"/>
                </a:lnTo>
                <a:lnTo>
                  <a:pt x="10267" y="10267"/>
                </a:lnTo>
                <a:lnTo>
                  <a:pt x="21409" y="2755"/>
                </a:lnTo>
                <a:lnTo>
                  <a:pt x="35051" y="0"/>
                </a:lnTo>
                <a:lnTo>
                  <a:pt x="6390132" y="0"/>
                </a:lnTo>
                <a:lnTo>
                  <a:pt x="6403752" y="2755"/>
                </a:lnTo>
                <a:lnTo>
                  <a:pt x="6414897" y="10267"/>
                </a:lnTo>
                <a:lnTo>
                  <a:pt x="6422421" y="21409"/>
                </a:lnTo>
                <a:lnTo>
                  <a:pt x="6425184" y="35052"/>
                </a:lnTo>
                <a:lnTo>
                  <a:pt x="6425184" y="175262"/>
                </a:lnTo>
                <a:lnTo>
                  <a:pt x="6422421" y="188905"/>
                </a:lnTo>
                <a:lnTo>
                  <a:pt x="6414897" y="200046"/>
                </a:lnTo>
                <a:lnTo>
                  <a:pt x="6403752" y="207557"/>
                </a:lnTo>
                <a:lnTo>
                  <a:pt x="6390132" y="210312"/>
                </a:lnTo>
                <a:lnTo>
                  <a:pt x="35051" y="210312"/>
                </a:lnTo>
                <a:lnTo>
                  <a:pt x="21409" y="207557"/>
                </a:lnTo>
                <a:lnTo>
                  <a:pt x="10267" y="200046"/>
                </a:lnTo>
                <a:lnTo>
                  <a:pt x="2755" y="188905"/>
                </a:lnTo>
                <a:lnTo>
                  <a:pt x="0" y="175262"/>
                </a:lnTo>
                <a:lnTo>
                  <a:pt x="0" y="35052"/>
                </a:lnTo>
                <a:close/>
              </a:path>
            </a:pathLst>
          </a:custGeom>
          <a:ln w="9144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634487" y="8604503"/>
            <a:ext cx="169163" cy="21640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392" y="8676131"/>
            <a:ext cx="1415796" cy="32308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620392" y="8789009"/>
            <a:ext cx="85598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一.電腦軟體操作人員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39060" y="8790837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二.程式設計人員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57980" y="878687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三.資訊助理人員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04690" y="8792971"/>
            <a:ext cx="94615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四</a:t>
            </a:r>
            <a:r>
              <a:rPr sz="700" dirty="0">
                <a:solidFill>
                  <a:srgbClr val="001F5F"/>
                </a:solidFill>
                <a:latin typeface="Microsoft JhengHei"/>
                <a:cs typeface="Microsoft JhengHei"/>
              </a:rPr>
              <a:t>.</a:t>
            </a: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電腦組裝、測試人員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07455" y="879510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五.網路架設人員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781547" y="1585086"/>
            <a:ext cx="766445" cy="4578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r>
              <a:rPr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六</a:t>
            </a: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培養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資訊職業道德相關專業領域繼續進修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人才</a:t>
            </a:r>
            <a:r>
              <a:rPr lang="zh-TW" altLang="en-US" sz="800" dirty="0"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36" name="object 11"/>
          <p:cNvSpPr txBox="1"/>
          <p:nvPr/>
        </p:nvSpPr>
        <p:spPr>
          <a:xfrm>
            <a:off x="1441168" y="8342007"/>
            <a:ext cx="644018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Microsoft JhengHei"/>
              </a:rPr>
              <a:t>一</a:t>
            </a:r>
            <a:r>
              <a:rPr sz="700" spc="5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電學的基礎能力</a:t>
            </a:r>
            <a:r>
              <a:rPr lang="zh-TW" altLang="en-US" sz="800" dirty="0"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37" name="object 11"/>
          <p:cNvSpPr txBox="1"/>
          <p:nvPr/>
        </p:nvSpPr>
        <p:spPr>
          <a:xfrm>
            <a:off x="2051050" y="8316286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二</a:t>
            </a:r>
            <a:r>
              <a:rPr lang="en-US" altLang="zh-TW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數位邏輯電路分析	</a:t>
            </a:r>
          </a:p>
          <a:p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38" name="object 11"/>
          <p:cNvSpPr txBox="1"/>
          <p:nvPr/>
        </p:nvSpPr>
        <p:spPr>
          <a:xfrm>
            <a:off x="2736850" y="8312150"/>
            <a:ext cx="644018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三</a:t>
            </a:r>
            <a:r>
              <a:rPr lang="en-US" altLang="zh-TW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電子儀表操作的基礎能力	</a:t>
            </a:r>
          </a:p>
        </p:txBody>
      </p:sp>
      <p:sp>
        <p:nvSpPr>
          <p:cNvPr id="39" name="object 11"/>
          <p:cNvSpPr txBox="1"/>
          <p:nvPr/>
        </p:nvSpPr>
        <p:spPr>
          <a:xfrm>
            <a:off x="3422650" y="8312150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四</a:t>
            </a:r>
            <a:r>
              <a:rPr lang="en-US" altLang="zh-TW" sz="7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物聯網及數位科技的技術能力	</a:t>
            </a:r>
          </a:p>
        </p:txBody>
      </p:sp>
      <p:sp>
        <p:nvSpPr>
          <p:cNvPr id="40" name="object 11"/>
          <p:cNvSpPr txBox="1"/>
          <p:nvPr/>
        </p:nvSpPr>
        <p:spPr>
          <a:xfrm>
            <a:off x="4108450" y="8307874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五</a:t>
            </a:r>
            <a:r>
              <a:rPr lang="en-US" altLang="zh-TW" sz="700" dirty="0" smtClean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動畫程式設計及控制的技術能力	</a:t>
            </a:r>
          </a:p>
        </p:txBody>
      </p:sp>
      <p:sp>
        <p:nvSpPr>
          <p:cNvPr id="41" name="object 11"/>
          <p:cNvSpPr txBox="1"/>
          <p:nvPr/>
        </p:nvSpPr>
        <p:spPr>
          <a:xfrm>
            <a:off x="4759832" y="8294014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六</a:t>
            </a:r>
            <a:r>
              <a:rPr lang="en-US" altLang="zh-TW" sz="700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繪製電路圖的技術能力	</a:t>
            </a:r>
          </a:p>
          <a:p>
            <a:r>
              <a:rPr lang="zh-TW" altLang="en-US" sz="700" dirty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42" name="object 11"/>
          <p:cNvSpPr txBox="1"/>
          <p:nvPr/>
        </p:nvSpPr>
        <p:spPr>
          <a:xfrm>
            <a:off x="5445632" y="8294014"/>
            <a:ext cx="644018" cy="5507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七</a:t>
            </a:r>
            <a:r>
              <a:rPr lang="en-US" altLang="zh-TW" sz="700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網路管理的技術能力	</a:t>
            </a:r>
          </a:p>
          <a:p>
            <a:r>
              <a:rPr lang="zh-TW" altLang="en-US" sz="700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  <a:p>
            <a:r>
              <a:rPr lang="zh-TW" altLang="en-US" sz="700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43" name="object 11"/>
          <p:cNvSpPr txBox="1"/>
          <p:nvPr/>
        </p:nvSpPr>
        <p:spPr>
          <a:xfrm>
            <a:off x="6089650" y="8300720"/>
            <a:ext cx="644018" cy="76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八</a:t>
            </a:r>
            <a:r>
              <a:rPr lang="en-US" altLang="zh-TW" sz="7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職業道德與終身學習之能力。	</a:t>
            </a:r>
          </a:p>
          <a:p>
            <a:r>
              <a:rPr lang="zh-TW" altLang="en-US" sz="7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  <a:p>
            <a:r>
              <a:rPr lang="zh-TW" altLang="en-US" sz="7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  <a:p>
            <a:r>
              <a:rPr lang="zh-TW" altLang="en-US" sz="7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783</Words>
  <Application>Microsoft Office PowerPoint</Application>
  <PresentationFormat>自訂</PresentationFormat>
  <Paragraphs>187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新北市莊敬高職 資訊科 課程地圖 (113學年度新生適用)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18</cp:revision>
  <cp:lastPrinted>2022-12-23T07:11:31Z</cp:lastPrinted>
  <dcterms:created xsi:type="dcterms:W3CDTF">2019-11-28T06:55:03Z</dcterms:created>
  <dcterms:modified xsi:type="dcterms:W3CDTF">2023-11-15T00:28:27Z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2019-11-28T00:00:00Z</vt:filetime>
  </property>
</Properties>
</file>