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6845300" cy="9004300"/>
  <p:notesSz cx="6845300" cy="9004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90" y="1122"/>
      </p:cViewPr>
      <p:guideLst>
        <p:guide orient="horz" pos="2880"/>
        <p:guide pos="22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6297" cy="4517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77419" y="0"/>
            <a:ext cx="2966297" cy="4517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6967E-542D-46BB-99C2-28920E914199}" type="datetimeFigureOut">
              <a:rPr lang="zh-TW" altLang="en-US" smtClean="0"/>
              <a:t>2025/1/23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21360" y="1125538"/>
            <a:ext cx="5402580" cy="303895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4530" y="4333319"/>
            <a:ext cx="5476240" cy="354544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552522"/>
            <a:ext cx="2966297" cy="451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77419" y="8552522"/>
            <a:ext cx="2966297" cy="451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37628-B820-42EF-A241-CE9D2C9CD0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129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 idx="2"/>
          </p:nvPr>
        </p:nvSpPr>
        <p:spPr>
          <a:xfrm>
            <a:off x="2266950" y="1125538"/>
            <a:ext cx="2311400" cy="3038475"/>
          </a:xfrm>
        </p:spPr>
      </p:sp>
      <p:sp>
        <p:nvSpPr>
          <p:cNvPr id="3" name="文字版面配置區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3397" y="2791333"/>
            <a:ext cx="5818505" cy="18909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6795" y="5042408"/>
            <a:ext cx="4791710" cy="2251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265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25329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988182" y="2205405"/>
            <a:ext cx="1944370" cy="294005"/>
          </a:xfrm>
          <a:custGeom>
            <a:avLst/>
            <a:gdLst/>
            <a:ahLst/>
            <a:cxnLst/>
            <a:rect l="l" t="t" r="r" b="b"/>
            <a:pathLst>
              <a:path w="1944370" h="294005">
                <a:moveTo>
                  <a:pt x="0" y="293827"/>
                </a:moveTo>
                <a:lnTo>
                  <a:pt x="1944243" y="293827"/>
                </a:lnTo>
                <a:lnTo>
                  <a:pt x="1944243" y="0"/>
                </a:lnTo>
                <a:lnTo>
                  <a:pt x="0" y="0"/>
                </a:lnTo>
                <a:lnTo>
                  <a:pt x="0" y="293827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07259" y="130834"/>
            <a:ext cx="6608072" cy="4393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62940" y="99059"/>
            <a:ext cx="5647944" cy="5715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5363" y="149351"/>
            <a:ext cx="6536435" cy="36728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45363" y="149351"/>
            <a:ext cx="6536690" cy="367665"/>
          </a:xfrm>
          <a:custGeom>
            <a:avLst/>
            <a:gdLst/>
            <a:ahLst/>
            <a:cxnLst/>
            <a:rect l="l" t="t" r="r" b="b"/>
            <a:pathLst>
              <a:path w="6536690" h="367665">
                <a:moveTo>
                  <a:pt x="0" y="0"/>
                </a:moveTo>
                <a:lnTo>
                  <a:pt x="6475221" y="0"/>
                </a:lnTo>
                <a:lnTo>
                  <a:pt x="6536435" y="61214"/>
                </a:lnTo>
                <a:lnTo>
                  <a:pt x="6536435" y="367284"/>
                </a:lnTo>
                <a:lnTo>
                  <a:pt x="61214" y="367284"/>
                </a:lnTo>
                <a:lnTo>
                  <a:pt x="0" y="30607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1205" y="171449"/>
            <a:ext cx="5542889" cy="305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265" y="2070989"/>
            <a:ext cx="6160770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27402" y="8373999"/>
            <a:ext cx="2190496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265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28616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1205" y="171449"/>
            <a:ext cx="5542889" cy="3073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4310" defTabSz="-635">
              <a:lnSpc>
                <a:spcPct val="100000"/>
              </a:lnSpc>
              <a:spcBef>
                <a:spcPts val="135"/>
              </a:spcBef>
              <a:tabLst>
                <a:tab pos="2062480" algn="l"/>
                <a:tab pos="2999105" algn="l"/>
              </a:tabLst>
            </a:pPr>
            <a:r>
              <a:rPr spc="35" dirty="0"/>
              <a:t>新北市</a:t>
            </a:r>
            <a:r>
              <a:rPr spc="45" dirty="0"/>
              <a:t>莊</a:t>
            </a:r>
            <a:r>
              <a:rPr spc="35" dirty="0"/>
              <a:t>敬高職	</a:t>
            </a:r>
            <a:r>
              <a:rPr lang="zh-TW" spc="45" dirty="0"/>
              <a:t>汽車</a:t>
            </a:r>
            <a:r>
              <a:rPr spc="35" dirty="0"/>
              <a:t>科	</a:t>
            </a:r>
            <a:r>
              <a:rPr spc="35" dirty="0" err="1"/>
              <a:t>課程地圖</a:t>
            </a:r>
            <a:r>
              <a:rPr spc="360" dirty="0"/>
              <a:t> </a:t>
            </a:r>
            <a:r>
              <a:rPr sz="1200" spc="-25" dirty="0" smtClean="0"/>
              <a:t>(</a:t>
            </a:r>
            <a:r>
              <a:rPr lang="en-US" sz="1200" spc="-25" dirty="0" smtClean="0"/>
              <a:t>114</a:t>
            </a:r>
            <a:r>
              <a:rPr sz="1200" spc="20" dirty="0" smtClean="0"/>
              <a:t>學年度新生適</a:t>
            </a:r>
            <a:r>
              <a:rPr sz="1200" spc="30" dirty="0" smtClean="0"/>
              <a:t>用</a:t>
            </a:r>
            <a:r>
              <a:rPr sz="1200" spc="125" dirty="0"/>
              <a:t>)</a:t>
            </a:r>
            <a:endParaRPr sz="1200" dirty="0"/>
          </a:p>
        </p:txBody>
      </p:sp>
      <p:sp>
        <p:nvSpPr>
          <p:cNvPr id="3" name="object 3"/>
          <p:cNvSpPr/>
          <p:nvPr/>
        </p:nvSpPr>
        <p:spPr>
          <a:xfrm>
            <a:off x="245363" y="550163"/>
            <a:ext cx="6518148" cy="8808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9747" y="2226563"/>
            <a:ext cx="948055" cy="424815"/>
          </a:xfrm>
          <a:custGeom>
            <a:avLst/>
            <a:gdLst/>
            <a:ahLst/>
            <a:cxnLst/>
            <a:rect l="l" t="t" r="r" b="b"/>
            <a:pathLst>
              <a:path w="948055" h="424814">
                <a:moveTo>
                  <a:pt x="0" y="0"/>
                </a:moveTo>
                <a:lnTo>
                  <a:pt x="947496" y="424306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26908"/>
              </p:ext>
            </p:extLst>
          </p:nvPr>
        </p:nvGraphicFramePr>
        <p:xfrm>
          <a:off x="174285" y="2067559"/>
          <a:ext cx="6520487" cy="5847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560"/>
                <a:gridCol w="560705"/>
                <a:gridCol w="818515"/>
                <a:gridCol w="935355"/>
                <a:gridCol w="808990"/>
                <a:gridCol w="891961"/>
                <a:gridCol w="977900"/>
                <a:gridCol w="1110501"/>
              </a:tblGrid>
              <a:tr h="288925">
                <a:tc rowSpan="2" gridSpan="2">
                  <a:txBody>
                    <a:bodyPr/>
                    <a:lstStyle/>
                    <a:p>
                      <a:pPr marL="475615">
                        <a:lnSpc>
                          <a:spcPts val="820"/>
                        </a:lnSpc>
                        <a:spcBef>
                          <a:spcPts val="560"/>
                        </a:spcBef>
                      </a:pPr>
                      <a:r>
                        <a:rPr lang="en-US" sz="700" b="1" spc="5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  </a:t>
                      </a:r>
                      <a:r>
                        <a:rPr sz="700" b="1" spc="5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授課年級</a:t>
                      </a:r>
                    </a:p>
                    <a:p>
                      <a:pPr marL="475615">
                        <a:lnSpc>
                          <a:spcPts val="820"/>
                        </a:lnSpc>
                        <a:spcBef>
                          <a:spcPts val="560"/>
                        </a:spcBef>
                      </a:pPr>
                      <a:endParaRPr sz="7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79375" marR="646430">
                        <a:lnSpc>
                          <a:spcPts val="850"/>
                        </a:lnSpc>
                      </a:pPr>
                      <a:r>
                        <a:rPr sz="700" b="1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課程 類別</a:t>
                      </a:r>
                      <a:endParaRPr sz="7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lnTlToBr w="12700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</a:lnTlToBr>
                    <a:solidFill>
                      <a:srgbClr val="FC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一年級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二年級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三年級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</a:tr>
              <a:tr h="145415">
                <a:tc gridSpan="2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87249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一般科目</a:t>
                      </a:r>
                      <a:endParaRPr sz="550" dirty="0"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本土語言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/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臺灣手語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lang="en-US"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物理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音樂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資訊科技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健康與護理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體育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全民國防教育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本土語言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/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臺灣手語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lang="zh-TW" altLang="en-US" sz="60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lang="en-US"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公民與社會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物理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音樂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健康與護理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全民國防教育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歷史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藝術生活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(1)</a:t>
                      </a: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</a:p>
                    <a:p>
                      <a:pPr marL="93980" marR="334010">
                        <a:lnSpc>
                          <a:spcPct val="100000"/>
                        </a:lnSpc>
                      </a:pP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化學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藝術生活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(1)</a:t>
                      </a: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</a:p>
                    <a:p>
                      <a:pPr marL="93980">
                        <a:lnSpc>
                          <a:spcPct val="100000"/>
                        </a:lnSpc>
                      </a:pP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國語文(2)</a:t>
                      </a: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英語文(2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法律與生活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國語文(2)</a:t>
                      </a: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英語文(2)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法律與生活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  <a:sym typeface="+mn-ea"/>
                      </a:endParaRP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體育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</a:p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5179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</a:t>
                      </a:r>
                      <a:r>
                        <a:rPr lang="zh-TW" altLang="en-US"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定</a:t>
                      </a: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專業科目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引擎原理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底盤原理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1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應用力學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</a:p>
                    <a:p>
                      <a:pPr marL="93980">
                        <a:lnSpc>
                          <a:spcPct val="110000"/>
                        </a:lnSpc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基本電學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619760" algn="l">
                        <a:lnSpc>
                          <a:spcPct val="80000"/>
                        </a:lnSpc>
                        <a:spcBef>
                          <a:spcPts val="335"/>
                        </a:spcBef>
                      </a:pP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054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zh-CN" altLang="en-US" sz="550" b="1" dirty="0">
                        <a:solidFill>
                          <a:srgbClr val="17375E"/>
                        </a:solidFill>
                        <a:latin typeface="微軟正黑體" panose="020B0604030504040204" charset="-12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zh-CN" altLang="en-US" sz="550" b="1" dirty="0">
                        <a:solidFill>
                          <a:srgbClr val="17375E"/>
                        </a:solidFill>
                        <a:latin typeface="微軟正黑體" panose="020B0604030504040204" charset="-12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zh-CN" altLang="en-US" sz="550" b="1" dirty="0">
                        <a:solidFill>
                          <a:srgbClr val="17375E"/>
                        </a:solidFill>
                        <a:latin typeface="微軟正黑體" panose="020B0604030504040204" charset="-12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</a:rPr>
                        <a:t>         部</a:t>
                      </a:r>
                      <a:r>
                        <a:rPr lang="zh-TW" altLang="en-US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</a:rPr>
                        <a:t>定</a:t>
                      </a:r>
                      <a:endParaRPr lang="zh-CN" altLang="en-US" sz="550" dirty="0">
                        <a:latin typeface="微軟正黑體" panose="020B0604030504040204" charset="-120"/>
                        <a:ea typeface="微軟正黑體" panose="020B0604030504040204" charset="-12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</a:rPr>
                        <a:t>     </a:t>
                      </a:r>
                      <a:r>
                        <a:rPr lang="zh-TW" altLang="zh-CN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</a:rPr>
                        <a:t>實習</a:t>
                      </a:r>
                      <a:r>
                        <a:rPr lang="zh-CN" altLang="en-US"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</a:rPr>
                        <a:t>科目</a:t>
                      </a:r>
                      <a:endParaRPr lang="zh-TW" altLang="en-US"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zh-TW" altLang="en-US"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uFillTx/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機械工作法及實習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uFillTx/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(4)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  <a:buNone/>
                      </a:pPr>
                      <a:r>
                        <a:rPr lang="zh-TW" altLang="en-US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引擎實習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(4)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3619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buNone/>
                      </a:pPr>
                      <a:r>
                        <a:rPr lang="zh-TW" altLang="en-US" sz="600" spc="-5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電工電子實習</a:t>
                      </a:r>
                      <a:r>
                        <a:rPr lang="en-US" altLang="zh-TW" sz="600" spc="-5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  <a:p>
                      <a:pPr marL="36195" eaLnBrk="1" fontAlgn="auto" latinLnBrk="0" hangingPunct="1">
                        <a:lnSpc>
                          <a:spcPct val="80000"/>
                        </a:lnSpc>
                        <a:spcBef>
                          <a:spcPts val="300"/>
                        </a:spcBef>
                        <a:buNone/>
                      </a:pPr>
                      <a:r>
                        <a:rPr lang="zh-TW" altLang="en-US" sz="600" spc="-5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電系實習</a:t>
                      </a:r>
                      <a:r>
                        <a:rPr lang="en-US" altLang="zh-TW" sz="600" spc="-5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  <a:buNone/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機電製圖實習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(4)</a:t>
                      </a:r>
                    </a:p>
                    <a:p>
                      <a:pPr marL="93980">
                        <a:lnSpc>
                          <a:spcPct val="80000"/>
                        </a:lnSpc>
                        <a:spcBef>
                          <a:spcPts val="335"/>
                        </a:spcBef>
                        <a:buNone/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底盤實習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(4)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zh-TW" altLang="en-US"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zh-TW" altLang="en-US"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889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altLang="zh-TW" sz="600">
                          <a:latin typeface="Times New Roman" panose="02020603050405020304"/>
                          <a:cs typeface="Times New Roman" panose="02020603050405020304"/>
                        </a:rPr>
                        <a:t>  </a:t>
                      </a:r>
                    </a:p>
                    <a:p>
                      <a:pPr marL="71755" eaLnBrk="1" fontAlgn="auto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zh-TW" altLang="en-US" sz="6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車輛技能領域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altLang="zh-TW"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lang="en-US" altLang="zh-TW"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車輛空調檢修實習</a:t>
                      </a:r>
                      <a:r>
                        <a:rPr lang="en-US" altLang="zh-TW" sz="60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車輛</a:t>
                      </a: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底盤檢修實習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(4)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55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車身</a:t>
                      </a:r>
                      <a:r>
                        <a:rPr 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電器系統綜和檢修實習</a:t>
                      </a:r>
                      <a:r>
                        <a:rPr lang="en-US" altLang="zh-TW" sz="55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(4)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6924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 b="1">
                        <a:solidFill>
                          <a:schemeClr val="tx2">
                            <a:lumMod val="75000"/>
                          </a:schemeClr>
                        </a:solidFill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zh-TW" sz="6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機器腳踏車</a:t>
                      </a:r>
                    </a:p>
                    <a:p>
                      <a:pPr marL="69850" marR="825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zh-TW" sz="600" b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技能領域</a:t>
                      </a:r>
                    </a:p>
                  </a:txBody>
                  <a:tcPr marL="0" marR="0" marT="25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550" dirty="0">
                          <a:solidFill>
                            <a:schemeClr val="tx1"/>
                          </a:solidFill>
                          <a:uFillTx/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機器腳踏車基礎實習</a:t>
                      </a:r>
                      <a:r>
                        <a:rPr lang="en-US" altLang="zh-TW" sz="550" dirty="0">
                          <a:solidFill>
                            <a:schemeClr val="tx1"/>
                          </a:solidFill>
                          <a:uFillTx/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550" dirty="0">
                          <a:uFillTx/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機器腳踏車檢修實習</a:t>
                      </a:r>
                      <a:r>
                        <a:rPr lang="en-US" altLang="zh-TW" sz="550" dirty="0">
                          <a:uFillTx/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550" dirty="0">
                        <a:solidFill>
                          <a:schemeClr val="tx1"/>
                        </a:solidFill>
                        <a:uFillTx/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altLang="zh-TW" sz="550" dirty="0">
                        <a:solidFill>
                          <a:schemeClr val="tx1"/>
                        </a:solidFill>
                        <a:uFillTx/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 marL="45720" marR="4572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79375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altLang="zh-TW" sz="600" dirty="0">
                        <a:solidFill>
                          <a:schemeClr val="tx1"/>
                        </a:solidFill>
                        <a:uFillTx/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lang="en-US" altLang="zh-TW" sz="600">
                        <a:solidFill>
                          <a:schemeClr val="tx1"/>
                        </a:solidFill>
                        <a:uFillTx/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89865">
                <a:tc rowSpan="2">
                  <a:txBody>
                    <a:bodyPr/>
                    <a:lstStyle/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 一般科 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數學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數學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數學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數學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(2)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539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889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8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國防通識教育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國防通識教育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國防通識教育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zh-TW" altLang="en-US" sz="600" dirty="0" smtClean="0">
                        <a:solidFill>
                          <a:srgbClr val="001F5F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793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國防通識教育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zh-TW" altLang="en-US" sz="600" dirty="0" smtClean="0">
                        <a:solidFill>
                          <a:srgbClr val="001F5F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870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 專業科 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98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600" dirty="0" smtClean="0">
                        <a:solidFill>
                          <a:srgbClr val="001F5F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職場英文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焊接原理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(2)</a:t>
                      </a:r>
                      <a:endParaRPr lang="zh-TW" altLang="en-US" sz="600" dirty="0" smtClean="0">
                        <a:solidFill>
                          <a:srgbClr val="001F5F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職場英文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汽車塗裝原理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  <a:p>
                      <a:pPr marL="93980">
                        <a:lnSpc>
                          <a:spcPct val="60000"/>
                        </a:lnSpc>
                        <a:spcBef>
                          <a:spcPts val="335"/>
                        </a:spcBef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職場英文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汽車塗裝原理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)</a:t>
                      </a:r>
                      <a:b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</a:br>
                      <a:r>
                        <a:rPr lang="zh-TW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職場英文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(1)</a:t>
                      </a:r>
                      <a:endParaRPr lang="en-US" altLang="zh-TW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0066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46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8419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zh-TW"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汽車服務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汽車服務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智慧車聯網電器控制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zh-TW"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智慧車聯網電器控制</a:t>
                      </a:r>
                      <a:r>
                        <a:rPr lang="en-US" altLang="zh-TW" sz="60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940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885" marR="87630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 實習科 目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212725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基礎機車實習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基礎機車實習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36195" eaLnBrk="1" fontAlgn="auto" latinLnBrk="0" hangingPunct="1">
                        <a:lnSpc>
                          <a:spcPct val="15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汽車快速保養實習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</a:rPr>
                        <a:t>(3)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10490">
                        <a:lnSpc>
                          <a:spcPct val="160000"/>
                        </a:lnSpc>
                        <a:spcBef>
                          <a:spcPts val="340"/>
                        </a:spcBef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汽車快速保養實習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6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專題</a:t>
                      </a: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實作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汽車美容實習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</a:p>
                    <a:p>
                      <a:pPr marL="93980">
                        <a:lnSpc>
                          <a:spcPct val="6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專題實作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3655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212725" algn="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zh-TW" sz="55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柴油引擎實習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柴油引擎實習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311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2578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67945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5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65100" marR="88265" indent="-704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多元選 修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l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lang="zh-TW"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185420" marR="177800" algn="l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lang="zh-TW"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185420" marR="177800" algn="l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lang="zh-TW" sz="550" b="1">
                          <a:solidFill>
                            <a:schemeClr val="tx2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同科單班</a:t>
                      </a: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汽車貼膜實習</a:t>
                      </a:r>
                      <a:r>
                        <a:rPr lang="en-US" altLang="zh-TW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汽車檢修實習</a:t>
                      </a:r>
                      <a:r>
                        <a:rPr lang="en-US" altLang="zh-TW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中古車車況鑑定技術</a:t>
                      </a:r>
                      <a:r>
                        <a:rPr lang="en-US" altLang="zh-TW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>
                          <a:solidFill>
                            <a:srgbClr val="7030A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電動機車實習</a:t>
                      </a:r>
                      <a:r>
                        <a:rPr lang="en-US" altLang="zh-TW" sz="600" b="1" dirty="0">
                          <a:solidFill>
                            <a:srgbClr val="7030A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原主民族語文</a:t>
                      </a:r>
                      <a:r>
                        <a:rPr lang="en-US" altLang="zh-TW" sz="600" b="1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汽車貼膜實習</a:t>
                      </a:r>
                      <a:r>
                        <a:rPr lang="en-US" altLang="zh-TW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汽車檢修實習</a:t>
                      </a:r>
                      <a:r>
                        <a:rPr lang="en-US" altLang="zh-TW" sz="600" b="1" dirty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中古車車況鑑定技術</a:t>
                      </a:r>
                      <a:r>
                        <a:rPr lang="en-US" altLang="zh-TW" sz="600" b="1" dirty="0" smtClean="0">
                          <a:solidFill>
                            <a:srgbClr val="0070C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7030A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電動機車</a:t>
                      </a:r>
                      <a:r>
                        <a:rPr lang="zh-TW" altLang="en-US" sz="600" b="1" dirty="0">
                          <a:solidFill>
                            <a:srgbClr val="7030A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實習</a:t>
                      </a:r>
                      <a:r>
                        <a:rPr lang="en-US" altLang="zh-TW" sz="600" b="1" dirty="0">
                          <a:solidFill>
                            <a:srgbClr val="7030A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</a:p>
                    <a:p>
                      <a:pPr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zh-TW" altLang="en-US" sz="600" b="1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原主民族語文</a:t>
                      </a:r>
                      <a:r>
                        <a:rPr lang="en-US" altLang="zh-TW" sz="600" b="1" dirty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同群 跨科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05741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5420" marR="177800" algn="ctr">
                        <a:lnSpc>
                          <a:spcPct val="100000"/>
                        </a:lnSpc>
                      </a:pPr>
                      <a:r>
                        <a:rPr sz="55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同校</a:t>
                      </a:r>
                      <a:r>
                        <a:rPr sz="55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跨群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12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61290">
                        <a:lnSpc>
                          <a:spcPct val="100000"/>
                        </a:lnSpc>
                      </a:pPr>
                      <a:endParaRPr sz="55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187960">
                        <a:lnSpc>
                          <a:spcPct val="100000"/>
                        </a:lnSpc>
                      </a:pPr>
                      <a:endParaRPr lang="en-US" altLang="zh-TW" sz="550" spc="-5" dirty="0" smtClean="0">
                        <a:solidFill>
                          <a:srgbClr val="0070C0"/>
                        </a:solidFill>
                        <a:latin typeface="+mn-lt"/>
                        <a:cs typeface="Calibri" panose="020F0502020204030204"/>
                        <a:sym typeface="+mn-ea"/>
                      </a:endParaRPr>
                    </a:p>
                  </a:txBody>
                  <a:tcPr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4349">
                <a:tc gridSpan="2">
                  <a:txBody>
                    <a:bodyPr/>
                    <a:lstStyle/>
                    <a:p>
                      <a:pPr marL="2463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16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1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1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彈性學習時間(1)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彈性學習時間(1)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0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0</a:t>
                      </a:r>
                      <a:r>
                        <a:rPr sz="55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5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3475">
                <a:tc gridSpan="2">
                  <a:txBody>
                    <a:bodyPr/>
                    <a:lstStyle/>
                    <a:p>
                      <a:pPr marL="24638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55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953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  <a:endParaRPr sz="5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55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團體活動時間(3)</a:t>
                      </a: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31643" y="1496425"/>
            <a:ext cx="6571496" cy="5687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875" y="1515110"/>
            <a:ext cx="6499860" cy="40576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9875" y="1515110"/>
            <a:ext cx="6499860" cy="407670"/>
          </a:xfrm>
          <a:custGeom>
            <a:avLst/>
            <a:gdLst/>
            <a:ahLst/>
            <a:cxnLst/>
            <a:rect l="l" t="t" r="r" b="b"/>
            <a:pathLst>
              <a:path w="6499859" h="497205">
                <a:moveTo>
                  <a:pt x="82804" y="0"/>
                </a:moveTo>
                <a:lnTo>
                  <a:pt x="6417056" y="0"/>
                </a:lnTo>
                <a:lnTo>
                  <a:pt x="6449282" y="6508"/>
                </a:lnTo>
                <a:lnTo>
                  <a:pt x="6475603" y="24257"/>
                </a:lnTo>
                <a:lnTo>
                  <a:pt x="6493351" y="50577"/>
                </a:lnTo>
                <a:lnTo>
                  <a:pt x="6499859" y="82804"/>
                </a:lnTo>
                <a:lnTo>
                  <a:pt x="6499859" y="496824"/>
                </a:lnTo>
                <a:lnTo>
                  <a:pt x="0" y="496824"/>
                </a:lnTo>
                <a:lnTo>
                  <a:pt x="0" y="82804"/>
                </a:lnTo>
                <a:lnTo>
                  <a:pt x="6506" y="50577"/>
                </a:lnTo>
                <a:lnTo>
                  <a:pt x="24252" y="24257"/>
                </a:lnTo>
                <a:lnTo>
                  <a:pt x="50572" y="6508"/>
                </a:lnTo>
                <a:lnTo>
                  <a:pt x="82804" y="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9435" y="1580768"/>
            <a:ext cx="1385315" cy="3413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20745" y="1820544"/>
            <a:ext cx="227075" cy="32156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483360" y="1580515"/>
            <a:ext cx="1155700" cy="23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000"/>
              </a:lnSpc>
              <a:spcBef>
                <a:spcPts val="9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一.培育具備車輛銷售後端服務產業所需之基礎人才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639060" y="1586230"/>
            <a:ext cx="1201420" cy="23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3825" marR="5080" indent="-111760">
              <a:lnSpc>
                <a:spcPct val="101000"/>
              </a:lnSpc>
              <a:spcBef>
                <a:spcPts val="95"/>
              </a:spcBef>
            </a:pP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二.</a:t>
            </a:r>
            <a:r>
              <a:rPr lang="zh-TW" altLang="en-US"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培育具備車輛維修服務及繼續進修能力的技術人才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917950" y="1580515"/>
            <a:ext cx="1680845" cy="233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三</a:t>
            </a: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</a:t>
            </a:r>
            <a:r>
              <a:rPr lang="zh-TW" altLang="en-US" sz="700" dirty="0">
                <a:latin typeface="微軟正黑體" panose="020B0604030504040204" charset="-120"/>
                <a:ea typeface="微軟正黑體" panose="020B0604030504040204" charset="-120"/>
              </a:rPr>
              <a:t>培育持續增能學習並跨足車輛綠能產業(油電車與電動車)維修服務的技術人才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5731510" y="1586230"/>
            <a:ext cx="872490" cy="355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四</a:t>
            </a:r>
            <a:r>
              <a:rPr sz="700" spc="5" dirty="0" smtClean="0"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</a:t>
            </a:r>
            <a:r>
              <a:rPr lang="zh-TW" altLang="en-US" sz="700" dirty="0" smtClean="0">
                <a:latin typeface="微軟正黑體" panose="020B0604030504040204" charset="-120"/>
                <a:ea typeface="微軟正黑體" panose="020B0604030504040204" charset="-120"/>
              </a:rPr>
              <a:t>培養</a:t>
            </a:r>
            <a:r>
              <a:rPr lang="zh-TW" altLang="en-US" sz="700" dirty="0">
                <a:latin typeface="微軟正黑體" panose="020B0604030504040204" charset="-120"/>
                <a:ea typeface="微軟正黑體" panose="020B0604030504040204" charset="-120"/>
              </a:rPr>
              <a:t>電路控制及量測的技術人才</a:t>
            </a:r>
            <a:r>
              <a:rPr lang="zh-TW" altLang="en-US" sz="800" dirty="0">
                <a:latin typeface="微軟正黑體" panose="020B0604030504040204" charset="-120"/>
                <a:ea typeface="微軟正黑體" panose="020B0604030504040204" charset="-120"/>
              </a:rPr>
              <a:t>	</a:t>
            </a:r>
          </a:p>
        </p:txBody>
      </p:sp>
      <p:sp>
        <p:nvSpPr>
          <p:cNvPr id="16" name="object 16"/>
          <p:cNvSpPr/>
          <p:nvPr/>
        </p:nvSpPr>
        <p:spPr>
          <a:xfrm>
            <a:off x="227413" y="8159750"/>
            <a:ext cx="6496824" cy="46036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0731" y="8200174"/>
            <a:ext cx="6425184" cy="40386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0896" y="8177314"/>
            <a:ext cx="6425565" cy="403860"/>
          </a:xfrm>
          <a:custGeom>
            <a:avLst/>
            <a:gdLst/>
            <a:ahLst/>
            <a:cxnLst/>
            <a:rect l="l" t="t" r="r" b="b"/>
            <a:pathLst>
              <a:path w="6425565" h="403859">
                <a:moveTo>
                  <a:pt x="67310" y="0"/>
                </a:moveTo>
                <a:lnTo>
                  <a:pt x="6357874" y="0"/>
                </a:lnTo>
                <a:lnTo>
                  <a:pt x="6384089" y="5289"/>
                </a:lnTo>
                <a:lnTo>
                  <a:pt x="6405483" y="19715"/>
                </a:lnTo>
                <a:lnTo>
                  <a:pt x="6419899" y="41110"/>
                </a:lnTo>
                <a:lnTo>
                  <a:pt x="6425184" y="67309"/>
                </a:lnTo>
                <a:lnTo>
                  <a:pt x="6425184" y="403859"/>
                </a:lnTo>
                <a:lnTo>
                  <a:pt x="0" y="403859"/>
                </a:lnTo>
                <a:lnTo>
                  <a:pt x="0" y="67309"/>
                </a:lnTo>
                <a:lnTo>
                  <a:pt x="5289" y="41110"/>
                </a:lnTo>
                <a:lnTo>
                  <a:pt x="19715" y="19715"/>
                </a:lnTo>
                <a:lnTo>
                  <a:pt x="41110" y="5289"/>
                </a:lnTo>
                <a:lnTo>
                  <a:pt x="67310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20515" y="8021265"/>
            <a:ext cx="188975" cy="16128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9690" y="8159750"/>
            <a:ext cx="1209040" cy="38989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60731" y="8691027"/>
            <a:ext cx="6496824" cy="26369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3638" y="8720876"/>
            <a:ext cx="6425184" cy="21031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98672" y="8717465"/>
            <a:ext cx="6425565" cy="210820"/>
          </a:xfrm>
          <a:custGeom>
            <a:avLst/>
            <a:gdLst/>
            <a:ahLst/>
            <a:cxnLst/>
            <a:rect l="l" t="t" r="r" b="b"/>
            <a:pathLst>
              <a:path w="6425565" h="210820">
                <a:moveTo>
                  <a:pt x="0" y="35052"/>
                </a:moveTo>
                <a:lnTo>
                  <a:pt x="2755" y="21409"/>
                </a:lnTo>
                <a:lnTo>
                  <a:pt x="10267" y="10267"/>
                </a:lnTo>
                <a:lnTo>
                  <a:pt x="21409" y="2755"/>
                </a:lnTo>
                <a:lnTo>
                  <a:pt x="35051" y="0"/>
                </a:lnTo>
                <a:lnTo>
                  <a:pt x="6390132" y="0"/>
                </a:lnTo>
                <a:lnTo>
                  <a:pt x="6403752" y="2755"/>
                </a:lnTo>
                <a:lnTo>
                  <a:pt x="6414897" y="10267"/>
                </a:lnTo>
                <a:lnTo>
                  <a:pt x="6422421" y="21409"/>
                </a:lnTo>
                <a:lnTo>
                  <a:pt x="6425184" y="35052"/>
                </a:lnTo>
                <a:lnTo>
                  <a:pt x="6425184" y="175262"/>
                </a:lnTo>
                <a:lnTo>
                  <a:pt x="6422421" y="188905"/>
                </a:lnTo>
                <a:lnTo>
                  <a:pt x="6414897" y="200046"/>
                </a:lnTo>
                <a:lnTo>
                  <a:pt x="6403752" y="207557"/>
                </a:lnTo>
                <a:lnTo>
                  <a:pt x="6390132" y="210312"/>
                </a:lnTo>
                <a:lnTo>
                  <a:pt x="35051" y="210312"/>
                </a:lnTo>
                <a:lnTo>
                  <a:pt x="21409" y="207557"/>
                </a:lnTo>
                <a:lnTo>
                  <a:pt x="10267" y="200046"/>
                </a:lnTo>
                <a:lnTo>
                  <a:pt x="2755" y="188905"/>
                </a:lnTo>
                <a:lnTo>
                  <a:pt x="0" y="175262"/>
                </a:lnTo>
                <a:lnTo>
                  <a:pt x="0" y="35052"/>
                </a:lnTo>
                <a:close/>
              </a:path>
            </a:pathLst>
          </a:custGeom>
          <a:ln w="9144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40760" y="8510410"/>
            <a:ext cx="169163" cy="21640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9690" y="8631555"/>
            <a:ext cx="1209040" cy="32321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268738" y="8760204"/>
            <a:ext cx="855980" cy="111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一.汽車修護技術人員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2029951" y="8767189"/>
            <a:ext cx="873760" cy="1047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二汽車服務接待人員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2840823" y="8707373"/>
            <a:ext cx="647700" cy="20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三.汽車修護技術教育訓練人員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3530855" y="8717976"/>
            <a:ext cx="611505" cy="20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四</a:t>
            </a:r>
            <a:r>
              <a:rPr sz="600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.</a:t>
            </a: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車輛研發測試人員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4183061" y="8714484"/>
            <a:ext cx="687603" cy="20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五.機車修護技術人員</a:t>
            </a:r>
          </a:p>
        </p:txBody>
      </p:sp>
      <p:sp>
        <p:nvSpPr>
          <p:cNvPr id="36" name="object 11"/>
          <p:cNvSpPr txBox="1"/>
          <p:nvPr/>
        </p:nvSpPr>
        <p:spPr>
          <a:xfrm>
            <a:off x="1268738" y="8201444"/>
            <a:ext cx="948690" cy="355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sz="700" spc="5" dirty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一</a:t>
            </a:r>
            <a:r>
              <a:rPr sz="700" spc="5" dirty="0" smtClean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  <a:cs typeface="微軟正黑體" panose="020B0604030504040204" charset="-120"/>
              </a:rPr>
              <a:t>.具備選用、操作、保養各式手工具及檢修輔助儀器之能力</a:t>
            </a:r>
            <a:r>
              <a:rPr lang="zh-TW" altLang="en-US" sz="800" dirty="0">
                <a:solidFill>
                  <a:schemeClr val="accent3">
                    <a:lumMod val="75000"/>
                  </a:schemeClr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</a:p>
        </p:txBody>
      </p:sp>
      <p:sp>
        <p:nvSpPr>
          <p:cNvPr id="37" name="object 11"/>
          <p:cNvSpPr txBox="1"/>
          <p:nvPr/>
        </p:nvSpPr>
        <p:spPr>
          <a:xfrm>
            <a:off x="2243718" y="8226067"/>
            <a:ext cx="1059180" cy="447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二</a:t>
            </a:r>
            <a:r>
              <a:rPr lang="en-US" altLang="zh-TW" sz="700" dirty="0" smtClean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.具備車輛綠能產業(油電車、電動車)專業知識及檢查維修服務之能力</a:t>
            </a:r>
            <a:r>
              <a:rPr lang="zh-TW" altLang="en-US" sz="700" dirty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</a:p>
          <a:p>
            <a:r>
              <a:rPr lang="zh-TW" altLang="en-US" sz="700" dirty="0">
                <a:solidFill>
                  <a:srgbClr val="7030A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</a:p>
        </p:txBody>
      </p:sp>
      <p:sp>
        <p:nvSpPr>
          <p:cNvPr id="38" name="object 11"/>
          <p:cNvSpPr txBox="1"/>
          <p:nvPr/>
        </p:nvSpPr>
        <p:spPr>
          <a:xfrm>
            <a:off x="3339720" y="8231924"/>
            <a:ext cx="802640" cy="34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</a:rPr>
              <a:t>三</a:t>
            </a:r>
            <a:r>
              <a:rPr lang="en-US" altLang="zh-TW" sz="700" dirty="0" smtClean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</a:rPr>
              <a:t>.具備車輛銷售後檢修及保養能力</a:t>
            </a:r>
            <a:r>
              <a:rPr lang="zh-TW" altLang="en-US" sz="700" dirty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</a:p>
        </p:txBody>
      </p:sp>
      <p:sp>
        <p:nvSpPr>
          <p:cNvPr id="39" name="object 11"/>
          <p:cNvSpPr txBox="1"/>
          <p:nvPr/>
        </p:nvSpPr>
        <p:spPr>
          <a:xfrm>
            <a:off x="4247730" y="8213509"/>
            <a:ext cx="622935" cy="34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四</a:t>
            </a:r>
            <a:r>
              <a:rPr lang="en-US" altLang="zh-TW" sz="700" dirty="0" smtClean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具備車輛美容之能力</a:t>
            </a:r>
            <a:r>
              <a:rPr lang="zh-TW" altLang="en-US" sz="700" dirty="0">
                <a:solidFill>
                  <a:srgbClr val="FF000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</a:p>
        </p:txBody>
      </p:sp>
      <p:sp>
        <p:nvSpPr>
          <p:cNvPr id="40" name="object 11"/>
          <p:cNvSpPr txBox="1"/>
          <p:nvPr/>
        </p:nvSpPr>
        <p:spPr>
          <a:xfrm>
            <a:off x="4979109" y="8231924"/>
            <a:ext cx="651510" cy="340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 smtClean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</a:rPr>
              <a:t>五</a:t>
            </a:r>
            <a:r>
              <a:rPr lang="en-US" altLang="zh-TW" sz="700" dirty="0" smtClean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</a:rPr>
              <a:t>具備專題製作之能力</a:t>
            </a:r>
            <a:r>
              <a:rPr lang="zh-TW" altLang="en-US" sz="700" dirty="0">
                <a:solidFill>
                  <a:srgbClr val="00B05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</a:p>
        </p:txBody>
      </p:sp>
      <p:sp>
        <p:nvSpPr>
          <p:cNvPr id="41" name="object 11"/>
          <p:cNvSpPr txBox="1"/>
          <p:nvPr/>
        </p:nvSpPr>
        <p:spPr>
          <a:xfrm>
            <a:off x="5722462" y="8213903"/>
            <a:ext cx="872490" cy="447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zh-TW" altLang="en-US" sz="700" dirty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</a:rPr>
              <a:t>六</a:t>
            </a:r>
            <a:r>
              <a:rPr lang="en-US" altLang="zh-TW" sz="700" dirty="0" smtClean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</a:rPr>
              <a:t>.</a:t>
            </a:r>
            <a:r>
              <a:rPr lang="zh-TW" altLang="en-US" sz="700" dirty="0">
                <a:solidFill>
                  <a:srgbClr val="0070C0"/>
                </a:solidFill>
                <a:latin typeface="微軟正黑體" panose="020B0604030504040204" charset="-120"/>
                <a:ea typeface="微軟正黑體" panose="020B0604030504040204" charset="-120"/>
              </a:rPr>
              <a:t>具備職業道德、工作習慣、敬業服務態度</a:t>
            </a:r>
          </a:p>
          <a:p>
            <a:r>
              <a:rPr lang="zh-TW" altLang="en-US" sz="700" dirty="0">
                <a:solidFill>
                  <a:srgbClr val="00B0F0"/>
                </a:solidFill>
                <a:latin typeface="微軟正黑體" panose="020B0604030504040204" charset="-120"/>
                <a:ea typeface="微軟正黑體" panose="020B0604030504040204" charset="-120"/>
              </a:rPr>
              <a:t>	</a:t>
            </a:r>
          </a:p>
        </p:txBody>
      </p:sp>
      <p:sp>
        <p:nvSpPr>
          <p:cNvPr id="32" name="object 30"/>
          <p:cNvSpPr txBox="1"/>
          <p:nvPr/>
        </p:nvSpPr>
        <p:spPr>
          <a:xfrm>
            <a:off x="4963234" y="8714862"/>
            <a:ext cx="813996" cy="20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六</a:t>
            </a:r>
            <a:r>
              <a:rPr lang="en-US"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.</a:t>
            </a: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機車修護技術教育訓練人員</a:t>
            </a:r>
            <a:endParaRPr lang="en-US" altLang="zh-TW" sz="600" spc="5" dirty="0">
              <a:solidFill>
                <a:srgbClr val="001F5F"/>
              </a:solidFill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4" name="object 30"/>
          <p:cNvSpPr txBox="1"/>
          <p:nvPr/>
        </p:nvSpPr>
        <p:spPr>
          <a:xfrm>
            <a:off x="5807075" y="8721275"/>
            <a:ext cx="872616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5" dirty="0">
                <a:solidFill>
                  <a:srgbClr val="001F5F"/>
                </a:solidFill>
                <a:latin typeface="微軟正黑體" panose="020B0604030504040204" charset="-120"/>
                <a:cs typeface="微軟正黑體" panose="020B0604030504040204" charset="-120"/>
              </a:rPr>
              <a:t>7. 電動車修護技術人員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3651250" y="3587750"/>
            <a:ext cx="83841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" dirty="0">
                <a:latin typeface="微軟正黑體" panose="020B0604030504040204" charset="-120"/>
                <a:ea typeface="微軟正黑體" panose="020B0604030504040204" charset="-120"/>
                <a:cs typeface="Calibri" panose="020F0502020204030204"/>
              </a:rPr>
              <a:t>機件原理</a:t>
            </a:r>
            <a:r>
              <a:rPr lang="en-US" altLang="zh-TW" sz="600" dirty="0">
                <a:latin typeface="微軟正黑體" panose="020B0604030504040204" charset="-120"/>
                <a:ea typeface="微軟正黑體" panose="020B0604030504040204" charset="-120"/>
                <a:cs typeface="Calibri" panose="020F0502020204030204"/>
              </a:rPr>
              <a:t>(2</a:t>
            </a:r>
            <a:r>
              <a:rPr lang="en-US" altLang="zh-TW" sz="600" dirty="0" smtClean="0">
                <a:latin typeface="微軟正黑體" panose="020B0604030504040204" charset="-120"/>
                <a:ea typeface="微軟正黑體" panose="020B0604030504040204" charset="-120"/>
                <a:cs typeface="Calibri" panose="020F0502020204030204"/>
              </a:rPr>
              <a:t>)</a:t>
            </a:r>
            <a:endParaRPr lang="en-US" altLang="zh-TW" sz="600" dirty="0">
              <a:latin typeface="微軟正黑體" panose="020B0604030504040204" charset="-120"/>
              <a:ea typeface="微軟正黑體" panose="020B0604030504040204" charset="-120"/>
              <a:cs typeface="Calibri" panose="020F050202020403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730</Words>
  <Application>Microsoft Office PowerPoint</Application>
  <PresentationFormat>自訂</PresentationFormat>
  <Paragraphs>181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新北市莊敬高職 汽車科 課程地圖 (114學年度新生適用)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36</cp:revision>
  <cp:lastPrinted>2022-12-23T07:11:00Z</cp:lastPrinted>
  <dcterms:created xsi:type="dcterms:W3CDTF">2019-11-28T06:55:00Z</dcterms:created>
  <dcterms:modified xsi:type="dcterms:W3CDTF">2025-01-23T09:04:44Z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2019-11-28T00:00:00Z</vt:filetime>
  </property>
  <property fmtid="{D5CDD505-2E9C-101B-9397-08002B2CF9AE}" pid="5" name="KSOProductBuildVer">
    <vt:lpwstr>1028-10.8.0.6003</vt:lpwstr>
  </property>
</Properties>
</file>