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807700" cy="18008600"/>
  <p:notesSz cx="10807700" cy="180086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51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577" y="5582666"/>
            <a:ext cx="9186545" cy="37818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155" y="10084816"/>
            <a:ext cx="756539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38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596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738370" y="4032250"/>
            <a:ext cx="2868295" cy="304800"/>
          </a:xfrm>
          <a:custGeom>
            <a:avLst/>
            <a:gdLst/>
            <a:ahLst/>
            <a:cxnLst/>
            <a:rect l="l" t="t" r="r" b="b"/>
            <a:pathLst>
              <a:path w="2868295" h="304800">
                <a:moveTo>
                  <a:pt x="0" y="304800"/>
                </a:moveTo>
                <a:lnTo>
                  <a:pt x="2867787" y="304800"/>
                </a:lnTo>
                <a:lnTo>
                  <a:pt x="2867787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385" y="720344"/>
            <a:ext cx="9726930" cy="2881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385" y="4141978"/>
            <a:ext cx="9726930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618" y="16747998"/>
            <a:ext cx="3458464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385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1544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6774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北市莊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敬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高職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1192" y="186690"/>
            <a:ext cx="2868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defTabSz="-635">
              <a:lnSpc>
                <a:spcPct val="100000"/>
              </a:lnSpc>
              <a:spcBef>
                <a:spcPts val="95"/>
              </a:spcBef>
              <a:tabLst>
                <a:tab pos="1434465" algn="l"/>
              </a:tabLst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園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藝科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	課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程地圖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3666" y="300990"/>
            <a:ext cx="231648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(10</a:t>
            </a:r>
            <a:r>
              <a:rPr sz="1900" spc="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8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學年度</a:t>
            </a:r>
            <a:r>
              <a:rPr sz="19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生適用</a:t>
            </a: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900">
              <a:latin typeface="Noto Sans Mono CJK JP Regular"/>
              <a:cs typeface="Noto Sans Mono CJK JP Regular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98694"/>
              </p:ext>
            </p:extLst>
          </p:nvPr>
        </p:nvGraphicFramePr>
        <p:xfrm>
          <a:off x="468000" y="4013200"/>
          <a:ext cx="10022203" cy="10494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6585"/>
                <a:gridCol w="797560"/>
                <a:gridCol w="1492885"/>
                <a:gridCol w="1482090"/>
                <a:gridCol w="1329690"/>
                <a:gridCol w="1463040"/>
                <a:gridCol w="1405890"/>
                <a:gridCol w="1434463"/>
              </a:tblGrid>
              <a:tr h="304800">
                <a:tc rowSpan="2" gridSpan="2">
                  <a:txBody>
                    <a:bodyPr/>
                    <a:lstStyle/>
                    <a:p>
                      <a:pPr marL="8978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授課</a:t>
                      </a:r>
                      <a:endParaRPr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243205" indent="-157480" defTabSz="-635">
                        <a:lnSpc>
                          <a:spcPct val="100000"/>
                        </a:lnSpc>
                        <a:tabLst>
                          <a:tab pos="897890" algn="l"/>
                        </a:tabLst>
                      </a:pPr>
                      <a:r>
                        <a:rPr sz="1800" baseline="-12000" dirty="0" err="1" smtClean="0">
                          <a:solidFill>
                            <a:srgbClr val="1F487C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課程</a:t>
                      </a:r>
                      <a:r>
                        <a:rPr sz="1100" baseline="-12000" dirty="0" smtClean="0">
                          <a:solidFill>
                            <a:srgbClr val="1F487C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	</a:t>
                      </a: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年級</a:t>
                      </a:r>
                      <a:endParaRPr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85725" indent="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類別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00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一年級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二年級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19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三年級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</a:tr>
              <a:tr h="408305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下學期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20237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部定一</a:t>
                      </a:r>
                      <a:r>
                        <a:rPr sz="1100" spc="-5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般</a:t>
                      </a: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歷史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1)</a:t>
                      </a:r>
                    </a:p>
                    <a:p>
                      <a:pPr marL="163830" marR="35369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 </a:t>
                      </a:r>
                    </a:p>
                    <a:p>
                      <a:pPr marL="163830" marR="35369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lang="zh-TW"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全民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地理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音樂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1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2560" marR="3543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</a:p>
                    <a:p>
                      <a:pPr marL="162560" marR="3543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zh-TW"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全民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   化學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(2)</a:t>
                      </a:r>
                      <a:endParaRPr lang="en-US" altLang="zh-TW"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US" sz="1100" baseline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   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公民與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社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會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   生涯規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 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生涯規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 </a:t>
                      </a: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資訊科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技 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501650">
                <a:tc gridSpan="2">
                  <a:txBody>
                    <a:bodyPr/>
                    <a:lstStyle/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部定專</a:t>
                      </a:r>
                      <a:r>
                        <a:rPr sz="1100" spc="-5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業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農業安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全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衛生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210820" marR="16637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 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生物技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360045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 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53975" marR="360045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zh-TW"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生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物技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311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187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466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農業資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訊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管理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  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 algn="l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農業資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訊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管理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  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717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703580">
                <a:tc>
                  <a:txBody>
                    <a:bodyPr/>
                    <a:lstStyle/>
                    <a:p>
                      <a:pPr marL="127000">
                        <a:lnSpc>
                          <a:spcPts val="14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部定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29540" marR="48260" algn="just">
                        <a:lnSpc>
                          <a:spcPct val="100000"/>
                        </a:lnSpc>
                      </a:pPr>
                      <a:r>
                        <a:rPr lang="zh-TW" altLang="en-US" sz="1100" spc="250" dirty="0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農業生產與休閒生態</a:t>
                      </a:r>
                      <a:r>
                        <a:rPr sz="1100" spc="25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技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能領域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植物栽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培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植物識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別</a:t>
                      </a: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植物栽培實習(3) </a:t>
                      </a:r>
                    </a:p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植物識別實習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(3)</a:t>
                      </a:r>
                      <a:endParaRPr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30555" marR="131445" indent="-454660" algn="l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9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農業資</a:t>
                      </a:r>
                      <a:r>
                        <a:rPr sz="9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源</a:t>
                      </a:r>
                      <a:r>
                        <a:rPr sz="9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應用</a:t>
                      </a:r>
                      <a:r>
                        <a:rPr lang="zh-TW" sz="9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</a:t>
                      </a:r>
                      <a:r>
                        <a:rPr sz="9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  </a:t>
                      </a:r>
                      <a:r>
                        <a:rPr sz="9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0820" algn="l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4572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9920" marR="132080" indent="-454660" algn="l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農業資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源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應用</a:t>
                      </a:r>
                      <a:r>
                        <a:rPr sz="1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  </a:t>
                      </a:r>
                      <a:r>
                        <a:rPr sz="1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1455" marR="165735" algn="l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4572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181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一般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05130">
                <a:tc row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專業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蔬菜學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蔬菜學</a:t>
                      </a:r>
                      <a:r>
                        <a:rPr lang="en-US" altLang="zh-TW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(1)</a:t>
                      </a: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選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植物組織培養學</a:t>
                      </a:r>
                      <a:r>
                        <a:rPr lang="en-US" altLang="zh-TW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6826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必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38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4953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花卉實習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 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3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1290" marR="21653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14984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 marR="145415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蔬菜實</a:t>
                      </a:r>
                      <a:r>
                        <a:rPr lang="zh-TW" altLang="en-US" sz="1100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 marL="161925" marR="145415">
                        <a:lnSpc>
                          <a:spcPts val="1300"/>
                        </a:lnSpc>
                        <a:spcBef>
                          <a:spcPts val="730"/>
                        </a:spcBef>
                      </a:pPr>
                      <a:endParaRPr lang="en-US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927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蔬菜</a:t>
                      </a:r>
                      <a:r>
                        <a:rPr lang="zh-TW" alt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    果樹實習</a:t>
                      </a:r>
                      <a:r>
                        <a:rPr lang="en-US" altLang="zh-TW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    </a:t>
                      </a:r>
                      <a:r>
                        <a:rPr lang="zh-TW" altLang="en-US" sz="8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園產品處理與加工實習</a:t>
                      </a:r>
                      <a:r>
                        <a:rPr lang="en-US" altLang="zh-TW" sz="8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有機農業實習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果樹實習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花藝設計實習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628650" marR="132715" indent="-542925" algn="l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sz="100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植物組織培養實習</a:t>
                      </a:r>
                      <a:r>
                        <a:rPr sz="10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 </a:t>
                      </a:r>
                      <a:r>
                        <a:rPr sz="10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2</a:t>
                      </a:r>
                      <a:r>
                        <a:rPr sz="100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lang="en-US" sz="100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19126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  <a:p>
                      <a:pPr marL="177165" marR="12636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多元 選修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同科 </a:t>
                      </a:r>
                      <a:r>
                        <a:rPr lang="zh-TW"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單</a:t>
                      </a: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班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800" b="1" kern="1200" spc="2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香草作物生產及調製實習</a:t>
                      </a:r>
                      <a:r>
                        <a:rPr lang="en-US" altLang="zh-TW" sz="800" b="1" kern="1200" spc="2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000" b="1" kern="1200" spc="2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農場管理實務</a:t>
                      </a:r>
                      <a:r>
                        <a:rPr lang="en-US" altLang="zh-TW" sz="1000" b="1" kern="1200" spc="2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900" b="1" kern="1200" spc="2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展場設計與施作實習</a:t>
                      </a:r>
                      <a:r>
                        <a:rPr lang="en-US" altLang="zh-TW" sz="900" b="1" kern="1200" spc="2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kern="1200" spc="2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蘭花栽培實習</a:t>
                      </a:r>
                      <a:r>
                        <a:rPr lang="en-US" altLang="zh-TW" sz="1000" b="1" kern="1200" spc="2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br>
                        <a:rPr lang="en-US" altLang="zh-TW" sz="1000" b="1" kern="1200" spc="2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</a:b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原住民族語文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b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</a:br>
                      <a:r>
                        <a:rPr lang="zh-TW" altLang="en-US" sz="1100" spc="-5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果樹實習</a:t>
                      </a:r>
                      <a:r>
                        <a:rPr lang="en-US" altLang="zh-TW" sz="1100" spc="-5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altLang="zh-TW" sz="1000" b="1" kern="1200" spc="20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6670" indent="15875" algn="l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zh-TW" altLang="en-US" sz="1100" b="1" kern="1200" spc="2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景觀規劃實習</a:t>
                      </a:r>
                      <a:r>
                        <a:rPr lang="en-US" altLang="zh-TW" sz="1100" b="1" kern="1200" spc="2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(2)</a:t>
                      </a:r>
                    </a:p>
                    <a:p>
                      <a:pPr marL="69850" marR="26670" indent="15875" algn="l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zh-TW" altLang="en-US" sz="1100" b="1" kern="1200" spc="2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農產行銷實習</a:t>
                      </a:r>
                      <a:r>
                        <a:rPr lang="en-US" altLang="zh-TW" sz="1100" b="1" kern="1200" spc="2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(2)</a:t>
                      </a:r>
                    </a:p>
                    <a:p>
                      <a:pPr marL="69850" marR="26670" indent="15875" algn="l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zh-TW" altLang="en-US" sz="1100" b="1" kern="1200" spc="2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園藝治療活動實務</a:t>
                      </a:r>
                      <a:r>
                        <a:rPr lang="en-US" altLang="zh-TW" sz="1100" b="1" kern="1200" spc="2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(3)</a:t>
                      </a:r>
                    </a:p>
                    <a:p>
                      <a:pPr marL="69850" marR="26670" indent="1587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spc="2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精緻農業實務</a:t>
                      </a:r>
                      <a:r>
                        <a:rPr lang="en-US" altLang="zh-TW" sz="1100" b="1" kern="1200" spc="2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  <a:t>(3)</a:t>
                      </a:r>
                      <a:br>
                        <a:rPr lang="en-US" altLang="zh-TW" sz="1100" b="1" kern="1200" spc="2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  <a:sym typeface="+mn-ea"/>
                        </a:rPr>
                      </a:b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原住民族語文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b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</a:br>
                      <a:r>
                        <a:rPr lang="zh-TW" altLang="en-US" sz="1100" spc="-5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果樹實習</a:t>
                      </a:r>
                      <a:r>
                        <a:rPr lang="en-US" altLang="zh-TW" sz="1100" spc="-5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lang="en-US" altLang="zh-TW" sz="1100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4640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58115" marR="217170" algn="l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同</a:t>
                      </a:r>
                      <a:r>
                        <a:rPr lang="zh-TW" altLang="en-US" sz="1100" dirty="0" smtClean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群跨科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  </a:t>
                      </a:r>
                      <a:endParaRPr sz="1100" kern="1200" spc="20" dirty="0">
                        <a:solidFill>
                          <a:srgbClr val="0066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7310" marR="24130" algn="ctr">
                        <a:lnSpc>
                          <a:spcPct val="100000"/>
                        </a:lnSpc>
                      </a:pPr>
                      <a:endParaRPr sz="11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61594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100" kern="1200" spc="20" dirty="0">
                        <a:solidFill>
                          <a:srgbClr val="0066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24817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58115" marR="21717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同校跨群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01955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彈性學習時間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1047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1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1)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(1)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(0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0</a:t>
                      </a:r>
                      <a:r>
                        <a:rPr sz="11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417830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團體活動時間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CJK JP Regular"/>
                      </a:endParaRPr>
                    </a:p>
                  </a:txBody>
                  <a:tcPr marL="0" marR="0" marT="11239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64236" y="44196"/>
            <a:ext cx="10187940" cy="804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162" y="71374"/>
            <a:ext cx="10093388" cy="709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1162" y="58039"/>
            <a:ext cx="10093960" cy="709930"/>
          </a:xfrm>
          <a:custGeom>
            <a:avLst/>
            <a:gdLst/>
            <a:ahLst/>
            <a:cxnLst/>
            <a:rect l="l" t="t" r="r" b="b"/>
            <a:pathLst>
              <a:path w="10093960" h="709930">
                <a:moveTo>
                  <a:pt x="0" y="0"/>
                </a:moveTo>
                <a:lnTo>
                  <a:pt x="9975024" y="0"/>
                </a:lnTo>
                <a:lnTo>
                  <a:pt x="10093388" y="118364"/>
                </a:lnTo>
                <a:lnTo>
                  <a:pt x="10093388" y="709676"/>
                </a:lnTo>
                <a:lnTo>
                  <a:pt x="118275" y="709676"/>
                </a:lnTo>
                <a:lnTo>
                  <a:pt x="0" y="59143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1162" y="846074"/>
            <a:ext cx="10063099" cy="1700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9425" y="4048125"/>
            <a:ext cx="1392555" cy="704850"/>
          </a:xfrm>
          <a:custGeom>
            <a:avLst/>
            <a:gdLst/>
            <a:ahLst/>
            <a:cxnLst/>
            <a:rect l="l" t="t" r="r" b="b"/>
            <a:pathLst>
              <a:path w="1392555" h="704850">
                <a:moveTo>
                  <a:pt x="0" y="0"/>
                </a:moveTo>
                <a:lnTo>
                  <a:pt x="1392301" y="704850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9204" y="15100300"/>
            <a:ext cx="10015728" cy="11455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6575" y="15252701"/>
            <a:ext cx="9920605" cy="1143000"/>
          </a:xfrm>
          <a:custGeom>
            <a:avLst/>
            <a:gdLst/>
            <a:ahLst/>
            <a:cxnLst/>
            <a:rect l="l" t="t" r="r" b="b"/>
            <a:pathLst>
              <a:path w="9920605" h="1162050">
                <a:moveTo>
                  <a:pt x="193675" y="0"/>
                </a:moveTo>
                <a:lnTo>
                  <a:pt x="9726549" y="0"/>
                </a:lnTo>
                <a:lnTo>
                  <a:pt x="9770994" y="5117"/>
                </a:lnTo>
                <a:lnTo>
                  <a:pt x="9811787" y="19693"/>
                </a:lnTo>
                <a:lnTo>
                  <a:pt x="9847763" y="42567"/>
                </a:lnTo>
                <a:lnTo>
                  <a:pt x="9877759" y="72577"/>
                </a:lnTo>
                <a:lnTo>
                  <a:pt x="9900611" y="108560"/>
                </a:lnTo>
                <a:lnTo>
                  <a:pt x="9915153" y="149356"/>
                </a:lnTo>
                <a:lnTo>
                  <a:pt x="9920224" y="193802"/>
                </a:lnTo>
                <a:lnTo>
                  <a:pt x="9920351" y="1162050"/>
                </a:lnTo>
                <a:lnTo>
                  <a:pt x="0" y="1162050"/>
                </a:lnTo>
                <a:lnTo>
                  <a:pt x="0" y="193802"/>
                </a:lnTo>
                <a:lnTo>
                  <a:pt x="5115" y="149356"/>
                </a:lnTo>
                <a:lnTo>
                  <a:pt x="19686" y="108560"/>
                </a:lnTo>
                <a:lnTo>
                  <a:pt x="42549" y="72577"/>
                </a:lnTo>
                <a:lnTo>
                  <a:pt x="72542" y="42567"/>
                </a:lnTo>
                <a:lnTo>
                  <a:pt x="108503" y="19693"/>
                </a:lnTo>
                <a:lnTo>
                  <a:pt x="149268" y="5117"/>
                </a:lnTo>
                <a:lnTo>
                  <a:pt x="193675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7680" y="16548100"/>
            <a:ext cx="10017252" cy="11155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4987" y="16575979"/>
            <a:ext cx="9949180" cy="10207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987" y="16575979"/>
            <a:ext cx="9922510" cy="1021080"/>
          </a:xfrm>
          <a:custGeom>
            <a:avLst/>
            <a:gdLst/>
            <a:ahLst/>
            <a:cxnLst/>
            <a:rect l="l" t="t" r="r" b="b"/>
            <a:pathLst>
              <a:path w="9922510" h="1021080">
                <a:moveTo>
                  <a:pt x="0" y="170129"/>
                </a:moveTo>
                <a:lnTo>
                  <a:pt x="6077" y="124899"/>
                </a:lnTo>
                <a:lnTo>
                  <a:pt x="23228" y="84258"/>
                </a:lnTo>
                <a:lnTo>
                  <a:pt x="49831" y="49826"/>
                </a:lnTo>
                <a:lnTo>
                  <a:pt x="84264" y="23225"/>
                </a:lnTo>
                <a:lnTo>
                  <a:pt x="124903" y="6076"/>
                </a:lnTo>
                <a:lnTo>
                  <a:pt x="170129" y="0"/>
                </a:lnTo>
                <a:lnTo>
                  <a:pt x="9751758" y="0"/>
                </a:lnTo>
                <a:lnTo>
                  <a:pt x="9796995" y="6076"/>
                </a:lnTo>
                <a:lnTo>
                  <a:pt x="9837643" y="23225"/>
                </a:lnTo>
                <a:lnTo>
                  <a:pt x="9872075" y="49826"/>
                </a:lnTo>
                <a:lnTo>
                  <a:pt x="9898664" y="84258"/>
                </a:lnTo>
                <a:lnTo>
                  <a:pt x="9915785" y="124899"/>
                </a:lnTo>
                <a:lnTo>
                  <a:pt x="9921811" y="170129"/>
                </a:lnTo>
                <a:lnTo>
                  <a:pt x="9921938" y="850633"/>
                </a:lnTo>
                <a:lnTo>
                  <a:pt x="9915741" y="895858"/>
                </a:lnTo>
                <a:lnTo>
                  <a:pt x="9898608" y="936498"/>
                </a:lnTo>
                <a:lnTo>
                  <a:pt x="9872027" y="970930"/>
                </a:lnTo>
                <a:lnTo>
                  <a:pt x="9837615" y="997533"/>
                </a:lnTo>
                <a:lnTo>
                  <a:pt x="9796986" y="1014684"/>
                </a:lnTo>
                <a:lnTo>
                  <a:pt x="9751758" y="1020762"/>
                </a:lnTo>
                <a:lnTo>
                  <a:pt x="170129" y="1020762"/>
                </a:lnTo>
                <a:lnTo>
                  <a:pt x="124903" y="1014684"/>
                </a:lnTo>
                <a:lnTo>
                  <a:pt x="84264" y="997533"/>
                </a:lnTo>
                <a:lnTo>
                  <a:pt x="49831" y="970930"/>
                </a:lnTo>
                <a:lnTo>
                  <a:pt x="23228" y="936498"/>
                </a:lnTo>
                <a:lnTo>
                  <a:pt x="6077" y="895858"/>
                </a:lnTo>
                <a:lnTo>
                  <a:pt x="0" y="850633"/>
                </a:lnTo>
                <a:lnTo>
                  <a:pt x="0" y="170129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212" y="16774491"/>
            <a:ext cx="2184908" cy="6880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24150" y="16568626"/>
            <a:ext cx="12420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一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園產品生產及 運銷從業人員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7255" y="16568626"/>
            <a:ext cx="14446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二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園產品處理及加 工從業人員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08090" y="16575027"/>
            <a:ext cx="10388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三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 dirty="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花藝從業人 員</a:t>
            </a:r>
            <a:endParaRPr sz="1600" dirty="0">
              <a:latin typeface="Noto Sans CJK JP Regular"/>
              <a:cs typeface="Noto Sans CJK JP Regula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39736" y="16603374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四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50122" y="16562226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五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39736" y="16806066"/>
            <a:ext cx="25520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7" baseline="-10000" dirty="0">
                <a:latin typeface="Noto Sans CJK JP Regular"/>
                <a:cs typeface="Noto Sans CJK JP Regular"/>
              </a:rPr>
              <a:t>造園從業人員</a:t>
            </a:r>
            <a:r>
              <a:rPr sz="2400" spc="457" baseline="-10000" dirty="0">
                <a:latin typeface="Noto Sans CJK JP Regular"/>
                <a:cs typeface="Noto Sans CJK JP Regular"/>
              </a:rPr>
              <a:t> </a:t>
            </a:r>
            <a:r>
              <a:rPr sz="1600" spc="-5" dirty="0">
                <a:latin typeface="Noto Sans CJK JP Regular"/>
                <a:cs typeface="Noto Sans CJK JP Regular"/>
              </a:rPr>
              <a:t>生物技術產業</a:t>
            </a:r>
            <a:endParaRPr sz="1600">
              <a:latin typeface="Noto Sans CJK JP Regular"/>
              <a:cs typeface="Noto Sans CJK JP Regular"/>
            </a:endParaRPr>
          </a:p>
          <a:p>
            <a:pPr marL="1322705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02590" y="2493010"/>
            <a:ext cx="10128250" cy="131572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48945" y="2520950"/>
            <a:ext cx="10034270" cy="118046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8945" y="2520950"/>
            <a:ext cx="10034905" cy="1180465"/>
          </a:xfrm>
          <a:custGeom>
            <a:avLst/>
            <a:gdLst/>
            <a:ahLst/>
            <a:cxnLst/>
            <a:rect l="l" t="t" r="r" b="b"/>
            <a:pathLst>
              <a:path w="10034905" h="1281429">
                <a:moveTo>
                  <a:pt x="213525" y="0"/>
                </a:moveTo>
                <a:lnTo>
                  <a:pt x="9821100" y="0"/>
                </a:lnTo>
                <a:lnTo>
                  <a:pt x="9870035" y="5640"/>
                </a:lnTo>
                <a:lnTo>
                  <a:pt x="9914964" y="21707"/>
                </a:lnTo>
                <a:lnTo>
                  <a:pt x="9954604" y="46916"/>
                </a:lnTo>
                <a:lnTo>
                  <a:pt x="9987671" y="79982"/>
                </a:lnTo>
                <a:lnTo>
                  <a:pt x="10012879" y="119622"/>
                </a:lnTo>
                <a:lnTo>
                  <a:pt x="10028946" y="164552"/>
                </a:lnTo>
                <a:lnTo>
                  <a:pt x="10034587" y="213486"/>
                </a:lnTo>
                <a:lnTo>
                  <a:pt x="10034587" y="1281048"/>
                </a:lnTo>
                <a:lnTo>
                  <a:pt x="0" y="1281048"/>
                </a:lnTo>
                <a:lnTo>
                  <a:pt x="0" y="213486"/>
                </a:lnTo>
                <a:lnTo>
                  <a:pt x="5639" y="164552"/>
                </a:lnTo>
                <a:lnTo>
                  <a:pt x="21701" y="119622"/>
                </a:lnTo>
                <a:lnTo>
                  <a:pt x="46907" y="79982"/>
                </a:lnTo>
                <a:lnTo>
                  <a:pt x="79973" y="46916"/>
                </a:lnTo>
                <a:lnTo>
                  <a:pt x="119619" y="21707"/>
                </a:lnTo>
                <a:lnTo>
                  <a:pt x="164564" y="5640"/>
                </a:lnTo>
                <a:lnTo>
                  <a:pt x="213525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825" y="2679700"/>
            <a:ext cx="2139315" cy="88083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92090" y="3604895"/>
            <a:ext cx="349250" cy="55816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2849245" y="2581275"/>
          <a:ext cx="7174865" cy="952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7540"/>
                <a:gridCol w="1895475"/>
                <a:gridCol w="1900555"/>
                <a:gridCol w="1471295"/>
              </a:tblGrid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一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二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三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四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</a:tr>
              <a:tr h="2311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培養園藝作物生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培養園藝事業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培養現代園藝與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培育園藝相關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311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產及利用的技術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多元發展與管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基礎生物科技專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專業領域繼續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47015">
                <a:tc>
                  <a:txBody>
                    <a:bodyPr/>
                    <a:lstStyle/>
                    <a:p>
                      <a:pPr marL="3175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理的技術人才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業技術人才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進修人才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</a:tbl>
          </a:graphicData>
        </a:graphic>
      </p:graphicFrame>
      <p:grpSp>
        <p:nvGrpSpPr>
          <p:cNvPr id="40" name="群組 39"/>
          <p:cNvGrpSpPr/>
          <p:nvPr/>
        </p:nvGrpSpPr>
        <p:grpSpPr>
          <a:xfrm>
            <a:off x="143256" y="14790386"/>
            <a:ext cx="10304145" cy="1605311"/>
            <a:chOff x="95250" y="14788948"/>
            <a:chExt cx="10304145" cy="2018889"/>
          </a:xfrm>
        </p:grpSpPr>
        <p:sp>
          <p:nvSpPr>
            <p:cNvPr id="12" name="object 12"/>
            <p:cNvSpPr/>
            <p:nvPr/>
          </p:nvSpPr>
          <p:spPr>
            <a:xfrm>
              <a:off x="479044" y="15370367"/>
              <a:ext cx="9920351" cy="143747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07043" y="14788948"/>
              <a:ext cx="486277" cy="6772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5250" y="15575197"/>
              <a:ext cx="2231898" cy="9700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2796032" y="15370561"/>
              <a:ext cx="1415160" cy="10561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一</a:t>
              </a:r>
              <a:r>
                <a:rPr sz="1400" spc="-35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具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備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學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領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域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基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本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認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知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及栽培技術能力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4524502" y="15466387"/>
              <a:ext cx="128841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二</a:t>
              </a:r>
              <a:r>
                <a:rPr sz="1400" spc="-35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藝產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品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多 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元發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展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及行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銷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管 理能力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6180835" y="15466387"/>
              <a:ext cx="1324610" cy="105617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三</a:t>
              </a:r>
              <a:r>
                <a:rPr sz="1400" spc="-35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現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代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與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基礎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生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物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科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技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專</a:t>
              </a:r>
              <a:r>
                <a:rPr sz="1400" dirty="0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 </a:t>
              </a: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業能力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7761858" y="15466387"/>
              <a:ext cx="246189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latin typeface="Noto Sans CJK JP Regular"/>
                  <a:cs typeface="Noto Sans CJK JP Regular"/>
                </a:rPr>
                <a:t>四</a:t>
              </a:r>
              <a:r>
                <a:rPr sz="1400" spc="-35" dirty="0"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85" dirty="0">
                  <a:latin typeface="Noto Sans CJK JP Regular"/>
                  <a:cs typeface="Noto Sans CJK JP Regular"/>
                </a:rPr>
                <a:t>具</a:t>
              </a:r>
              <a:r>
                <a:rPr sz="1400" spc="70" dirty="0">
                  <a:latin typeface="Noto Sans CJK JP Regular"/>
                  <a:cs typeface="Noto Sans CJK JP Regular"/>
                </a:rPr>
                <a:t>備勞</a:t>
              </a:r>
              <a:r>
                <a:rPr sz="1400" spc="85" dirty="0">
                  <a:latin typeface="Noto Sans CJK JP Regular"/>
                  <a:cs typeface="Noto Sans CJK JP Regular"/>
                </a:rPr>
                <a:t>動</a:t>
              </a:r>
              <a:r>
                <a:rPr sz="1400" spc="70" dirty="0">
                  <a:latin typeface="Noto Sans CJK JP Regular"/>
                  <a:cs typeface="Noto Sans CJK JP Regular"/>
                </a:rPr>
                <a:t>權</a:t>
              </a:r>
              <a:r>
                <a:rPr sz="1400" spc="75" dirty="0">
                  <a:latin typeface="Noto Sans CJK JP Regular"/>
                  <a:cs typeface="Noto Sans CJK JP Regular"/>
                </a:rPr>
                <a:t>益</a:t>
              </a:r>
              <a:r>
                <a:rPr sz="1400" spc="70" dirty="0">
                  <a:latin typeface="Noto Sans CJK JP Regular"/>
                  <a:cs typeface="Noto Sans CJK JP Regular"/>
                </a:rPr>
                <a:t>、職</a:t>
              </a:r>
              <a:r>
                <a:rPr sz="1400" spc="85" dirty="0">
                  <a:latin typeface="Noto Sans CJK JP Regular"/>
                  <a:cs typeface="Noto Sans CJK JP Regular"/>
                </a:rPr>
                <a:t>業</a:t>
              </a:r>
              <a:r>
                <a:rPr sz="1400" spc="70" dirty="0">
                  <a:latin typeface="Noto Sans CJK JP Regular"/>
                  <a:cs typeface="Noto Sans CJK JP Regular"/>
                </a:rPr>
                <a:t>道</a:t>
              </a:r>
              <a:r>
                <a:rPr sz="1400" spc="65" dirty="0">
                  <a:latin typeface="Noto Sans CJK JP Regular"/>
                  <a:cs typeface="Noto Sans CJK JP Regular"/>
                </a:rPr>
                <a:t>德</a:t>
              </a:r>
              <a:r>
                <a:rPr sz="1400" spc="85" dirty="0">
                  <a:latin typeface="Noto Sans CJK JP Regular"/>
                  <a:cs typeface="Noto Sans CJK JP Regular"/>
                </a:rPr>
                <a:t>、</a:t>
              </a:r>
              <a:r>
                <a:rPr sz="1400" dirty="0">
                  <a:latin typeface="Noto Sans CJK JP Regular"/>
                  <a:cs typeface="Noto Sans CJK JP Regular"/>
                </a:rPr>
                <a:t>工 </a:t>
              </a:r>
              <a:r>
                <a:rPr sz="1400" spc="85" dirty="0">
                  <a:latin typeface="Noto Sans CJK JP Regular"/>
                  <a:cs typeface="Noto Sans CJK JP Regular"/>
                </a:rPr>
                <a:t>作</a:t>
              </a:r>
              <a:r>
                <a:rPr sz="1400" spc="70" dirty="0">
                  <a:latin typeface="Noto Sans CJK JP Regular"/>
                  <a:cs typeface="Noto Sans CJK JP Regular"/>
                </a:rPr>
                <a:t>習慣</a:t>
              </a:r>
              <a:r>
                <a:rPr sz="1400" spc="80" dirty="0">
                  <a:latin typeface="Noto Sans CJK JP Regular"/>
                  <a:cs typeface="Noto Sans CJK JP Regular"/>
                </a:rPr>
                <a:t>、</a:t>
              </a:r>
              <a:r>
                <a:rPr sz="1400" spc="70" dirty="0">
                  <a:latin typeface="Noto Sans CJK JP Regular"/>
                  <a:cs typeface="Noto Sans CJK JP Regular"/>
                </a:rPr>
                <a:t>價</a:t>
              </a:r>
              <a:r>
                <a:rPr sz="1400" spc="85" dirty="0">
                  <a:latin typeface="Noto Sans CJK JP Regular"/>
                  <a:cs typeface="Noto Sans CJK JP Regular"/>
                </a:rPr>
                <a:t>值</a:t>
              </a:r>
              <a:r>
                <a:rPr sz="1400" spc="65" dirty="0">
                  <a:latin typeface="Noto Sans CJK JP Regular"/>
                  <a:cs typeface="Noto Sans CJK JP Regular"/>
                </a:rPr>
                <a:t>觀</a:t>
              </a:r>
              <a:r>
                <a:rPr sz="1400" spc="70" dirty="0">
                  <a:latin typeface="Noto Sans CJK JP Regular"/>
                  <a:cs typeface="Noto Sans CJK JP Regular"/>
                </a:rPr>
                <a:t>、</a:t>
              </a:r>
              <a:r>
                <a:rPr sz="1400" spc="85" dirty="0">
                  <a:latin typeface="Noto Sans CJK JP Regular"/>
                  <a:cs typeface="Noto Sans CJK JP Regular"/>
                </a:rPr>
                <a:t>敬</a:t>
              </a:r>
              <a:r>
                <a:rPr sz="1400" spc="70" dirty="0">
                  <a:latin typeface="Noto Sans CJK JP Regular"/>
                  <a:cs typeface="Noto Sans CJK JP Regular"/>
                </a:rPr>
                <a:t>業樂</a:t>
              </a:r>
              <a:r>
                <a:rPr sz="1400" spc="80" dirty="0">
                  <a:latin typeface="Noto Sans CJK JP Regular"/>
                  <a:cs typeface="Noto Sans CJK JP Regular"/>
                </a:rPr>
                <a:t>群</a:t>
              </a:r>
              <a:r>
                <a:rPr sz="1400" dirty="0">
                  <a:latin typeface="Noto Sans CJK JP Regular"/>
                  <a:cs typeface="Noto Sans CJK JP Regular"/>
                </a:rPr>
                <a:t>、 樂觀進取及熱忱的服務</a:t>
              </a:r>
              <a:r>
                <a:rPr sz="1400" spc="-15" dirty="0">
                  <a:latin typeface="Noto Sans CJK JP Regular"/>
                  <a:cs typeface="Noto Sans CJK JP Regular"/>
                </a:rPr>
                <a:t>態</a:t>
              </a:r>
              <a:r>
                <a:rPr sz="1400" dirty="0">
                  <a:latin typeface="Noto Sans CJK JP Regular"/>
                  <a:cs typeface="Noto Sans CJK JP Regular"/>
                </a:rPr>
                <a:t>度</a:t>
              </a:r>
            </a:p>
          </p:txBody>
        </p:sp>
      </p:grpSp>
      <p:sp>
        <p:nvSpPr>
          <p:cNvPr id="37" name="object 6"/>
          <p:cNvSpPr txBox="1"/>
          <p:nvPr/>
        </p:nvSpPr>
        <p:spPr>
          <a:xfrm>
            <a:off x="1010208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新</a:t>
            </a:r>
            <a:r>
              <a:rPr sz="2800" b="1" spc="-5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北市莊</a:t>
            </a:r>
            <a:r>
              <a:rPr sz="2800" b="1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敬</a:t>
            </a:r>
            <a:r>
              <a:rPr sz="2800" b="1" spc="-5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高職</a:t>
            </a:r>
            <a:endParaRPr sz="280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38" name="object 7"/>
          <p:cNvSpPr txBox="1"/>
          <p:nvPr/>
        </p:nvSpPr>
        <p:spPr>
          <a:xfrm>
            <a:off x="4184650" y="171533"/>
            <a:ext cx="1168528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2800" b="1" spc="-5" dirty="0">
                <a:solidFill>
                  <a:srgbClr val="1737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rPr>
              <a:t>園藝</a:t>
            </a:r>
            <a:r>
              <a:rPr sz="2800" b="1" spc="-5" dirty="0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科</a:t>
            </a:r>
            <a:endParaRPr sz="280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39" name="object 8"/>
          <p:cNvSpPr txBox="1"/>
          <p:nvPr/>
        </p:nvSpPr>
        <p:spPr>
          <a:xfrm>
            <a:off x="5352925" y="200025"/>
            <a:ext cx="4092575" cy="438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defTabSz="-635">
              <a:lnSpc>
                <a:spcPct val="100000"/>
              </a:lnSpc>
              <a:spcBef>
                <a:spcPts val="95"/>
              </a:spcBef>
              <a:tabLst>
                <a:tab pos="1612900" algn="l"/>
              </a:tabLst>
            </a:pPr>
            <a:r>
              <a:rPr sz="2800" b="1" spc="-5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課程</a:t>
            </a:r>
            <a:r>
              <a:rPr sz="2800" b="1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地</a:t>
            </a:r>
            <a:r>
              <a:rPr sz="2800" b="1" spc="-5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圖</a:t>
            </a:r>
            <a:r>
              <a:rPr sz="2800" b="1" dirty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	</a:t>
            </a:r>
            <a:r>
              <a:rPr sz="1900" b="1" spc="-60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(</a:t>
            </a:r>
            <a:r>
              <a:rPr sz="1900" b="1" spc="-6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1</a:t>
            </a:r>
            <a:r>
              <a:rPr lang="en-US" altLang="zh-TW" sz="1900" b="1" spc="-6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14</a:t>
            </a:r>
            <a:r>
              <a:rPr sz="1900" b="1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學</a:t>
            </a:r>
            <a:r>
              <a:rPr sz="1900" b="1" spc="-5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年度</a:t>
            </a:r>
            <a:r>
              <a:rPr sz="1900" b="1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新</a:t>
            </a:r>
            <a:r>
              <a:rPr sz="1900" b="1" spc="-5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生適</a:t>
            </a:r>
            <a:r>
              <a:rPr sz="1900" b="1" smtClean="0">
                <a:solidFill>
                  <a:srgbClr val="17375E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用</a:t>
            </a:r>
            <a:r>
              <a:rPr sz="1900" b="1" spc="180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)</a:t>
            </a:r>
            <a:endParaRPr sz="1900" dirty="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51450" y="16090900"/>
            <a:ext cx="414057" cy="49412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642</Words>
  <Application>Microsoft Office PowerPoint</Application>
  <PresentationFormat>自訂</PresentationFormat>
  <Paragraphs>203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37</cp:revision>
  <dcterms:created xsi:type="dcterms:W3CDTF">2019-11-19T01:20:00Z</dcterms:created>
  <dcterms:modified xsi:type="dcterms:W3CDTF">2025-01-22T05:06:56Z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2019-11-19T00:00:00Z</vt:filetime>
  </property>
  <property fmtid="{D5CDD505-2E9C-101B-9397-08002B2CF9AE}" pid="5" name="KSOProductBuildVer">
    <vt:lpwstr>1028-10.8.0.6003</vt:lpwstr>
  </property>
</Properties>
</file>