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45300" cy="9004300"/>
  <p:notesSz cx="6845300" cy="90043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516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3397" y="2791333"/>
            <a:ext cx="5818505" cy="189090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6795" y="5042408"/>
            <a:ext cx="4791710" cy="22510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265" y="2070989"/>
            <a:ext cx="2977705" cy="59428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25329" y="2070989"/>
            <a:ext cx="2977705" cy="59428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036189" y="2205405"/>
            <a:ext cx="1870075" cy="294005"/>
          </a:xfrm>
          <a:custGeom>
            <a:avLst/>
            <a:gdLst/>
            <a:ahLst/>
            <a:cxnLst/>
            <a:rect l="l" t="t" r="r" b="b"/>
            <a:pathLst>
              <a:path w="1870075" h="294005">
                <a:moveTo>
                  <a:pt x="0" y="293827"/>
                </a:moveTo>
                <a:lnTo>
                  <a:pt x="1869693" y="293827"/>
                </a:lnTo>
                <a:lnTo>
                  <a:pt x="1869693" y="0"/>
                </a:lnTo>
                <a:lnTo>
                  <a:pt x="0" y="0"/>
                </a:lnTo>
                <a:lnTo>
                  <a:pt x="0" y="293827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07261" y="131063"/>
            <a:ext cx="6614164" cy="44348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13943" y="99059"/>
            <a:ext cx="6431280" cy="57607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4856" y="149351"/>
            <a:ext cx="6537579" cy="36728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244856" y="149351"/>
            <a:ext cx="6537959" cy="367665"/>
          </a:xfrm>
          <a:custGeom>
            <a:avLst/>
            <a:gdLst/>
            <a:ahLst/>
            <a:cxnLst/>
            <a:rect l="l" t="t" r="r" b="b"/>
            <a:pathLst>
              <a:path w="6537959" h="367665">
                <a:moveTo>
                  <a:pt x="0" y="0"/>
                </a:moveTo>
                <a:lnTo>
                  <a:pt x="6476365" y="0"/>
                </a:lnTo>
                <a:lnTo>
                  <a:pt x="6537579" y="61214"/>
                </a:lnTo>
                <a:lnTo>
                  <a:pt x="6537579" y="367284"/>
                </a:lnTo>
                <a:lnTo>
                  <a:pt x="61214" y="367284"/>
                </a:lnTo>
                <a:lnTo>
                  <a:pt x="0" y="30607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7C5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265" y="360172"/>
            <a:ext cx="6160770" cy="14406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265" y="2070989"/>
            <a:ext cx="6160770" cy="59428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27402" y="8373999"/>
            <a:ext cx="2190496" cy="450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265" y="8373999"/>
            <a:ext cx="1574419" cy="450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28616" y="8373999"/>
            <a:ext cx="1574419" cy="450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84123" y="171449"/>
            <a:ext cx="1659255" cy="3054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800" b="1" spc="35" dirty="0">
                <a:solidFill>
                  <a:srgbClr val="17375E"/>
                </a:solidFill>
                <a:latin typeface="Yu Gothic"/>
                <a:cs typeface="Yu Gothic"/>
              </a:rPr>
              <a:t>新北市</a:t>
            </a:r>
            <a:r>
              <a:rPr sz="1800" b="1" spc="45" dirty="0">
                <a:solidFill>
                  <a:srgbClr val="17375E"/>
                </a:solidFill>
                <a:latin typeface="Yu Gothic"/>
                <a:cs typeface="Yu Gothic"/>
              </a:rPr>
              <a:t>莊</a:t>
            </a:r>
            <a:r>
              <a:rPr sz="1800" b="1" spc="35" dirty="0">
                <a:solidFill>
                  <a:srgbClr val="17375E"/>
                </a:solidFill>
                <a:latin typeface="Yu Gothic"/>
                <a:cs typeface="Yu Gothic"/>
              </a:rPr>
              <a:t>敬高職</a:t>
            </a:r>
            <a:endParaRPr sz="1800">
              <a:latin typeface="Yu Gothic"/>
              <a:cs typeface="Yu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53182" y="171449"/>
            <a:ext cx="1426210" cy="3054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800" b="1" spc="45" dirty="0">
                <a:solidFill>
                  <a:srgbClr val="17375E"/>
                </a:solidFill>
                <a:latin typeface="Yu Gothic"/>
                <a:cs typeface="Yu Gothic"/>
              </a:rPr>
              <a:t>多</a:t>
            </a:r>
            <a:r>
              <a:rPr sz="1800" b="1" spc="35" dirty="0">
                <a:solidFill>
                  <a:srgbClr val="17375E"/>
                </a:solidFill>
                <a:latin typeface="Yu Gothic"/>
                <a:cs typeface="Yu Gothic"/>
              </a:rPr>
              <a:t>媒體動畫科</a:t>
            </a:r>
            <a:endParaRPr sz="1800">
              <a:latin typeface="Yu Gothic"/>
              <a:cs typeface="Yu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990213" y="171449"/>
            <a:ext cx="2554605" cy="3054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800" b="1" spc="35" dirty="0" err="1">
                <a:solidFill>
                  <a:srgbClr val="17375E"/>
                </a:solidFill>
                <a:latin typeface="Yu Gothic"/>
                <a:cs typeface="Yu Gothic"/>
              </a:rPr>
              <a:t>課程地圖</a:t>
            </a:r>
            <a:r>
              <a:rPr sz="1800" b="1" spc="360" dirty="0">
                <a:solidFill>
                  <a:srgbClr val="17375E"/>
                </a:solidFill>
                <a:latin typeface="Yu Gothic"/>
                <a:cs typeface="Yu Gothic"/>
              </a:rPr>
              <a:t> </a:t>
            </a:r>
            <a:r>
              <a:rPr sz="1200" b="1" spc="-25" dirty="0" smtClean="0">
                <a:solidFill>
                  <a:srgbClr val="17375E"/>
                </a:solidFill>
                <a:latin typeface="Yu Gothic"/>
                <a:cs typeface="Yu Gothic"/>
              </a:rPr>
              <a:t>(</a:t>
            </a:r>
            <a:r>
              <a:rPr lang="en-US" sz="1200" b="1" spc="-25" dirty="0" smtClean="0">
                <a:solidFill>
                  <a:srgbClr val="17375E"/>
                </a:solidFill>
                <a:latin typeface="Yu Gothic"/>
                <a:cs typeface="Yu Gothic"/>
              </a:rPr>
              <a:t>11</a:t>
            </a:r>
            <a:r>
              <a:rPr lang="en-US" altLang="zh-TW" sz="1200" b="1" spc="-25" dirty="0" smtClean="0">
                <a:solidFill>
                  <a:srgbClr val="17375E"/>
                </a:solidFill>
                <a:latin typeface="Yu Gothic"/>
                <a:cs typeface="Yu Gothic"/>
              </a:rPr>
              <a:t>3</a:t>
            </a:r>
            <a:r>
              <a:rPr sz="1200" b="1" spc="20" dirty="0" smtClean="0">
                <a:solidFill>
                  <a:srgbClr val="17375E"/>
                </a:solidFill>
                <a:latin typeface="Yu Gothic"/>
                <a:cs typeface="Yu Gothic"/>
              </a:rPr>
              <a:t>學年度新生適用</a:t>
            </a:r>
            <a:r>
              <a:rPr sz="1200" b="1" spc="125" dirty="0">
                <a:solidFill>
                  <a:srgbClr val="17375E"/>
                </a:solidFill>
                <a:latin typeface="Yu Gothic"/>
                <a:cs typeface="Yu Gothic"/>
              </a:rPr>
              <a:t>)</a:t>
            </a:r>
            <a:endParaRPr sz="1200" dirty="0">
              <a:latin typeface="Yu Gothic"/>
              <a:cs typeface="Yu Gothic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44856" y="550074"/>
            <a:ext cx="6518402" cy="88146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408" y="2226944"/>
            <a:ext cx="948055" cy="424815"/>
          </a:xfrm>
          <a:custGeom>
            <a:avLst/>
            <a:gdLst/>
            <a:ahLst/>
            <a:cxnLst/>
            <a:rect l="l" t="t" r="r" b="b"/>
            <a:pathLst>
              <a:path w="948055" h="424814">
                <a:moveTo>
                  <a:pt x="0" y="0"/>
                </a:moveTo>
                <a:lnTo>
                  <a:pt x="947496" y="424307"/>
                </a:lnTo>
              </a:path>
            </a:pathLst>
          </a:custGeom>
          <a:ln w="9525">
            <a:solidFill>
              <a:srgbClr val="17375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0807966"/>
              </p:ext>
            </p:extLst>
          </p:nvPr>
        </p:nvGraphicFramePr>
        <p:xfrm>
          <a:off x="255447" y="2186304"/>
          <a:ext cx="6489060" cy="56771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7510"/>
                <a:gridCol w="516889"/>
                <a:gridCol w="930275"/>
                <a:gridCol w="916305"/>
                <a:gridCol w="941069"/>
                <a:gridCol w="929004"/>
                <a:gridCol w="929004"/>
                <a:gridCol w="929004"/>
              </a:tblGrid>
              <a:tr h="258446">
                <a:tc rowSpan="2" gridSpan="2">
                  <a:txBody>
                    <a:bodyPr/>
                    <a:lstStyle/>
                    <a:p>
                      <a:pPr marL="79375" marR="649605">
                        <a:lnSpc>
                          <a:spcPts val="850"/>
                        </a:lnSpc>
                      </a:pPr>
                      <a:endParaRPr sz="7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7112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650" dirty="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一年級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5080" marB="0">
                    <a:lnL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A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二年級</a:t>
                      </a:r>
                      <a:endParaRPr sz="600">
                        <a:latin typeface="Microsoft JhengHei"/>
                        <a:cs typeface="Microsoft JhengHei"/>
                      </a:endParaRPr>
                    </a:p>
                  </a:txBody>
                  <a:tcPr marL="0" marR="0" marT="50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三年級</a:t>
                      </a:r>
                      <a:endParaRPr sz="600">
                        <a:latin typeface="Microsoft JhengHei"/>
                        <a:cs typeface="Microsoft JhengHei"/>
                      </a:endParaRPr>
                    </a:p>
                  </a:txBody>
                  <a:tcPr marL="0" marR="0" marT="50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93168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112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上學期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下學期</a:t>
                      </a:r>
                      <a:endParaRPr sz="600">
                        <a:latin typeface="Microsoft JhengHei"/>
                        <a:cs typeface="Microsoft JhengHei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上學期</a:t>
                      </a:r>
                      <a:endParaRPr sz="600">
                        <a:latin typeface="Microsoft JhengHei"/>
                        <a:cs typeface="Microsoft JhengHei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下學期</a:t>
                      </a:r>
                      <a:endParaRPr sz="600">
                        <a:latin typeface="Microsoft JhengHei"/>
                        <a:cs typeface="Microsoft JhengHei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上學期</a:t>
                      </a:r>
                      <a:endParaRPr sz="600">
                        <a:latin typeface="Microsoft JhengHei"/>
                        <a:cs typeface="Microsoft JhengHei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下學期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</a:tr>
              <a:tr h="1026033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部定一般科目</a:t>
                      </a:r>
                      <a:endParaRPr sz="600">
                        <a:latin typeface="Microsoft JhengHei"/>
                        <a:cs typeface="Microsoft JhengHei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國語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文</a:t>
                      </a:r>
                      <a:r>
                        <a:rPr sz="600" dirty="0">
                          <a:latin typeface="Microsoft JhengHei"/>
                          <a:cs typeface="Microsoft JhengHei"/>
                        </a:rPr>
                        <a:t>(3)</a:t>
                      </a: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英語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文</a:t>
                      </a:r>
                      <a:r>
                        <a:rPr sz="600" dirty="0">
                          <a:latin typeface="Microsoft JhengHei"/>
                          <a:cs typeface="Microsoft JhengHei"/>
                        </a:rPr>
                        <a:t>(2)</a:t>
                      </a:r>
                    </a:p>
                    <a:p>
                      <a:pPr marL="933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+mn-lt"/>
                          <a:cs typeface="Calibri"/>
                        </a:rPr>
                        <a:t>本土語言</a:t>
                      </a:r>
                      <a:r>
                        <a:rPr lang="en-US" altLang="zh-TW" sz="600" dirty="0" smtClean="0">
                          <a:latin typeface="+mn-lt"/>
                          <a:cs typeface="Calibri"/>
                        </a:rPr>
                        <a:t>/</a:t>
                      </a:r>
                      <a:r>
                        <a:rPr lang="zh-TW" altLang="en-US" sz="600" dirty="0" smtClean="0">
                          <a:latin typeface="+mn-lt"/>
                          <a:cs typeface="Calibri"/>
                        </a:rPr>
                        <a:t>臺灣手語</a:t>
                      </a:r>
                      <a:r>
                        <a:rPr lang="en-US" altLang="zh-TW" sz="600" dirty="0" smtClean="0">
                          <a:latin typeface="+mn-lt"/>
                          <a:cs typeface="Calibri"/>
                        </a:rPr>
                        <a:t>(1)</a:t>
                      </a:r>
                      <a:endParaRPr lang="zh-TW" altLang="en-US" sz="600" dirty="0" smtClean="0">
                        <a:latin typeface="+mn-lt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crosoft JhengHei"/>
                          <a:cs typeface="Microsoft JhengHei"/>
                        </a:rPr>
                        <a:t>數</a:t>
                      </a:r>
                      <a:r>
                        <a:rPr sz="600" spc="-5" dirty="0" err="1" smtClean="0">
                          <a:latin typeface="Microsoft JhengHei"/>
                          <a:cs typeface="Microsoft JhengHei"/>
                        </a:rPr>
                        <a:t>學</a:t>
                      </a:r>
                      <a:r>
                        <a:rPr sz="600" dirty="0">
                          <a:latin typeface="Microsoft JhengHei"/>
                          <a:cs typeface="Microsoft JhengHei"/>
                        </a:rPr>
                        <a:t>(2)</a:t>
                      </a: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歷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史</a:t>
                      </a:r>
                      <a:r>
                        <a:rPr sz="600" dirty="0">
                          <a:latin typeface="Microsoft JhengHei"/>
                          <a:cs typeface="Microsoft JhengHei"/>
                        </a:rPr>
                        <a:t>(2)</a:t>
                      </a: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生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物</a:t>
                      </a:r>
                      <a:r>
                        <a:rPr sz="600" dirty="0">
                          <a:latin typeface="Microsoft JhengHei"/>
                          <a:cs typeface="Microsoft JhengHei"/>
                        </a:rPr>
                        <a:t>(2)</a:t>
                      </a: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美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術</a:t>
                      </a:r>
                      <a:r>
                        <a:rPr sz="600" dirty="0">
                          <a:latin typeface="Microsoft JhengHei"/>
                          <a:cs typeface="Microsoft JhengHei"/>
                        </a:rPr>
                        <a:t>(2)</a:t>
                      </a:r>
                    </a:p>
                    <a:p>
                      <a:pPr marL="93345" marR="353060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crosoft JhengHei"/>
                          <a:cs typeface="Microsoft JhengHei"/>
                        </a:rPr>
                        <a:t>健康與護</a:t>
                      </a:r>
                      <a:r>
                        <a:rPr sz="600" spc="-10" dirty="0" err="1" smtClean="0">
                          <a:latin typeface="Microsoft JhengHei"/>
                          <a:cs typeface="Microsoft JhengHei"/>
                        </a:rPr>
                        <a:t>理</a:t>
                      </a:r>
                      <a:r>
                        <a:rPr sz="600" dirty="0">
                          <a:latin typeface="Microsoft JhengHei"/>
                          <a:cs typeface="Microsoft JhengHei"/>
                        </a:rPr>
                        <a:t>(1) 體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育</a:t>
                      </a:r>
                      <a:r>
                        <a:rPr sz="600" dirty="0">
                          <a:latin typeface="Microsoft JhengHei"/>
                          <a:cs typeface="Microsoft JhengHei"/>
                        </a:rPr>
                        <a:t>(2)</a:t>
                      </a: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全民國防教</a:t>
                      </a:r>
                      <a:r>
                        <a:rPr sz="600" spc="-10" dirty="0">
                          <a:latin typeface="Microsoft JhengHei"/>
                          <a:cs typeface="Microsoft JhengHei"/>
                        </a:rPr>
                        <a:t>育</a:t>
                      </a:r>
                      <a:r>
                        <a:rPr sz="600" dirty="0">
                          <a:latin typeface="Microsoft JhengHei"/>
                          <a:cs typeface="Microsoft JhengHei"/>
                        </a:rPr>
                        <a:t>(1)</a:t>
                      </a:r>
                    </a:p>
                  </a:txBody>
                  <a:tcPr marL="0" marR="0" marT="4508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國語文(3)</a:t>
                      </a: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英語文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(2)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  <a:p>
                      <a:pPr marL="933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+mn-lt"/>
                          <a:cs typeface="Calibri"/>
                        </a:rPr>
                        <a:t>本土語言</a:t>
                      </a:r>
                      <a:r>
                        <a:rPr lang="en-US" altLang="zh-TW" sz="600" dirty="0" smtClean="0">
                          <a:latin typeface="+mn-lt"/>
                          <a:cs typeface="Calibri"/>
                        </a:rPr>
                        <a:t>/</a:t>
                      </a:r>
                      <a:r>
                        <a:rPr lang="zh-TW" altLang="en-US" sz="600" dirty="0" smtClean="0">
                          <a:latin typeface="+mn-lt"/>
                          <a:cs typeface="Calibri"/>
                        </a:rPr>
                        <a:t>臺灣手語</a:t>
                      </a:r>
                      <a:r>
                        <a:rPr lang="en-US" altLang="zh-TW" sz="600" dirty="0" smtClean="0">
                          <a:latin typeface="+mn-lt"/>
                          <a:cs typeface="Calibri"/>
                        </a:rPr>
                        <a:t>(1)</a:t>
                      </a:r>
                      <a:endParaRPr lang="zh-TW" altLang="en-US" sz="600" dirty="0" smtClean="0">
                        <a:latin typeface="+mn-lt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crosoft JhengHei"/>
                          <a:cs typeface="Microsoft JhengHei"/>
                        </a:rPr>
                        <a:t>數學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(2)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地理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(2)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物理(2)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  <a:p>
                      <a:pPr marL="93345" marR="340995" algn="just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藝術與生活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(2) </a:t>
                      </a:r>
                      <a:r>
                        <a:rPr sz="600" dirty="0">
                          <a:latin typeface="Microsoft JhengHei"/>
                          <a:cs typeface="Microsoft JhengHei"/>
                        </a:rPr>
                        <a:t>法律與生活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(2) </a:t>
                      </a:r>
                      <a:r>
                        <a:rPr sz="600" dirty="0">
                          <a:latin typeface="Microsoft JhengHei"/>
                          <a:cs typeface="Microsoft JhengHei"/>
                        </a:rPr>
                        <a:t>健康與護理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(1) </a:t>
                      </a:r>
                      <a:r>
                        <a:rPr sz="600" dirty="0">
                          <a:latin typeface="Microsoft JhengHei"/>
                          <a:cs typeface="Microsoft JhengHei"/>
                        </a:rPr>
                        <a:t>體育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(2)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全民國防教育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(1)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國語文(3)</a:t>
                      </a: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英語文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(2)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數學(2)</a:t>
                      </a: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公民與社會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(2)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體育(2)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國語文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  <a:endParaRPr sz="600">
                        <a:latin typeface="Calibri"/>
                        <a:cs typeface="Calibri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英語文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  <a:endParaRPr sz="600">
                        <a:latin typeface="Calibri"/>
                        <a:cs typeface="Calibri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數學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  <a:endParaRPr sz="600">
                        <a:latin typeface="Calibri"/>
                        <a:cs typeface="Calibri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體育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國語文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 marL="939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英語文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600" dirty="0" smtClean="0">
                          <a:latin typeface="Calibri"/>
                          <a:cs typeface="Calibri"/>
                        </a:rPr>
                        <a:t>)</a:t>
                      </a:r>
                      <a:endParaRPr lang="en-US" sz="600" dirty="0" smtClean="0">
                        <a:latin typeface="Calibri"/>
                        <a:cs typeface="Calibri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lang="zh-TW" altLang="en-US" sz="600" dirty="0" smtClean="0">
                          <a:latin typeface="Microsoft JhengHei"/>
                          <a:cs typeface="Microsoft JhengHei"/>
                        </a:rPr>
                        <a:t>資訊科</a:t>
                      </a:r>
                      <a:r>
                        <a:rPr lang="zh-TW" altLang="en-US" sz="600" spc="-10" dirty="0" smtClean="0">
                          <a:latin typeface="Microsoft JhengHei"/>
                          <a:cs typeface="Microsoft JhengHei"/>
                        </a:rPr>
                        <a:t>技</a:t>
                      </a:r>
                      <a:r>
                        <a:rPr lang="en-US" altLang="zh-TW" sz="600" dirty="0" smtClean="0">
                          <a:latin typeface="Microsoft JhengHei"/>
                          <a:cs typeface="Microsoft JhengHei"/>
                        </a:rPr>
                        <a:t>(2)</a:t>
                      </a: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crosoft JhengHei"/>
                          <a:cs typeface="Microsoft JhengHei"/>
                        </a:rPr>
                        <a:t>體育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國語文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 marL="946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英語文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600" dirty="0" smtClean="0">
                          <a:latin typeface="Calibri"/>
                          <a:cs typeface="Calibri"/>
                        </a:rPr>
                        <a:t>)</a:t>
                      </a:r>
                      <a:endParaRPr lang="en-US" sz="600" dirty="0" smtClean="0">
                        <a:latin typeface="Calibri"/>
                        <a:cs typeface="Calibri"/>
                      </a:endParaRPr>
                    </a:p>
                    <a:p>
                      <a:pPr marL="9461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crosoft JhengHei"/>
                          <a:cs typeface="Microsoft JhengHei"/>
                        </a:rPr>
                        <a:t>體育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279907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部定專業科目</a:t>
                      </a:r>
                      <a:endParaRPr sz="600">
                        <a:latin typeface="Microsoft JhengHei"/>
                        <a:cs typeface="Microsoft JhengHei"/>
                      </a:endParaRPr>
                    </a:p>
                  </a:txBody>
                  <a:tcPr marL="0" marR="0" marT="508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藝術概</a:t>
                      </a:r>
                      <a:r>
                        <a:rPr sz="600" spc="-10" dirty="0">
                          <a:latin typeface="Microsoft JhengHei"/>
                          <a:cs typeface="Microsoft JhengHei"/>
                        </a:rPr>
                        <a:t>論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藝術概論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3740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藝術欣賞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  </a:t>
                      </a:r>
                      <a:r>
                        <a:rPr sz="600" dirty="0">
                          <a:latin typeface="Microsoft JhengHei"/>
                          <a:cs typeface="Microsoft JhengHei"/>
                        </a:rPr>
                        <a:t>藝術與科技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3613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藝術欣賞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  </a:t>
                      </a:r>
                      <a:r>
                        <a:rPr sz="600" dirty="0">
                          <a:latin typeface="Microsoft JhengHei"/>
                          <a:cs typeface="Microsoft JhengHei"/>
                        </a:rPr>
                        <a:t>藝術與科技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227586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950" dirty="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ts val="26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部定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190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solidFill>
                      <a:srgbClr val="C3D5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展演實</a:t>
                      </a:r>
                      <a:r>
                        <a:rPr sz="600" spc="-10" dirty="0">
                          <a:latin typeface="Microsoft JhengHei"/>
                          <a:cs typeface="Microsoft JhengHei"/>
                        </a:rPr>
                        <a:t>務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(3)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展演實務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(3)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視覺藝術展演實務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(3)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視覺藝術展演實務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(3)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視覺藝術展演實務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(3)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視覺藝術展演實務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(3)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178306">
                <a:tc rowSpan="2"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實習科目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lang="zh-TW" altLang="en-US" sz="600" b="1" dirty="0" smtClean="0">
                          <a:solidFill>
                            <a:srgbClr val="17375E"/>
                          </a:solidFill>
                          <a:latin typeface="Microsoft JhengHei"/>
                          <a:ea typeface="+mn-ea"/>
                          <a:cs typeface="Microsoft JhengHei"/>
                        </a:rPr>
                        <a:t>視覺表現</a:t>
                      </a:r>
                      <a:r>
                        <a:rPr sz="600" b="1" dirty="0" err="1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技能</a:t>
                      </a:r>
                      <a:r>
                        <a:rPr sz="600" b="1" dirty="0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 </a:t>
                      </a: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領域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190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93345" marR="20955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繪畫基礎實</a:t>
                      </a:r>
                      <a:r>
                        <a:rPr sz="600" spc="-10" dirty="0">
                          <a:latin typeface="Microsoft JhengHei"/>
                          <a:cs typeface="Microsoft JhengHei"/>
                        </a:rPr>
                        <a:t>務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spc="-5" dirty="0" smtClean="0">
                          <a:latin typeface="Calibri"/>
                          <a:cs typeface="Calibri"/>
                        </a:rPr>
                        <a:t>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345" marR="19748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繪畫基礎實務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spc="-5" dirty="0" smtClean="0">
                          <a:latin typeface="Calibri"/>
                          <a:cs typeface="Calibri"/>
                        </a:rPr>
                        <a:t>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2978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版面編排實作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600" dirty="0" smtClean="0">
                          <a:latin typeface="Calibri"/>
                          <a:cs typeface="Calibri"/>
                        </a:rPr>
                        <a:t>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2851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版面編排實作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600" dirty="0" smtClean="0">
                          <a:latin typeface="Calibri"/>
                          <a:cs typeface="Calibri"/>
                        </a:rPr>
                        <a:t>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203325">
                <a:tc vMerge="1"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lang="zh-TW" altLang="en-US" sz="600" b="1" dirty="0" smtClean="0">
                          <a:solidFill>
                            <a:srgbClr val="17375E"/>
                          </a:solidFill>
                          <a:latin typeface="Microsoft JhengHei"/>
                          <a:ea typeface="+mn-ea"/>
                          <a:cs typeface="Microsoft JhengHei"/>
                        </a:rPr>
                        <a:t>數位影音技能領域</a:t>
                      </a:r>
                      <a:endParaRPr sz="600" b="1" dirty="0">
                        <a:solidFill>
                          <a:srgbClr val="17375E"/>
                        </a:solidFill>
                        <a:latin typeface="Microsoft JhengHei"/>
                        <a:ea typeface="+mn-ea"/>
                        <a:cs typeface="Microsoft JhengHei"/>
                      </a:endParaRPr>
                    </a:p>
                  </a:txBody>
                  <a:tcPr marL="0" marR="0" marT="190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93345" marR="20955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zh-TW" altLang="en-US" sz="600" dirty="0" smtClean="0">
                          <a:latin typeface="Microsoft JhengHei"/>
                          <a:cs typeface="Microsoft JhengHei"/>
                        </a:rPr>
                        <a:t>數位攝錄影實</a:t>
                      </a:r>
                      <a:r>
                        <a:rPr lang="zh-TW" altLang="en-US" sz="600" spc="-15" dirty="0" smtClean="0">
                          <a:latin typeface="Microsoft JhengHei"/>
                          <a:cs typeface="Microsoft JhengHei"/>
                        </a:rPr>
                        <a:t>務</a:t>
                      </a:r>
                      <a:r>
                        <a:rPr lang="en-US" altLang="zh-TW" sz="600" spc="-5" dirty="0" smtClean="0">
                          <a:latin typeface="+mn-lt"/>
                          <a:cs typeface="Calibri"/>
                        </a:rPr>
                        <a:t>(</a:t>
                      </a:r>
                      <a:r>
                        <a:rPr lang="en-US" altLang="zh-TW" sz="600" spc="-10" dirty="0" smtClean="0">
                          <a:latin typeface="+mn-lt"/>
                          <a:cs typeface="Calibri"/>
                        </a:rPr>
                        <a:t>2</a:t>
                      </a:r>
                      <a:r>
                        <a:rPr lang="en-US" altLang="zh-TW" sz="600" dirty="0" smtClean="0">
                          <a:latin typeface="+mn-lt"/>
                          <a:cs typeface="Calibri"/>
                        </a:rPr>
                        <a:t>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345" marR="19748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zh-TW" altLang="en-US" sz="600" dirty="0" smtClean="0">
                          <a:latin typeface="Microsoft JhengHei"/>
                          <a:cs typeface="Microsoft JhengHei"/>
                        </a:rPr>
                        <a:t>數位攝錄影實</a:t>
                      </a:r>
                      <a:r>
                        <a:rPr lang="zh-TW" altLang="en-US" sz="600" spc="-15" dirty="0" smtClean="0">
                          <a:latin typeface="Microsoft JhengHei"/>
                          <a:cs typeface="Microsoft JhengHei"/>
                        </a:rPr>
                        <a:t>務</a:t>
                      </a:r>
                      <a:r>
                        <a:rPr lang="en-US" altLang="zh-TW" sz="600" spc="-5" dirty="0" smtClean="0">
                          <a:latin typeface="+mn-lt"/>
                          <a:cs typeface="Calibri"/>
                        </a:rPr>
                        <a:t>(</a:t>
                      </a:r>
                      <a:r>
                        <a:rPr lang="en-US" altLang="zh-TW" sz="600" spc="-10" dirty="0" smtClean="0">
                          <a:latin typeface="+mn-lt"/>
                          <a:cs typeface="Calibri"/>
                        </a:rPr>
                        <a:t>2</a:t>
                      </a:r>
                      <a:r>
                        <a:rPr lang="en-US" altLang="zh-TW" sz="600" dirty="0" smtClean="0">
                          <a:latin typeface="+mn-lt"/>
                          <a:cs typeface="Calibri"/>
                        </a:rPr>
                        <a:t>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297815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crosoft JhengHei"/>
                          <a:cs typeface="Microsoft JhengHei"/>
                        </a:rPr>
                        <a:t>影音後製實作</a:t>
                      </a:r>
                      <a:r>
                        <a:rPr lang="en-US" altLang="zh-TW" sz="600" spc="-5" dirty="0" smtClean="0">
                          <a:latin typeface="+mn-lt"/>
                          <a:cs typeface="Calibri"/>
                        </a:rPr>
                        <a:t>(</a:t>
                      </a:r>
                      <a:r>
                        <a:rPr lang="en-US" altLang="zh-TW" sz="600" spc="-10" dirty="0" smtClean="0">
                          <a:latin typeface="+mn-lt"/>
                          <a:cs typeface="Calibri"/>
                        </a:rPr>
                        <a:t>2</a:t>
                      </a:r>
                      <a:r>
                        <a:rPr lang="en-US" altLang="zh-TW" sz="600" dirty="0" smtClean="0">
                          <a:latin typeface="+mn-lt"/>
                          <a:cs typeface="Calibri"/>
                        </a:rPr>
                        <a:t>)</a:t>
                      </a:r>
                    </a:p>
                  </a:txBody>
                  <a:tcPr marL="0" marR="0" marT="4254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285115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crosoft JhengHei"/>
                          <a:cs typeface="Microsoft JhengHei"/>
                        </a:rPr>
                        <a:t>影音後製實作</a:t>
                      </a:r>
                      <a:r>
                        <a:rPr lang="en-US" altLang="zh-TW" sz="600" spc="-5" dirty="0" smtClean="0">
                          <a:latin typeface="+mn-lt"/>
                          <a:cs typeface="Calibri"/>
                        </a:rPr>
                        <a:t>(</a:t>
                      </a:r>
                      <a:r>
                        <a:rPr lang="en-US" altLang="zh-TW" sz="600" spc="-10" dirty="0" smtClean="0">
                          <a:latin typeface="+mn-lt"/>
                          <a:cs typeface="Calibri"/>
                        </a:rPr>
                        <a:t>2</a:t>
                      </a:r>
                      <a:r>
                        <a:rPr lang="en-US" altLang="zh-TW" sz="600" dirty="0" smtClean="0">
                          <a:latin typeface="+mn-lt"/>
                          <a:cs typeface="Calibri"/>
                        </a:rPr>
                        <a:t>)</a:t>
                      </a:r>
                    </a:p>
                  </a:txBody>
                  <a:tcPr marL="0" marR="0" marT="4254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279907">
                <a:tc rowSpan="2">
                  <a:txBody>
                    <a:bodyPr/>
                    <a:lstStyle/>
                    <a:p>
                      <a:pPr marL="126364" marR="118745" indent="76200">
                        <a:lnSpc>
                          <a:spcPct val="100000"/>
                        </a:lnSpc>
                      </a:pPr>
                      <a:r>
                        <a:rPr sz="600" b="1" dirty="0" err="1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校定</a:t>
                      </a:r>
                      <a:r>
                        <a:rPr sz="600" b="1" dirty="0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 </a:t>
                      </a: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一般科 目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190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  <a:p>
                      <a:pPr marR="133350" algn="ctr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必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57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英語會話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(1)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英語會話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(1)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4375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英語會話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 </a:t>
                      </a:r>
                      <a:r>
                        <a:rPr sz="600" dirty="0">
                          <a:latin typeface="Microsoft JhengHei"/>
                          <a:cs typeface="Microsoft JhengHei"/>
                        </a:rPr>
                        <a:t>應用數學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4615" marR="4375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英語會話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 </a:t>
                      </a:r>
                      <a:r>
                        <a:rPr sz="600" dirty="0">
                          <a:latin typeface="Microsoft JhengHei"/>
                          <a:cs typeface="Microsoft JhengHei"/>
                        </a:rPr>
                        <a:t>應用數學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18656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0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 marR="13335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選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463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 err="1" smtClean="0">
                          <a:latin typeface="Microsoft JhengHei"/>
                          <a:cs typeface="Microsoft JhengHei"/>
                        </a:rPr>
                        <a:t>國防通識教育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(1</a:t>
                      </a:r>
                      <a:r>
                        <a:rPr sz="600" spc="-5" dirty="0" smtClean="0">
                          <a:latin typeface="Calibri"/>
                          <a:cs typeface="Calibri"/>
                        </a:rPr>
                        <a:t>)</a:t>
                      </a:r>
                      <a:endParaRPr lang="en-US" sz="600" spc="-5" dirty="0" smtClean="0">
                        <a:latin typeface="Calibri"/>
                        <a:cs typeface="Calibri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zh-TW" altLang="en-US" sz="600" spc="-5" dirty="0" smtClean="0">
                          <a:latin typeface="Calibri"/>
                          <a:cs typeface="Calibri"/>
                        </a:rPr>
                        <a:t>人際關係與溝通</a:t>
                      </a:r>
                      <a:r>
                        <a:rPr lang="en-US" altLang="zh-TW" sz="600" spc="-5" dirty="0" smtClean="0">
                          <a:latin typeface="Calibri"/>
                          <a:cs typeface="Calibri"/>
                        </a:rPr>
                        <a:t>(1)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國防通識教育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(1</a:t>
                      </a:r>
                      <a:r>
                        <a:rPr sz="600" spc="-5" dirty="0" smtClean="0">
                          <a:latin typeface="Calibri"/>
                          <a:cs typeface="Calibri"/>
                        </a:rPr>
                        <a:t>)</a:t>
                      </a:r>
                      <a:endParaRPr lang="en-US" sz="600" spc="-5" dirty="0" smtClean="0">
                        <a:latin typeface="Calibri"/>
                        <a:cs typeface="Calibri"/>
                      </a:endParaRPr>
                    </a:p>
                    <a:p>
                      <a:pPr marL="9398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spc="-5" dirty="0" smtClean="0">
                          <a:latin typeface="+mn-lt"/>
                          <a:cs typeface="Calibri"/>
                        </a:rPr>
                        <a:t>人際關係與溝通</a:t>
                      </a:r>
                      <a:r>
                        <a:rPr lang="en-US" altLang="zh-TW" sz="600" spc="-5" dirty="0" smtClean="0">
                          <a:latin typeface="+mn-lt"/>
                          <a:cs typeface="Calibri"/>
                        </a:rPr>
                        <a:t>(1)</a:t>
                      </a:r>
                      <a:endParaRPr lang="zh-TW" altLang="en-US" sz="600" dirty="0" smtClean="0">
                        <a:latin typeface="+mn-lt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crosoft JhengHei"/>
                          <a:cs typeface="Microsoft JhengHei"/>
                        </a:rPr>
                        <a:t>國防通識教育</a:t>
                      </a:r>
                      <a:r>
                        <a:rPr lang="en-US" altLang="zh-TW" sz="600" spc="-5" dirty="0" smtClean="0">
                          <a:latin typeface="+mn-lt"/>
                          <a:cs typeface="Calibri"/>
                        </a:rPr>
                        <a:t>(1)</a:t>
                      </a:r>
                      <a:endParaRPr lang="zh-TW" altLang="en-US" sz="600" spc="-5" dirty="0" smtClean="0">
                        <a:latin typeface="+mn-lt"/>
                        <a:cs typeface="Calibri"/>
                      </a:endParaRPr>
                    </a:p>
                    <a:p>
                      <a:pPr marL="0" indent="0" algn="ctr"/>
                      <a:r>
                        <a:rPr lang="zh-TW" altLang="en-US" sz="6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原住民族語文</a:t>
                      </a:r>
                      <a:r>
                        <a:rPr lang="en-US" altLang="zh-TW" sz="6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-</a:t>
                      </a:r>
                      <a:r>
                        <a:rPr lang="zh-TW" altLang="en-US" sz="6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阿美語</a:t>
                      </a:r>
                      <a:r>
                        <a:rPr lang="en-US" altLang="zh-TW" sz="6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(2)</a:t>
                      </a:r>
                    </a:p>
                    <a:p>
                      <a:pPr marL="0" indent="0" algn="ctr"/>
                      <a:r>
                        <a:rPr lang="zh-TW" altLang="en-US" sz="6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原住民族語文</a:t>
                      </a:r>
                      <a:r>
                        <a:rPr lang="en-US" altLang="zh-TW" sz="6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-</a:t>
                      </a:r>
                      <a:r>
                        <a:rPr lang="zh-TW" altLang="en-US" sz="6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泰雅語</a:t>
                      </a:r>
                      <a:r>
                        <a:rPr lang="en-US" altLang="zh-TW" sz="6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(2)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crosoft JhengHei"/>
                          <a:cs typeface="Microsoft JhengHei"/>
                        </a:rPr>
                        <a:t>國防通識教育</a:t>
                      </a:r>
                      <a:r>
                        <a:rPr lang="en-US" altLang="zh-TW" sz="600" spc="-5" dirty="0" smtClean="0">
                          <a:latin typeface="+mn-lt"/>
                          <a:cs typeface="Calibri"/>
                        </a:rPr>
                        <a:t>(1)</a:t>
                      </a:r>
                      <a:endParaRPr lang="zh-TW" altLang="en-US" sz="600" spc="-5" dirty="0" smtClean="0">
                        <a:latin typeface="+mn-lt"/>
                        <a:cs typeface="Calibri"/>
                      </a:endParaRPr>
                    </a:p>
                    <a:p>
                      <a:pPr marL="0" indent="0" algn="ctr"/>
                      <a:r>
                        <a:rPr lang="zh-TW" altLang="en-US" sz="6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原住民族語文</a:t>
                      </a:r>
                      <a:r>
                        <a:rPr lang="en-US" altLang="zh-TW" sz="6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-</a:t>
                      </a:r>
                      <a:r>
                        <a:rPr lang="zh-TW" altLang="en-US" sz="6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阿美語</a:t>
                      </a:r>
                      <a:r>
                        <a:rPr lang="en-US" altLang="zh-TW" sz="6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(2)</a:t>
                      </a:r>
                    </a:p>
                    <a:p>
                      <a:pPr marL="0" indent="0" algn="ctr"/>
                      <a:r>
                        <a:rPr lang="zh-TW" altLang="en-US" sz="6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原住民族語文</a:t>
                      </a:r>
                      <a:r>
                        <a:rPr lang="en-US" altLang="zh-TW" sz="6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-</a:t>
                      </a:r>
                      <a:r>
                        <a:rPr lang="zh-TW" altLang="en-US" sz="6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泰雅語</a:t>
                      </a:r>
                      <a:r>
                        <a:rPr lang="en-US" altLang="zh-TW" sz="6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(2)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227203">
                <a:tc rowSpan="2">
                  <a:txBody>
                    <a:bodyPr/>
                    <a:lstStyle/>
                    <a:p>
                      <a:pPr marL="126364" marR="118745" indent="76200">
                        <a:lnSpc>
                          <a:spcPct val="100000"/>
                        </a:lnSpc>
                      </a:pPr>
                      <a:r>
                        <a:rPr sz="600" b="1" dirty="0" err="1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校定</a:t>
                      </a:r>
                      <a:r>
                        <a:rPr sz="600" b="1" dirty="0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 </a:t>
                      </a: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專業科 目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254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R="133350" algn="ctr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必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6731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L="933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crosoft JhengHei"/>
                          <a:cs typeface="Microsoft JhengHei"/>
                        </a:rPr>
                        <a:t>圖學概論</a:t>
                      </a:r>
                      <a:r>
                        <a:rPr lang="en-US" altLang="zh-TW" sz="600" spc="-5" dirty="0" smtClean="0">
                          <a:latin typeface="+mn-lt"/>
                          <a:cs typeface="Calibri"/>
                        </a:rPr>
                        <a:t>(2)</a:t>
                      </a:r>
                      <a:endParaRPr lang="zh-TW" altLang="en-US" sz="600" dirty="0" smtClean="0">
                        <a:latin typeface="+mn-lt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 err="1" smtClean="0">
                          <a:latin typeface="Microsoft JhengHei"/>
                          <a:cs typeface="Microsoft JhengHei"/>
                        </a:rPr>
                        <a:t>色彩原</a:t>
                      </a:r>
                      <a:r>
                        <a:rPr sz="600" spc="-10" dirty="0" err="1" smtClean="0">
                          <a:latin typeface="Microsoft JhengHei"/>
                          <a:cs typeface="Microsoft JhengHei"/>
                        </a:rPr>
                        <a:t>理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3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crosoft JhengHei"/>
                          <a:cs typeface="Microsoft JhengHei"/>
                        </a:rPr>
                        <a:t>圖學概論</a:t>
                      </a:r>
                      <a:r>
                        <a:rPr lang="en-US" altLang="zh-TW" sz="600" spc="-5" dirty="0" smtClean="0">
                          <a:latin typeface="+mn-lt"/>
                          <a:cs typeface="Calibri"/>
                        </a:rPr>
                        <a:t>(2)</a:t>
                      </a:r>
                      <a:endParaRPr lang="zh-TW" altLang="en-US" sz="600" smtClean="0">
                        <a:latin typeface="+mn-lt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87313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crosoft JhengHei"/>
                          <a:cs typeface="Microsoft JhengHei"/>
                        </a:rPr>
                        <a:t>造形原理</a:t>
                      </a:r>
                      <a:r>
                        <a:rPr lang="en-US" altLang="zh-TW" sz="600" spc="-5" dirty="0" smtClean="0">
                          <a:latin typeface="+mn-lt"/>
                          <a:cs typeface="Calibri"/>
                        </a:rPr>
                        <a:t>(2)</a:t>
                      </a:r>
                      <a:endParaRPr lang="zh-TW" altLang="en-US" sz="600" dirty="0" smtClean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32258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54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650" dirty="0">
                        <a:latin typeface="Times New Roman"/>
                        <a:cs typeface="Times New Roman"/>
                      </a:endParaRPr>
                    </a:p>
                    <a:p>
                      <a:pPr marR="133350" algn="ctr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選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63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文字造形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(1)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1327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 err="1">
                          <a:latin typeface="Microsoft JhengHei"/>
                          <a:cs typeface="Microsoft JhengHei"/>
                        </a:rPr>
                        <a:t>視覺傳達設計概論</a:t>
                      </a:r>
                      <a:r>
                        <a:rPr sz="600" spc="-5" dirty="0" smtClean="0">
                          <a:latin typeface="Calibri"/>
                          <a:cs typeface="Calibri"/>
                        </a:rPr>
                        <a:t>(</a:t>
                      </a:r>
                      <a:r>
                        <a:rPr lang="en-US" altLang="zh-TW" sz="600" spc="-5" dirty="0" smtClean="0">
                          <a:latin typeface="Calibri"/>
                          <a:cs typeface="Calibri"/>
                        </a:rPr>
                        <a:t>2</a:t>
                      </a:r>
                      <a:r>
                        <a:rPr sz="600" dirty="0" smtClean="0">
                          <a:latin typeface="Calibri"/>
                          <a:cs typeface="Calibri"/>
                        </a:rPr>
                        <a:t>) </a:t>
                      </a:r>
                      <a:r>
                        <a:rPr sz="600" dirty="0">
                          <a:latin typeface="Microsoft JhengHei"/>
                          <a:cs typeface="Microsoft JhengHei"/>
                        </a:rPr>
                        <a:t>插畫與漫畫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(1)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4615" marR="1327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 err="1">
                          <a:latin typeface="Microsoft JhengHei"/>
                          <a:cs typeface="Microsoft JhengHei"/>
                        </a:rPr>
                        <a:t>視覺傳達設計概論</a:t>
                      </a:r>
                      <a:r>
                        <a:rPr sz="600" spc="-5" smtClean="0">
                          <a:latin typeface="Calibri"/>
                          <a:cs typeface="Calibri"/>
                        </a:rPr>
                        <a:t>(</a:t>
                      </a:r>
                      <a:r>
                        <a:rPr lang="en-US" altLang="zh-TW" sz="600" spc="-5" smtClean="0">
                          <a:latin typeface="Calibri"/>
                          <a:cs typeface="Calibri"/>
                        </a:rPr>
                        <a:t>2</a:t>
                      </a:r>
                      <a:r>
                        <a:rPr sz="600" smtClean="0">
                          <a:latin typeface="Calibri"/>
                          <a:cs typeface="Calibri"/>
                        </a:rPr>
                        <a:t>) </a:t>
                      </a:r>
                      <a:r>
                        <a:rPr sz="600" dirty="0">
                          <a:latin typeface="Microsoft JhengHei"/>
                          <a:cs typeface="Microsoft JhengHei"/>
                        </a:rPr>
                        <a:t>插畫與漫畫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(1)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211964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126364" marR="118745" indent="762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校定 實習科 目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50" dirty="0">
                        <a:latin typeface="Times New Roman"/>
                        <a:cs typeface="Times New Roman"/>
                      </a:endParaRPr>
                    </a:p>
                    <a:p>
                      <a:pPr marR="13335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必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254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專題實作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(3)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專題實作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(3)</a:t>
                      </a:r>
                      <a:endParaRPr sz="600">
                        <a:latin typeface="Calibri"/>
                        <a:cs typeface="Calibri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電腦動畫實習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電腦動畫實習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39103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800" dirty="0" smtClean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750" dirty="0" smtClean="0">
                        <a:latin typeface="Times New Roman"/>
                        <a:cs typeface="Times New Roman"/>
                      </a:endParaRPr>
                    </a:p>
                    <a:p>
                      <a:pPr marR="133350" algn="ctr">
                        <a:lnSpc>
                          <a:spcPct val="100000"/>
                        </a:lnSpc>
                      </a:pPr>
                      <a:r>
                        <a:rPr sz="600" b="1" dirty="0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選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 err="1" smtClean="0">
                          <a:latin typeface="Microsoft JhengHei"/>
                          <a:cs typeface="Microsoft JhengHei"/>
                        </a:rPr>
                        <a:t>電腦影像編輯實</a:t>
                      </a:r>
                      <a:r>
                        <a:rPr sz="600" spc="-15" dirty="0" err="1" smtClean="0">
                          <a:latin typeface="Microsoft JhengHei"/>
                          <a:cs typeface="Microsoft JhengHei"/>
                        </a:rPr>
                        <a:t>習</a:t>
                      </a:r>
                      <a:r>
                        <a:rPr sz="600" spc="-5" dirty="0" smtClean="0">
                          <a:latin typeface="Calibri"/>
                          <a:cs typeface="Calibri"/>
                        </a:rPr>
                        <a:t>(2)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電腦影像編輯實習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網頁設計實習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網頁設計實習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2851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數位影像設計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 </a:t>
                      </a:r>
                      <a:r>
                        <a:rPr sz="600" dirty="0">
                          <a:latin typeface="Microsoft JhengHei"/>
                          <a:cs typeface="Microsoft JhengHei"/>
                        </a:rPr>
                        <a:t>電腦應用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  <a:p>
                      <a:pPr marL="93980">
                        <a:lnSpc>
                          <a:spcPts val="710"/>
                        </a:lnSpc>
                        <a:spcBef>
                          <a:spcPts val="2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動畫配樂及音效設計</a:t>
                      </a:r>
                    </a:p>
                    <a:p>
                      <a:pPr marL="93980">
                        <a:lnSpc>
                          <a:spcPts val="710"/>
                        </a:lnSpc>
                      </a:pPr>
                      <a:r>
                        <a:rPr sz="600" spc="-5" dirty="0">
                          <a:latin typeface="Calibri"/>
                          <a:cs typeface="Calibri"/>
                        </a:rPr>
                        <a:t>(3)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動漫實務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 marL="94615" marR="285115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數位影像設計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 </a:t>
                      </a:r>
                      <a:r>
                        <a:rPr sz="600" dirty="0">
                          <a:latin typeface="Microsoft JhengHei"/>
                          <a:cs typeface="Microsoft JhengHei"/>
                        </a:rPr>
                        <a:t>電腦應用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  <a:p>
                      <a:pPr marL="94615">
                        <a:lnSpc>
                          <a:spcPts val="710"/>
                        </a:lnSpc>
                        <a:spcBef>
                          <a:spcPts val="2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動畫配樂及音效設計</a:t>
                      </a:r>
                    </a:p>
                    <a:p>
                      <a:pPr marL="94615">
                        <a:lnSpc>
                          <a:spcPts val="710"/>
                        </a:lnSpc>
                      </a:pPr>
                      <a:r>
                        <a:rPr sz="600" spc="-5" dirty="0">
                          <a:latin typeface="Calibri"/>
                          <a:cs typeface="Calibri"/>
                        </a:rPr>
                        <a:t>(3)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276225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24460" marR="11747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多 元 選 修</a:t>
                      </a:r>
                      <a:endParaRPr sz="600">
                        <a:latin typeface="Microsoft JhengHei"/>
                        <a:cs typeface="Microsoft JhengHei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80340" marR="173355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同科 單班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solidFill>
                            <a:srgbClr val="9900CC"/>
                          </a:solidFill>
                          <a:latin typeface="Microsoft JhengHei"/>
                          <a:ea typeface="+mn-ea"/>
                          <a:cs typeface="Microsoft JhengHei"/>
                        </a:rPr>
                        <a:t>電腦應用</a:t>
                      </a:r>
                      <a:r>
                        <a:rPr lang="en-US" altLang="zh-TW" sz="600" dirty="0" smtClean="0">
                          <a:solidFill>
                            <a:srgbClr val="9900CC"/>
                          </a:solidFill>
                          <a:latin typeface="Microsoft JhengHei"/>
                          <a:ea typeface="+mn-ea"/>
                          <a:cs typeface="Microsoft JhengHei"/>
                        </a:rPr>
                        <a:t>(2)</a:t>
                      </a:r>
                    </a:p>
                    <a:p>
                      <a:pPr marL="939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solidFill>
                            <a:srgbClr val="FF0066"/>
                          </a:solidFill>
                          <a:latin typeface="Microsoft JhengHei"/>
                          <a:ea typeface="+mn-ea"/>
                          <a:cs typeface="Microsoft JhengHei"/>
                        </a:rPr>
                        <a:t>數位影像設計</a:t>
                      </a:r>
                      <a:r>
                        <a:rPr lang="en-US" altLang="zh-TW" sz="600" dirty="0" smtClean="0">
                          <a:solidFill>
                            <a:srgbClr val="FF0066"/>
                          </a:solidFill>
                          <a:latin typeface="Microsoft JhengHei"/>
                          <a:ea typeface="+mn-ea"/>
                          <a:cs typeface="Microsoft JhengHei"/>
                        </a:rPr>
                        <a:t>(2)</a:t>
                      </a:r>
                      <a:endParaRPr lang="en-US" sz="600" dirty="0" smtClean="0">
                        <a:solidFill>
                          <a:srgbClr val="FF0066"/>
                        </a:solidFill>
                        <a:latin typeface="Microsoft JhengHei"/>
                        <a:ea typeface="+mn-ea"/>
                        <a:cs typeface="Microsoft JhengHei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 err="1" smtClean="0">
                          <a:solidFill>
                            <a:srgbClr val="974707"/>
                          </a:solidFill>
                          <a:latin typeface="Microsoft JhengHei"/>
                          <a:cs typeface="Microsoft JhengHei"/>
                        </a:rPr>
                        <a:t>向量繪圖實習</a:t>
                      </a:r>
                      <a:r>
                        <a:rPr sz="600" spc="-5" dirty="0">
                          <a:solidFill>
                            <a:srgbClr val="974707"/>
                          </a:solidFill>
                          <a:latin typeface="Calibri"/>
                          <a:cs typeface="Calibri"/>
                        </a:rPr>
                        <a:t>(2)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600" dirty="0">
                          <a:solidFill>
                            <a:srgbClr val="9900CC"/>
                          </a:solidFill>
                          <a:latin typeface="Microsoft JhengHei"/>
                          <a:cs typeface="Microsoft JhengHei"/>
                        </a:rPr>
                        <a:t>電腦輔助設計實習</a:t>
                      </a:r>
                      <a:r>
                        <a:rPr sz="600" spc="-5" dirty="0">
                          <a:solidFill>
                            <a:srgbClr val="9900CC"/>
                          </a:solidFill>
                          <a:latin typeface="Calibri"/>
                          <a:cs typeface="Calibri"/>
                        </a:rPr>
                        <a:t>(2)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solidFill>
                            <a:srgbClr val="9900CC"/>
                          </a:solidFill>
                          <a:latin typeface="Microsoft JhengHei"/>
                          <a:ea typeface="+mn-ea"/>
                          <a:cs typeface="Microsoft JhengHei"/>
                        </a:rPr>
                        <a:t>電腦應用</a:t>
                      </a:r>
                      <a:r>
                        <a:rPr lang="en-US" altLang="zh-TW" sz="600" dirty="0" smtClean="0">
                          <a:solidFill>
                            <a:srgbClr val="9900CC"/>
                          </a:solidFill>
                          <a:latin typeface="Microsoft JhengHei"/>
                          <a:ea typeface="+mn-ea"/>
                          <a:cs typeface="Microsoft JhengHei"/>
                        </a:rPr>
                        <a:t>(2)</a:t>
                      </a:r>
                    </a:p>
                    <a:p>
                      <a:pPr marL="939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solidFill>
                            <a:srgbClr val="FF0066"/>
                          </a:solidFill>
                          <a:latin typeface="Microsoft JhengHei"/>
                          <a:ea typeface="+mn-ea"/>
                          <a:cs typeface="Microsoft JhengHei"/>
                        </a:rPr>
                        <a:t>數位影像設計</a:t>
                      </a:r>
                      <a:r>
                        <a:rPr lang="en-US" altLang="zh-TW" sz="600" dirty="0" smtClean="0">
                          <a:solidFill>
                            <a:srgbClr val="FF0066"/>
                          </a:solidFill>
                          <a:latin typeface="Microsoft JhengHei"/>
                          <a:ea typeface="+mn-ea"/>
                          <a:cs typeface="Microsoft JhengHei"/>
                        </a:rPr>
                        <a:t>(2)</a:t>
                      </a:r>
                    </a:p>
                    <a:p>
                      <a:pPr marL="9461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 err="1" smtClean="0">
                          <a:solidFill>
                            <a:srgbClr val="974707"/>
                          </a:solidFill>
                          <a:latin typeface="Microsoft JhengHei"/>
                          <a:cs typeface="Microsoft JhengHei"/>
                        </a:rPr>
                        <a:t>向量繪圖實習</a:t>
                      </a:r>
                      <a:r>
                        <a:rPr sz="600" spc="-5" dirty="0">
                          <a:solidFill>
                            <a:srgbClr val="974707"/>
                          </a:solidFill>
                          <a:latin typeface="Calibri"/>
                          <a:cs typeface="Calibri"/>
                        </a:rPr>
                        <a:t>(2)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  <a:p>
                      <a:pPr marL="94615">
                        <a:lnSpc>
                          <a:spcPct val="100000"/>
                        </a:lnSpc>
                      </a:pPr>
                      <a:r>
                        <a:rPr sz="600" dirty="0">
                          <a:solidFill>
                            <a:srgbClr val="9900CC"/>
                          </a:solidFill>
                          <a:latin typeface="Microsoft JhengHei"/>
                          <a:cs typeface="Microsoft JhengHei"/>
                        </a:rPr>
                        <a:t>電腦輔助設計實習</a:t>
                      </a:r>
                      <a:r>
                        <a:rPr sz="600" spc="-5" dirty="0">
                          <a:solidFill>
                            <a:srgbClr val="9900CC"/>
                          </a:solidFill>
                          <a:latin typeface="Calibri"/>
                          <a:cs typeface="Calibri"/>
                        </a:rPr>
                        <a:t>(2)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27978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80340" marR="173355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同群 跨科</a:t>
                      </a:r>
                      <a:endParaRPr sz="600">
                        <a:latin typeface="Microsoft JhengHei"/>
                        <a:cs typeface="Microsoft JhengHei"/>
                      </a:endParaRPr>
                    </a:p>
                  </a:txBody>
                  <a:tcPr marL="0" marR="0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36131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600" dirty="0">
                          <a:solidFill>
                            <a:srgbClr val="FF0066"/>
                          </a:solidFill>
                          <a:latin typeface="Microsoft JhengHei"/>
                          <a:cs typeface="Microsoft JhengHei"/>
                        </a:rPr>
                        <a:t>多媒體製作</a:t>
                      </a:r>
                      <a:r>
                        <a:rPr sz="600" spc="-5" dirty="0">
                          <a:solidFill>
                            <a:srgbClr val="FF0066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solidFill>
                            <a:srgbClr val="FF0066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600" dirty="0">
                          <a:solidFill>
                            <a:srgbClr val="FF0066"/>
                          </a:solidFill>
                          <a:latin typeface="Calibri"/>
                          <a:cs typeface="Calibri"/>
                        </a:rPr>
                        <a:t>) </a:t>
                      </a:r>
                      <a:r>
                        <a:rPr sz="600" dirty="0">
                          <a:solidFill>
                            <a:srgbClr val="0000FF"/>
                          </a:solidFill>
                          <a:latin typeface="Microsoft JhengHei"/>
                          <a:cs typeface="Microsoft JhengHei"/>
                        </a:rPr>
                        <a:t>影片剪輯</a:t>
                      </a:r>
                      <a:r>
                        <a:rPr sz="600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(2)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4615" marR="36131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600" dirty="0">
                          <a:solidFill>
                            <a:srgbClr val="FF0066"/>
                          </a:solidFill>
                          <a:latin typeface="Microsoft JhengHei"/>
                          <a:cs typeface="Microsoft JhengHei"/>
                        </a:rPr>
                        <a:t>多媒體製作</a:t>
                      </a:r>
                      <a:r>
                        <a:rPr sz="600" spc="-5" dirty="0">
                          <a:solidFill>
                            <a:srgbClr val="FF0066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solidFill>
                            <a:srgbClr val="FF0066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600" dirty="0">
                          <a:solidFill>
                            <a:srgbClr val="FF0066"/>
                          </a:solidFill>
                          <a:latin typeface="Calibri"/>
                          <a:cs typeface="Calibri"/>
                        </a:rPr>
                        <a:t>) </a:t>
                      </a:r>
                      <a:r>
                        <a:rPr sz="600" dirty="0">
                          <a:solidFill>
                            <a:srgbClr val="0000FF"/>
                          </a:solidFill>
                          <a:latin typeface="Microsoft JhengHei"/>
                          <a:cs typeface="Microsoft JhengHei"/>
                        </a:rPr>
                        <a:t>影片剪輯</a:t>
                      </a:r>
                      <a:r>
                        <a:rPr sz="600" spc="-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(2)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23711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80340" marR="173355" algn="ctr">
                        <a:lnSpc>
                          <a:spcPct val="100000"/>
                        </a:lnSpc>
                      </a:pPr>
                      <a:r>
                        <a:rPr sz="600" b="1" dirty="0" err="1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同校</a:t>
                      </a:r>
                      <a:r>
                        <a:rPr sz="600" b="1" dirty="0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 </a:t>
                      </a: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跨群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2540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22161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solidFill>
                            <a:srgbClr val="FF0066"/>
                          </a:solidFill>
                          <a:latin typeface="Microsoft JhengHei"/>
                          <a:cs typeface="Microsoft JhengHei"/>
                        </a:rPr>
                        <a:t>動畫遊戲設計</a:t>
                      </a:r>
                      <a:r>
                        <a:rPr sz="600" spc="-5" dirty="0">
                          <a:solidFill>
                            <a:srgbClr val="FF0066"/>
                          </a:solidFill>
                          <a:latin typeface="Calibri"/>
                          <a:cs typeface="Calibri"/>
                        </a:rPr>
                        <a:t>(2) </a:t>
                      </a:r>
                      <a:r>
                        <a:rPr sz="600" spc="-5" dirty="0">
                          <a:solidFill>
                            <a:srgbClr val="0099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600" dirty="0">
                          <a:solidFill>
                            <a:srgbClr val="009900"/>
                          </a:solidFill>
                          <a:latin typeface="Microsoft JhengHei"/>
                          <a:cs typeface="Microsoft JhengHei"/>
                        </a:rPr>
                        <a:t>物聯網智慧應用</a:t>
                      </a:r>
                      <a:r>
                        <a:rPr sz="600" spc="-5" dirty="0">
                          <a:solidFill>
                            <a:srgbClr val="0099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solidFill>
                            <a:srgbClr val="009900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600" dirty="0">
                          <a:solidFill>
                            <a:srgbClr val="009900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20891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solidFill>
                            <a:srgbClr val="FF0066"/>
                          </a:solidFill>
                          <a:latin typeface="Microsoft JhengHei"/>
                          <a:cs typeface="Microsoft JhengHei"/>
                        </a:rPr>
                        <a:t>動畫遊戲設計</a:t>
                      </a:r>
                      <a:r>
                        <a:rPr sz="600" spc="-5" dirty="0">
                          <a:solidFill>
                            <a:srgbClr val="FF0066"/>
                          </a:solidFill>
                          <a:latin typeface="Calibri"/>
                          <a:cs typeface="Calibri"/>
                        </a:rPr>
                        <a:t>(2) </a:t>
                      </a:r>
                      <a:r>
                        <a:rPr sz="600" spc="-5" dirty="0">
                          <a:solidFill>
                            <a:srgbClr val="0099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600" dirty="0">
                          <a:solidFill>
                            <a:srgbClr val="009900"/>
                          </a:solidFill>
                          <a:latin typeface="Microsoft JhengHei"/>
                          <a:cs typeface="Microsoft JhengHei"/>
                        </a:rPr>
                        <a:t>物聯網智慧應用</a:t>
                      </a:r>
                      <a:r>
                        <a:rPr sz="600" spc="-5" dirty="0">
                          <a:solidFill>
                            <a:srgbClr val="0099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10" dirty="0">
                          <a:solidFill>
                            <a:srgbClr val="009900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600" dirty="0">
                          <a:solidFill>
                            <a:srgbClr val="009900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187451">
                <a:tc gridSpan="2">
                  <a:txBody>
                    <a:bodyPr/>
                    <a:lstStyle/>
                    <a:p>
                      <a:pPr marL="22923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彈性學習時間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4762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33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6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crosoft JhengHei"/>
                          <a:cs typeface="Microsoft JhengHei"/>
                        </a:rPr>
                        <a:t>彈性學習時間</a:t>
                      </a:r>
                      <a:r>
                        <a:rPr lang="en-US" altLang="zh-TW" sz="600" spc="-5" dirty="0" smtClean="0">
                          <a:latin typeface="Microsoft JhengHei"/>
                          <a:cs typeface="Microsoft JhengHei"/>
                        </a:rPr>
                        <a:t>(1)</a:t>
                      </a:r>
                      <a:endParaRPr lang="zh-TW" altLang="en-US" sz="600" dirty="0" smtClean="0">
                        <a:latin typeface="Microsoft JhengHei"/>
                        <a:cs typeface="Microsoft JhengHei"/>
                      </a:endParaRPr>
                    </a:p>
                  </a:txBody>
                  <a:tcPr marL="0" marR="0" marT="4635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3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6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crosoft JhengHei"/>
                          <a:cs typeface="Microsoft JhengHei"/>
                        </a:rPr>
                        <a:t>彈性學習時間</a:t>
                      </a:r>
                      <a:r>
                        <a:rPr lang="en-US" altLang="zh-TW" sz="600" spc="-5" dirty="0" smtClean="0">
                          <a:latin typeface="Microsoft JhengHei"/>
                          <a:cs typeface="Microsoft JhengHei"/>
                        </a:rPr>
                        <a:t>(1)</a:t>
                      </a:r>
                      <a:endParaRPr lang="zh-TW" altLang="en-US" sz="600" dirty="0" smtClean="0">
                        <a:latin typeface="Microsoft JhengHei"/>
                        <a:cs typeface="Microsoft JhengHei"/>
                      </a:endParaRPr>
                    </a:p>
                  </a:txBody>
                  <a:tcPr marL="0" marR="0" marT="463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彈性學習時間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(1)</a:t>
                      </a:r>
                      <a:endParaRPr sz="600">
                        <a:latin typeface="Microsoft JhengHei"/>
                        <a:cs typeface="Microsoft JhengHei"/>
                      </a:endParaRPr>
                    </a:p>
                  </a:txBody>
                  <a:tcPr marL="0" marR="0" marT="463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彈性學習時間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(1)</a:t>
                      </a:r>
                      <a:endParaRPr sz="600">
                        <a:latin typeface="Microsoft JhengHei"/>
                        <a:cs typeface="Microsoft JhengHei"/>
                      </a:endParaRPr>
                    </a:p>
                  </a:txBody>
                  <a:tcPr marL="0" marR="0" marT="463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600" dirty="0" err="1">
                          <a:latin typeface="Microsoft JhengHei"/>
                          <a:cs typeface="Microsoft JhengHei"/>
                        </a:rPr>
                        <a:t>彈性學習時間</a:t>
                      </a:r>
                      <a:r>
                        <a:rPr sz="600" spc="-5" dirty="0" smtClean="0">
                          <a:latin typeface="Microsoft JhengHei"/>
                          <a:cs typeface="Microsoft JhengHei"/>
                        </a:rPr>
                        <a:t>(</a:t>
                      </a:r>
                      <a:r>
                        <a:rPr lang="en-US" sz="600" spc="-5" dirty="0" smtClean="0">
                          <a:latin typeface="Microsoft JhengHei"/>
                          <a:cs typeface="Microsoft JhengHei"/>
                        </a:rPr>
                        <a:t>0</a:t>
                      </a:r>
                      <a:r>
                        <a:rPr sz="600" spc="-5" dirty="0" smtClean="0">
                          <a:latin typeface="Microsoft JhengHei"/>
                          <a:cs typeface="Microsoft JhengHei"/>
                        </a:rPr>
                        <a:t>)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463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600" dirty="0" err="1">
                          <a:latin typeface="Microsoft JhengHei"/>
                          <a:cs typeface="Microsoft JhengHei"/>
                        </a:rPr>
                        <a:t>彈性學習時間</a:t>
                      </a:r>
                      <a:r>
                        <a:rPr sz="600" spc="-5" dirty="0" smtClean="0">
                          <a:latin typeface="Microsoft JhengHei"/>
                          <a:cs typeface="Microsoft JhengHei"/>
                        </a:rPr>
                        <a:t>(</a:t>
                      </a:r>
                      <a:r>
                        <a:rPr lang="en-US" sz="600" spc="-5" dirty="0" smtClean="0">
                          <a:latin typeface="Microsoft JhengHei"/>
                          <a:cs typeface="Microsoft JhengHei"/>
                        </a:rPr>
                        <a:t>0</a:t>
                      </a:r>
                      <a:r>
                        <a:rPr sz="600" spc="-5" dirty="0" smtClean="0">
                          <a:latin typeface="Microsoft JhengHei"/>
                          <a:cs typeface="Microsoft JhengHei"/>
                        </a:rPr>
                        <a:t>)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463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</a:tr>
              <a:tr h="186562">
                <a:tc gridSpan="2">
                  <a:txBody>
                    <a:bodyPr/>
                    <a:lstStyle/>
                    <a:p>
                      <a:pPr marL="22923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團體活動時間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4699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團體活動時</a:t>
                      </a:r>
                      <a:r>
                        <a:rPr sz="600" spc="-10" dirty="0">
                          <a:latin typeface="Microsoft JhengHei"/>
                          <a:cs typeface="Microsoft JhengHei"/>
                        </a:rPr>
                        <a:t>間</a:t>
                      </a:r>
                      <a:r>
                        <a:rPr sz="600" dirty="0">
                          <a:latin typeface="Microsoft JhengHei"/>
                          <a:cs typeface="Microsoft JhengHei"/>
                        </a:rPr>
                        <a:t>(3)</a:t>
                      </a:r>
                    </a:p>
                  </a:txBody>
                  <a:tcPr marL="0" marR="0" marT="4635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團體活動時間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(3)</a:t>
                      </a:r>
                      <a:endParaRPr sz="600">
                        <a:latin typeface="Microsoft JhengHei"/>
                        <a:cs typeface="Microsoft JhengHei"/>
                      </a:endParaRPr>
                    </a:p>
                  </a:txBody>
                  <a:tcPr marL="0" marR="0" marT="463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團體活動時間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(3)</a:t>
                      </a:r>
                      <a:endParaRPr sz="600">
                        <a:latin typeface="Microsoft JhengHei"/>
                        <a:cs typeface="Microsoft JhengHei"/>
                      </a:endParaRPr>
                    </a:p>
                  </a:txBody>
                  <a:tcPr marL="0" marR="0" marT="463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團體活動時間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(3)</a:t>
                      </a:r>
                      <a:endParaRPr sz="600">
                        <a:latin typeface="Microsoft JhengHei"/>
                        <a:cs typeface="Microsoft JhengHei"/>
                      </a:endParaRPr>
                    </a:p>
                  </a:txBody>
                  <a:tcPr marL="0" marR="0" marT="463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團體活動時間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(3)</a:t>
                      </a:r>
                      <a:endParaRPr sz="600">
                        <a:latin typeface="Microsoft JhengHei"/>
                        <a:cs typeface="Microsoft JhengHei"/>
                      </a:endParaRPr>
                    </a:p>
                  </a:txBody>
                  <a:tcPr marL="0" marR="0" marT="463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600" dirty="0">
                          <a:latin typeface="Microsoft JhengHei"/>
                          <a:cs typeface="Microsoft JhengHei"/>
                        </a:rPr>
                        <a:t>團體活動時間</a:t>
                      </a:r>
                      <a:r>
                        <a:rPr sz="600" spc="-5" dirty="0">
                          <a:latin typeface="Microsoft JhengHei"/>
                          <a:cs typeface="Microsoft JhengHei"/>
                        </a:rPr>
                        <a:t>(3)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463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</a:tr>
            </a:tbl>
          </a:graphicData>
        </a:graphic>
      </p:graphicFrame>
      <p:sp>
        <p:nvSpPr>
          <p:cNvPr id="8" name="object 8"/>
          <p:cNvSpPr/>
          <p:nvPr/>
        </p:nvSpPr>
        <p:spPr>
          <a:xfrm>
            <a:off x="231650" y="1496591"/>
            <a:ext cx="6576055" cy="57297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70408" y="1514728"/>
            <a:ext cx="6499199" cy="49657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70408" y="1514728"/>
            <a:ext cx="6499225" cy="496570"/>
          </a:xfrm>
          <a:custGeom>
            <a:avLst/>
            <a:gdLst/>
            <a:ahLst/>
            <a:cxnLst/>
            <a:rect l="l" t="t" r="r" b="b"/>
            <a:pathLst>
              <a:path w="6499225" h="496569">
                <a:moveTo>
                  <a:pt x="82753" y="0"/>
                </a:moveTo>
                <a:lnTo>
                  <a:pt x="6416395" y="0"/>
                </a:lnTo>
                <a:lnTo>
                  <a:pt x="6448621" y="6508"/>
                </a:lnTo>
                <a:lnTo>
                  <a:pt x="6474942" y="24257"/>
                </a:lnTo>
                <a:lnTo>
                  <a:pt x="6492690" y="50577"/>
                </a:lnTo>
                <a:lnTo>
                  <a:pt x="6499199" y="82804"/>
                </a:lnTo>
                <a:lnTo>
                  <a:pt x="6499199" y="496570"/>
                </a:lnTo>
                <a:lnTo>
                  <a:pt x="0" y="496570"/>
                </a:lnTo>
                <a:lnTo>
                  <a:pt x="0" y="82804"/>
                </a:lnTo>
                <a:lnTo>
                  <a:pt x="6502" y="50577"/>
                </a:lnTo>
                <a:lnTo>
                  <a:pt x="24236" y="24257"/>
                </a:lnTo>
                <a:lnTo>
                  <a:pt x="50540" y="6508"/>
                </a:lnTo>
                <a:lnTo>
                  <a:pt x="82753" y="0"/>
                </a:lnTo>
                <a:close/>
              </a:path>
            </a:pathLst>
          </a:custGeom>
          <a:ln w="9524">
            <a:solidFill>
              <a:srgbClr val="46AAC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9401" y="1616417"/>
            <a:ext cx="1385697" cy="34128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406902" y="1957666"/>
            <a:ext cx="226199" cy="32185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540510" y="1651253"/>
            <a:ext cx="767715" cy="2419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5095" marR="5080" indent="-113030">
              <a:lnSpc>
                <a:spcPct val="101400"/>
              </a:lnSpc>
              <a:spcBef>
                <a:spcPts val="95"/>
              </a:spcBef>
            </a:pPr>
            <a:r>
              <a:rPr sz="700" spc="5" dirty="0">
                <a:latin typeface="Microsoft JhengHei"/>
                <a:cs typeface="Microsoft JhengHei"/>
              </a:rPr>
              <a:t>一.培養多媒體動畫 設計的技術人才</a:t>
            </a:r>
            <a:endParaRPr sz="700">
              <a:latin typeface="Microsoft JhengHei"/>
              <a:cs typeface="Microsoft JhengHe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587879" y="1651253"/>
            <a:ext cx="676275" cy="2419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5095" marR="5080" indent="-113030">
              <a:lnSpc>
                <a:spcPct val="101400"/>
              </a:lnSpc>
              <a:spcBef>
                <a:spcPts val="95"/>
              </a:spcBef>
            </a:pPr>
            <a:r>
              <a:rPr sz="700" spc="5" dirty="0">
                <a:latin typeface="Microsoft JhengHei"/>
                <a:cs typeface="Microsoft JhengHei"/>
              </a:rPr>
              <a:t>二.培養電腦繪圖 的技術人才</a:t>
            </a:r>
            <a:endParaRPr sz="700">
              <a:latin typeface="Microsoft JhengHei"/>
              <a:cs typeface="Microsoft JhengHe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546094" y="1651253"/>
            <a:ext cx="767715" cy="2419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5095" marR="5080" indent="-113030">
              <a:lnSpc>
                <a:spcPct val="101400"/>
              </a:lnSpc>
              <a:spcBef>
                <a:spcPts val="95"/>
              </a:spcBef>
            </a:pPr>
            <a:r>
              <a:rPr sz="700" spc="5" dirty="0">
                <a:latin typeface="Microsoft JhengHei"/>
                <a:cs typeface="Microsoft JhengHei"/>
              </a:rPr>
              <a:t>三.培養藝術與視覺 傳達的技術人才</a:t>
            </a:r>
            <a:endParaRPr sz="700">
              <a:latin typeface="Microsoft JhengHei"/>
              <a:cs typeface="Microsoft JhengHe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616322" y="1651253"/>
            <a:ext cx="769620" cy="2419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5095" marR="5080" indent="-113030">
              <a:lnSpc>
                <a:spcPct val="101400"/>
              </a:lnSpc>
              <a:spcBef>
                <a:spcPts val="95"/>
              </a:spcBef>
            </a:pPr>
            <a:r>
              <a:rPr sz="700" spc="5" dirty="0">
                <a:latin typeface="Microsoft JhengHei"/>
                <a:cs typeface="Microsoft JhengHei"/>
              </a:rPr>
              <a:t>四.培養攝影</a:t>
            </a:r>
            <a:r>
              <a:rPr sz="700" spc="-5" dirty="0">
                <a:latin typeface="Microsoft JhengHei"/>
                <a:cs typeface="Microsoft JhengHei"/>
              </a:rPr>
              <a:t>及</a:t>
            </a:r>
            <a:r>
              <a:rPr sz="700" spc="5" dirty="0">
                <a:latin typeface="Microsoft JhengHei"/>
                <a:cs typeface="Microsoft JhengHei"/>
              </a:rPr>
              <a:t>影片 剪</a:t>
            </a:r>
            <a:r>
              <a:rPr sz="700" dirty="0">
                <a:latin typeface="Microsoft JhengHei"/>
                <a:cs typeface="Microsoft JhengHei"/>
              </a:rPr>
              <a:t>輯</a:t>
            </a:r>
            <a:r>
              <a:rPr sz="700" spc="5" dirty="0">
                <a:latin typeface="Microsoft JhengHei"/>
                <a:cs typeface="Microsoft JhengHei"/>
              </a:rPr>
              <a:t>的技術人才</a:t>
            </a:r>
            <a:endParaRPr sz="700">
              <a:latin typeface="Microsoft JhengHei"/>
              <a:cs typeface="Microsoft JhengHe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652642" y="1651253"/>
            <a:ext cx="1037590" cy="2419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5095" marR="5080" indent="-113030">
              <a:lnSpc>
                <a:spcPct val="101400"/>
              </a:lnSpc>
              <a:spcBef>
                <a:spcPts val="95"/>
              </a:spcBef>
            </a:pPr>
            <a:r>
              <a:rPr sz="700" spc="5" dirty="0">
                <a:latin typeface="Microsoft JhengHei"/>
                <a:cs typeface="Microsoft JhengHei"/>
              </a:rPr>
              <a:t>五</a:t>
            </a:r>
            <a:r>
              <a:rPr sz="700" dirty="0">
                <a:latin typeface="Microsoft JhengHei"/>
                <a:cs typeface="Microsoft JhengHei"/>
              </a:rPr>
              <a:t>.</a:t>
            </a:r>
            <a:r>
              <a:rPr sz="700" spc="5" dirty="0">
                <a:latin typeface="Microsoft JhengHei"/>
                <a:cs typeface="Microsoft JhengHei"/>
              </a:rPr>
              <a:t>培養多媒體動畫相關 專業領域繼續進修人才</a:t>
            </a:r>
            <a:endParaRPr sz="700">
              <a:latin typeface="Microsoft JhengHei"/>
              <a:cs typeface="Microsoft JhengHe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37843" y="7922260"/>
            <a:ext cx="6501384" cy="54259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21513" y="7922565"/>
            <a:ext cx="6425742" cy="46578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21513" y="7922260"/>
            <a:ext cx="6426200" cy="466090"/>
          </a:xfrm>
          <a:custGeom>
            <a:avLst/>
            <a:gdLst/>
            <a:ahLst/>
            <a:cxnLst/>
            <a:rect l="l" t="t" r="r" b="b"/>
            <a:pathLst>
              <a:path w="6426200" h="466090">
                <a:moveTo>
                  <a:pt x="77635" y="0"/>
                </a:moveTo>
                <a:lnTo>
                  <a:pt x="6348018" y="0"/>
                </a:lnTo>
                <a:lnTo>
                  <a:pt x="6378272" y="6099"/>
                </a:lnTo>
                <a:lnTo>
                  <a:pt x="6402978" y="22733"/>
                </a:lnTo>
                <a:lnTo>
                  <a:pt x="6419634" y="47405"/>
                </a:lnTo>
                <a:lnTo>
                  <a:pt x="6425742" y="77622"/>
                </a:lnTo>
                <a:lnTo>
                  <a:pt x="6425742" y="465785"/>
                </a:lnTo>
                <a:lnTo>
                  <a:pt x="0" y="465785"/>
                </a:lnTo>
                <a:lnTo>
                  <a:pt x="0" y="77622"/>
                </a:lnTo>
                <a:lnTo>
                  <a:pt x="6099" y="47405"/>
                </a:lnTo>
                <a:lnTo>
                  <a:pt x="22734" y="22733"/>
                </a:lnTo>
                <a:lnTo>
                  <a:pt x="47411" y="6099"/>
                </a:lnTo>
                <a:lnTo>
                  <a:pt x="77635" y="0"/>
                </a:lnTo>
                <a:close/>
              </a:path>
            </a:pathLst>
          </a:custGeom>
          <a:ln w="9524">
            <a:solidFill>
              <a:srgbClr val="F6924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654380" y="7732732"/>
            <a:ext cx="189826" cy="27875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5894" y="7931150"/>
            <a:ext cx="1445641" cy="38903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83463" y="8464550"/>
            <a:ext cx="6501384" cy="484632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21513" y="8512709"/>
            <a:ext cx="6425742" cy="409041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21513" y="8512175"/>
            <a:ext cx="6426200" cy="409575"/>
          </a:xfrm>
          <a:custGeom>
            <a:avLst/>
            <a:gdLst/>
            <a:ahLst/>
            <a:cxnLst/>
            <a:rect l="l" t="t" r="r" b="b"/>
            <a:pathLst>
              <a:path w="6426200" h="409575">
                <a:moveTo>
                  <a:pt x="0" y="68173"/>
                </a:moveTo>
                <a:lnTo>
                  <a:pt x="5356" y="41635"/>
                </a:lnTo>
                <a:lnTo>
                  <a:pt x="19965" y="19965"/>
                </a:lnTo>
                <a:lnTo>
                  <a:pt x="41635" y="5356"/>
                </a:lnTo>
                <a:lnTo>
                  <a:pt x="68173" y="0"/>
                </a:lnTo>
                <a:lnTo>
                  <a:pt x="6357543" y="0"/>
                </a:lnTo>
                <a:lnTo>
                  <a:pt x="6384059" y="5356"/>
                </a:lnTo>
                <a:lnTo>
                  <a:pt x="6405740" y="19965"/>
                </a:lnTo>
                <a:lnTo>
                  <a:pt x="6420373" y="41635"/>
                </a:lnTo>
                <a:lnTo>
                  <a:pt x="6425742" y="68173"/>
                </a:lnTo>
                <a:lnTo>
                  <a:pt x="6425742" y="340868"/>
                </a:lnTo>
                <a:lnTo>
                  <a:pt x="6420373" y="367400"/>
                </a:lnTo>
                <a:lnTo>
                  <a:pt x="6405740" y="389070"/>
                </a:lnTo>
                <a:lnTo>
                  <a:pt x="6384059" y="403682"/>
                </a:lnTo>
                <a:lnTo>
                  <a:pt x="6357543" y="409041"/>
                </a:lnTo>
                <a:lnTo>
                  <a:pt x="68173" y="409041"/>
                </a:lnTo>
                <a:lnTo>
                  <a:pt x="41635" y="403682"/>
                </a:lnTo>
                <a:lnTo>
                  <a:pt x="19965" y="389070"/>
                </a:lnTo>
                <a:lnTo>
                  <a:pt x="5356" y="367400"/>
                </a:lnTo>
                <a:lnTo>
                  <a:pt x="0" y="340868"/>
                </a:lnTo>
                <a:lnTo>
                  <a:pt x="0" y="68173"/>
                </a:lnTo>
                <a:close/>
              </a:path>
            </a:pathLst>
          </a:custGeom>
          <a:ln w="9525">
            <a:solidFill>
              <a:srgbClr val="BD4A47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6" name="object 26"/>
          <p:cNvSpPr/>
          <p:nvPr/>
        </p:nvSpPr>
        <p:spPr>
          <a:xfrm>
            <a:off x="3694207" y="8314639"/>
            <a:ext cx="170370" cy="278612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8831" y="8566824"/>
            <a:ext cx="1415161" cy="354926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1620392" y="8528710"/>
            <a:ext cx="676275" cy="133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" spc="5" dirty="0">
                <a:latin typeface="Microsoft JhengHei"/>
                <a:cs typeface="Microsoft JhengHei"/>
              </a:rPr>
              <a:t>一.平面設計人員</a:t>
            </a:r>
            <a:endParaRPr sz="700">
              <a:latin typeface="Microsoft JhengHei"/>
              <a:cs typeface="Microsoft JhengHe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639060" y="8530843"/>
            <a:ext cx="676275" cy="133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" spc="5" dirty="0">
                <a:latin typeface="Microsoft JhengHei"/>
                <a:cs typeface="Microsoft JhengHei"/>
              </a:rPr>
              <a:t>二.動畫設計人員</a:t>
            </a:r>
            <a:endParaRPr sz="700">
              <a:latin typeface="Microsoft JhengHei"/>
              <a:cs typeface="Microsoft JhengHe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657980" y="8526576"/>
            <a:ext cx="676275" cy="133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" spc="5" dirty="0">
                <a:latin typeface="Microsoft JhengHei"/>
                <a:cs typeface="Microsoft JhengHei"/>
              </a:rPr>
              <a:t>三.網頁設計人員</a:t>
            </a:r>
            <a:endParaRPr sz="700">
              <a:latin typeface="Microsoft JhengHei"/>
              <a:cs typeface="Microsoft JhengHe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676647" y="8532672"/>
            <a:ext cx="766445" cy="133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" spc="5" dirty="0">
                <a:latin typeface="Microsoft JhengHei"/>
                <a:cs typeface="Microsoft JhengHei"/>
              </a:rPr>
              <a:t>四.多媒體設計人員</a:t>
            </a:r>
            <a:endParaRPr sz="700">
              <a:latin typeface="Microsoft JhengHei"/>
              <a:cs typeface="Microsoft JhengHe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807455" y="8534806"/>
            <a:ext cx="676275" cy="133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" spc="5" dirty="0">
                <a:latin typeface="Microsoft JhengHei"/>
                <a:cs typeface="Microsoft JhengHei"/>
              </a:rPr>
              <a:t>五.插畫設計人員</a:t>
            </a:r>
            <a:endParaRPr sz="700">
              <a:latin typeface="Microsoft JhengHei"/>
              <a:cs typeface="Microsoft JhengHe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494536" y="7931150"/>
            <a:ext cx="588010" cy="2419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1400"/>
              </a:lnSpc>
              <a:spcBef>
                <a:spcPts val="95"/>
              </a:spcBef>
            </a:pPr>
            <a:r>
              <a:rPr sz="700" spc="5" dirty="0">
                <a:latin typeface="Microsoft JhengHei"/>
                <a:cs typeface="Microsoft JhengHei"/>
              </a:rPr>
              <a:t>一.具備繪圖的 基礎能力</a:t>
            </a:r>
            <a:endParaRPr sz="700" dirty="0">
              <a:latin typeface="Microsoft JhengHei"/>
              <a:cs typeface="Microsoft JhengHe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220848" y="7960360"/>
            <a:ext cx="676275" cy="3517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02099"/>
              </a:lnSpc>
              <a:spcBef>
                <a:spcPts val="90"/>
              </a:spcBef>
            </a:pPr>
            <a:r>
              <a:rPr sz="700" spc="5" dirty="0">
                <a:solidFill>
                  <a:srgbClr val="9900CC"/>
                </a:solidFill>
                <a:latin typeface="Microsoft JhengHei"/>
                <a:cs typeface="Microsoft JhengHei"/>
              </a:rPr>
              <a:t>二.具備色彩及造 形設計的應用能 力</a:t>
            </a:r>
            <a:endParaRPr sz="700" dirty="0">
              <a:latin typeface="Microsoft JhengHei"/>
              <a:cs typeface="Microsoft JhengHe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059048" y="7960360"/>
            <a:ext cx="586740" cy="3517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02099"/>
              </a:lnSpc>
              <a:spcBef>
                <a:spcPts val="90"/>
              </a:spcBef>
            </a:pPr>
            <a:r>
              <a:rPr sz="700" spc="5" dirty="0">
                <a:solidFill>
                  <a:srgbClr val="FF0066"/>
                </a:solidFill>
                <a:latin typeface="Microsoft JhengHei"/>
                <a:cs typeface="Microsoft JhengHei"/>
              </a:rPr>
              <a:t>三.具備動畫配 樂設計的應用 能力</a:t>
            </a:r>
            <a:endParaRPr sz="700" dirty="0">
              <a:latin typeface="Microsoft JhengHei"/>
              <a:cs typeface="Microsoft JhengHe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3823842" y="7960360"/>
            <a:ext cx="586740" cy="3517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02099"/>
              </a:lnSpc>
              <a:spcBef>
                <a:spcPts val="90"/>
              </a:spcBef>
            </a:pPr>
            <a:r>
              <a:rPr sz="700" spc="5" dirty="0">
                <a:solidFill>
                  <a:srgbClr val="0000FF"/>
                </a:solidFill>
                <a:latin typeface="Microsoft JhengHei"/>
                <a:cs typeface="Microsoft JhengHei"/>
              </a:rPr>
              <a:t>四.具備影音多 媒體製作的能 力</a:t>
            </a:r>
            <a:endParaRPr sz="700" dirty="0">
              <a:latin typeface="Microsoft JhengHei"/>
              <a:cs typeface="Microsoft JhengHe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4588509" y="7960360"/>
            <a:ext cx="496570" cy="3517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02099"/>
              </a:lnSpc>
              <a:spcBef>
                <a:spcPts val="90"/>
              </a:spcBef>
            </a:pPr>
            <a:r>
              <a:rPr sz="700" spc="5" dirty="0">
                <a:solidFill>
                  <a:srgbClr val="974707"/>
                </a:solidFill>
                <a:latin typeface="Microsoft JhengHei"/>
                <a:cs typeface="Microsoft JhengHei"/>
              </a:rPr>
              <a:t>五.具藝術科 技及美學的 能力</a:t>
            </a:r>
            <a:endParaRPr sz="700" dirty="0">
              <a:latin typeface="Microsoft JhengHei"/>
              <a:cs typeface="Microsoft JhengHe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263134" y="7960360"/>
            <a:ext cx="1351280" cy="3517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02099"/>
              </a:lnSpc>
              <a:spcBef>
                <a:spcPts val="90"/>
              </a:spcBef>
              <a:tabLst>
                <a:tab pos="687070" algn="l"/>
              </a:tabLst>
            </a:pPr>
            <a:r>
              <a:rPr sz="700" spc="5" dirty="0" err="1">
                <a:latin typeface="Microsoft JhengHei"/>
                <a:cs typeface="Microsoft JhengHei"/>
              </a:rPr>
              <a:t>六</a:t>
            </a:r>
            <a:r>
              <a:rPr sz="700" dirty="0" err="1">
                <a:latin typeface="Microsoft JhengHei"/>
                <a:cs typeface="Microsoft JhengHei"/>
              </a:rPr>
              <a:t>.</a:t>
            </a:r>
            <a:r>
              <a:rPr sz="700" spc="5" dirty="0" err="1" smtClean="0">
                <a:latin typeface="Microsoft JhengHei"/>
                <a:cs typeface="Microsoft JhengHei"/>
              </a:rPr>
              <a:t>具備精密</a:t>
            </a:r>
            <a:r>
              <a:rPr lang="zh-TW" altLang="en-US" sz="700" spc="5" dirty="0" smtClean="0">
                <a:latin typeface="Microsoft JhengHei"/>
                <a:cs typeface="Microsoft JhengHei"/>
              </a:rPr>
              <a:t>   </a:t>
            </a:r>
            <a:r>
              <a:rPr sz="700" spc="110" dirty="0" smtClean="0">
                <a:latin typeface="Microsoft JhengHei"/>
                <a:cs typeface="Microsoft JhengHei"/>
              </a:rPr>
              <a:t> </a:t>
            </a:r>
            <a:r>
              <a:rPr sz="700" spc="5" dirty="0" err="1">
                <a:solidFill>
                  <a:srgbClr val="009900"/>
                </a:solidFill>
                <a:latin typeface="Microsoft JhengHei"/>
                <a:cs typeface="Microsoft JhengHei"/>
              </a:rPr>
              <a:t>七</a:t>
            </a:r>
            <a:r>
              <a:rPr sz="700" dirty="0" err="1">
                <a:solidFill>
                  <a:srgbClr val="009900"/>
                </a:solidFill>
                <a:latin typeface="Microsoft JhengHei"/>
                <a:cs typeface="Microsoft JhengHei"/>
              </a:rPr>
              <a:t>.</a:t>
            </a:r>
            <a:r>
              <a:rPr sz="700" spc="5" dirty="0" err="1">
                <a:solidFill>
                  <a:srgbClr val="009900"/>
                </a:solidFill>
                <a:latin typeface="Microsoft JhengHei"/>
                <a:cs typeface="Microsoft JhengHei"/>
              </a:rPr>
              <a:t>具備廣告行銷</a:t>
            </a:r>
            <a:r>
              <a:rPr sz="700" spc="5" dirty="0">
                <a:solidFill>
                  <a:srgbClr val="009900"/>
                </a:solidFill>
                <a:latin typeface="Microsoft JhengHei"/>
                <a:cs typeface="Microsoft JhengHei"/>
              </a:rPr>
              <a:t> </a:t>
            </a:r>
            <a:r>
              <a:rPr lang="zh-TW" altLang="en-US" sz="700" spc="5" dirty="0" smtClean="0">
                <a:solidFill>
                  <a:srgbClr val="009900"/>
                </a:solidFill>
                <a:latin typeface="Microsoft JhengHei"/>
                <a:cs typeface="Microsoft JhengHei"/>
              </a:rPr>
              <a:t> </a:t>
            </a:r>
            <a:r>
              <a:rPr sz="700" spc="5" dirty="0" err="1" smtClean="0">
                <a:latin typeface="Microsoft JhengHei"/>
                <a:cs typeface="Microsoft JhengHei"/>
              </a:rPr>
              <a:t>製圖的應用</a:t>
            </a:r>
            <a:r>
              <a:rPr lang="zh-TW" altLang="en-US" sz="700" spc="5" dirty="0" smtClean="0">
                <a:latin typeface="Microsoft JhengHei"/>
                <a:cs typeface="Microsoft JhengHei"/>
              </a:rPr>
              <a:t>         </a:t>
            </a:r>
            <a:r>
              <a:rPr sz="700" spc="95" dirty="0" smtClean="0">
                <a:latin typeface="Microsoft JhengHei"/>
                <a:cs typeface="Microsoft JhengHei"/>
              </a:rPr>
              <a:t> </a:t>
            </a:r>
            <a:r>
              <a:rPr sz="700" spc="5" dirty="0">
                <a:solidFill>
                  <a:srgbClr val="009900"/>
                </a:solidFill>
                <a:latin typeface="Microsoft JhengHei"/>
                <a:cs typeface="Microsoft JhengHei"/>
              </a:rPr>
              <a:t>與創意思考的設 </a:t>
            </a:r>
            <a:r>
              <a:rPr sz="700" spc="5" dirty="0">
                <a:latin typeface="Microsoft JhengHei"/>
                <a:cs typeface="Microsoft JhengHei"/>
              </a:rPr>
              <a:t>能力	</a:t>
            </a:r>
            <a:r>
              <a:rPr sz="700" spc="5" dirty="0">
                <a:solidFill>
                  <a:srgbClr val="009900"/>
                </a:solidFill>
                <a:latin typeface="Microsoft JhengHei"/>
                <a:cs typeface="Microsoft JhengHei"/>
              </a:rPr>
              <a:t>計能力</a:t>
            </a:r>
            <a:endParaRPr sz="700" dirty="0">
              <a:latin typeface="Microsoft JhengHei"/>
              <a:cs typeface="Microsoft JhengHei"/>
            </a:endParaRPr>
          </a:p>
        </p:txBody>
      </p:sp>
      <p:cxnSp>
        <p:nvCxnSpPr>
          <p:cNvPr id="40" name="直線接點 39"/>
          <p:cNvCxnSpPr/>
          <p:nvPr/>
        </p:nvCxnSpPr>
        <p:spPr>
          <a:xfrm>
            <a:off x="298450" y="2216150"/>
            <a:ext cx="862440" cy="4157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</TotalTime>
  <Words>695</Words>
  <Application>Microsoft Office PowerPoint</Application>
  <PresentationFormat>自訂</PresentationFormat>
  <Paragraphs>178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Theme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jjvs</dc:creator>
  <cp:lastModifiedBy>教學組幹事-01</cp:lastModifiedBy>
  <cp:revision>11</cp:revision>
  <dcterms:created xsi:type="dcterms:W3CDTF">2019-11-28T06:24:56Z</dcterms:created>
  <dcterms:modified xsi:type="dcterms:W3CDTF">2023-11-15T00:24:45Z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2019-03-25T00:00:00Z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2019-11-28T00:00:00Z</vt:filetime>
  </property>
</Properties>
</file>