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76" autoAdjust="0"/>
  </p:normalViewPr>
  <p:slideViewPr>
    <p:cSldViewPr>
      <p:cViewPr>
        <p:scale>
          <a:sx n="136" d="100"/>
          <a:sy n="136" d="100"/>
        </p:scale>
        <p:origin x="-618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22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76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37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3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41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54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66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1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3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33B82-6204-4927-AC88-0347C4B181FC}" type="datetimeFigureOut">
              <a:rPr lang="zh-TW" altLang="en-US" smtClean="0"/>
              <a:t>2023/11/15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00142-87A2-46E3-8F51-01A9C2857D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5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格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927051"/>
              </p:ext>
            </p:extLst>
          </p:nvPr>
        </p:nvGraphicFramePr>
        <p:xfrm>
          <a:off x="289687" y="1979712"/>
          <a:ext cx="6360843" cy="57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6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14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10400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88032">
                <a:tc rowSpan="2"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一年級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二年級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三年級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032">
                <a:tc gridSpan="3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上學期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05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華康標楷體" pitchFamily="65" charset="-120"/>
                          <a:ea typeface="華康標楷體" pitchFamily="65" charset="-120"/>
                          <a:cs typeface="華康標楷體" pitchFamily="65" charset="-120"/>
                        </a:rPr>
                        <a:t>下學期</a:t>
                      </a:r>
                      <a:endParaRPr lang="zh-TW" sz="105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華康標楷體" pitchFamily="65" charset="-120"/>
                        <a:ea typeface="華康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549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歷史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b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</a:b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美術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地理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藝術與生活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健康</a:t>
                      </a:r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與護理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全民國防教育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公民與社會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數學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生物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生涯規劃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資訊科技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國語文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英語文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化學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體育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en-US" altLang="zh-TW" sz="600" dirty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9035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色彩概論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家政概論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家政職業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衛生與安全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家庭教育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家政美學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家政職業倫理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行銷與服務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4376">
                <a:tc rowSpan="2"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部定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多媒材創作實務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飾品設計與實務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1460"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5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整體造型技能領域</a:t>
                      </a:r>
                      <a:endParaRPr lang="zh-TW" sz="5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美髮造型實務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舞台表演實務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美容美體實務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舞台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表演實務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整體造型設計與實務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一般科目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國防通識教育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應用數學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44059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阿美語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原住民族語文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-</a:t>
                      </a:r>
                      <a:r>
                        <a:rPr lang="zh-TW" altLang="en-US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泰雅語</a:t>
                      </a:r>
                      <a:r>
                        <a:rPr lang="en-US" altLang="zh-TW" sz="600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(2)</a:t>
                      </a: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2748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專業科目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4927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9123">
                <a:tc rowSpan="2"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校訂</a:t>
                      </a:r>
                      <a:endParaRPr lang="en-US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實習科目</a:t>
                      </a:r>
                      <a:endParaRPr lang="zh-TW" sz="6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必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彩妝與素描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美髮實作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寵物基本美容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化妝設計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照護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寵物行為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專題實作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寵物行為訓練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寵物</a:t>
                      </a:r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美容造型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(4)</a:t>
                      </a:r>
                      <a:endParaRPr lang="en-US" altLang="zh-TW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7632">
                <a:tc gridSpan="2"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100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選</a:t>
                      </a:r>
                      <a:endParaRPr lang="zh-TW" sz="600" b="1" kern="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指甲保養與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2)</a:t>
                      </a:r>
                    </a:p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髮片設計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指甲保養與彩繪實習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彩繪</a:t>
                      </a:r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設計實習</a:t>
                      </a:r>
                      <a:r>
                        <a:rPr lang="en-US" altLang="zh-TW" sz="50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彩妝實習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en-US" altLang="zh-TW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r>
                        <a:rPr lang="zh-TW" altLang="en-US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美膚與保健與芳</a:t>
                      </a:r>
                      <a:r>
                        <a:rPr lang="zh-TW" altLang="en-US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療實習</a:t>
                      </a:r>
                      <a:r>
                        <a:rPr lang="en-US" altLang="zh-TW" sz="5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5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3)</a:t>
                      </a:r>
                      <a:endParaRPr lang="zh-TW" altLang="en-US" sz="5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361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多元選修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同科</a:t>
                      </a:r>
                      <a:endParaRPr lang="en-US" altLang="zh-TW" sz="5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5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跨班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altLang="en-US" sz="8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148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同群</a:t>
                      </a:r>
                      <a:endParaRPr kumimoji="0" lang="en-US" altLang="zh-TW" sz="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跨科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/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創意玩手作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服裝造型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髮型設計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手作藝術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娃娃服縫紉</a:t>
                      </a:r>
                      <a:r>
                        <a:rPr lang="en-US" altLang="zh-TW" sz="6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</a:p>
                    <a:p>
                      <a:r>
                        <a:rPr lang="zh-TW" altLang="en-US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基礎編梳</a:t>
                      </a:r>
                      <a:r>
                        <a:rPr lang="en-US" altLang="zh-TW" sz="6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(2)</a:t>
                      </a:r>
                      <a:endParaRPr lang="zh-TW" altLang="en-US" sz="6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608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同校</a:t>
                      </a:r>
                      <a:endParaRPr kumimoji="0" lang="en-US" altLang="zh-TW" sz="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5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跨群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4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彈性學習時間</a:t>
                      </a:r>
                      <a:endParaRPr lang="zh-TW" altLang="zh-TW" sz="600" b="1" kern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(1)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dirty="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彈性學習時間</a:t>
                      </a:r>
                      <a:r>
                        <a:rPr lang="en-US" altLang="zh-TW" sz="600" smtClean="0">
                          <a:latin typeface="標楷體" pitchFamily="65" charset="-120"/>
                          <a:ea typeface="標楷體" pitchFamily="65" charset="-120"/>
                        </a:rPr>
                        <a:t>(0)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295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600" b="1" kern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華康標楷體" pitchFamily="65" charset="-120"/>
                        </a:rPr>
                        <a:t>團體活動時間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1F497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itchFamily="65" charset="-120"/>
                        <a:cs typeface="華康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" dirty="0">
                          <a:latin typeface="標楷體" pitchFamily="65" charset="-120"/>
                          <a:ea typeface="標楷體" pitchFamily="65" charset="-120"/>
                        </a:rPr>
                        <a:t>團體活動時間</a:t>
                      </a:r>
                      <a:r>
                        <a:rPr lang="en-US" altLang="zh-TW" sz="600" dirty="0">
                          <a:latin typeface="標楷體" pitchFamily="65" charset="-120"/>
                          <a:ea typeface="標楷體" pitchFamily="65" charset="-120"/>
                        </a:rPr>
                        <a:t>(3)</a:t>
                      </a:r>
                      <a:endParaRPr lang="zh-TW" altLang="en-US" sz="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63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剪去對角線角落矩形 3"/>
          <p:cNvSpPr/>
          <p:nvPr/>
        </p:nvSpPr>
        <p:spPr>
          <a:xfrm>
            <a:off x="260648" y="107504"/>
            <a:ext cx="6408712" cy="36004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新北市莊敬高職  美容美髮科  課程地圖 </a:t>
            </a:r>
            <a:r>
              <a:rPr lang="en-US" altLang="zh-TW" sz="1200" b="1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sz="1200" b="1" smtClean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2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度新生適用</a:t>
            </a:r>
            <a:r>
              <a:rPr lang="en-US" altLang="zh-TW" sz="1200" b="1" dirty="0">
                <a:solidFill>
                  <a:schemeClr val="tx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chemeClr val="tx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500361"/>
            <a:ext cx="6389882" cy="86409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304298" y="2202527"/>
            <a:ext cx="892454" cy="56927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/>
          <p:cNvSpPr txBox="1"/>
          <p:nvPr/>
        </p:nvSpPr>
        <p:spPr>
          <a:xfrm>
            <a:off x="251550" y="226774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課程</a:t>
            </a:r>
            <a:endParaRPr lang="en-US" altLang="zh-TW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類別</a:t>
            </a:r>
          </a:p>
        </p:txBody>
      </p:sp>
      <p:sp>
        <p:nvSpPr>
          <p:cNvPr id="29" name="文字方塊 28"/>
          <p:cNvSpPr txBox="1"/>
          <p:nvPr/>
        </p:nvSpPr>
        <p:spPr>
          <a:xfrm>
            <a:off x="755606" y="205172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授課</a:t>
            </a:r>
            <a:endParaRPr lang="en-US" altLang="zh-TW" sz="10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0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年級</a:t>
            </a:r>
          </a:p>
        </p:txBody>
      </p:sp>
      <p:grpSp>
        <p:nvGrpSpPr>
          <p:cNvPr id="5" name="群組 4"/>
          <p:cNvGrpSpPr/>
          <p:nvPr/>
        </p:nvGrpSpPr>
        <p:grpSpPr>
          <a:xfrm>
            <a:off x="81863" y="7668341"/>
            <a:ext cx="6621844" cy="720081"/>
            <a:chOff x="60273" y="6695995"/>
            <a:chExt cx="6621844" cy="666705"/>
          </a:xfrm>
        </p:grpSpPr>
        <p:sp>
          <p:nvSpPr>
            <p:cNvPr id="2" name="圓角化同側角落矩形 1"/>
            <p:cNvSpPr/>
            <p:nvPr/>
          </p:nvSpPr>
          <p:spPr>
            <a:xfrm>
              <a:off x="383074" y="6869787"/>
              <a:ext cx="6299043" cy="485667"/>
            </a:xfrm>
            <a:prstGeom prst="round2Same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0" name="圖片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0535" y="6695995"/>
              <a:ext cx="186089" cy="292188"/>
            </a:xfrm>
            <a:prstGeom prst="rect">
              <a:avLst/>
            </a:prstGeom>
          </p:spPr>
        </p:pic>
        <p:pic>
          <p:nvPicPr>
            <p:cNvPr id="3" name="圖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273" y="6869790"/>
              <a:ext cx="1417118" cy="492910"/>
            </a:xfrm>
            <a:prstGeom prst="rect">
              <a:avLst/>
            </a:prstGeom>
          </p:spPr>
        </p:pic>
      </p:grpSp>
      <p:sp>
        <p:nvSpPr>
          <p:cNvPr id="32" name="文字方塊 31"/>
          <p:cNvSpPr txBox="1"/>
          <p:nvPr/>
        </p:nvSpPr>
        <p:spPr>
          <a:xfrm>
            <a:off x="1412776" y="7814101"/>
            <a:ext cx="1222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具備整體造型設計能力</a:t>
            </a:r>
          </a:p>
        </p:txBody>
      </p:sp>
      <p:sp>
        <p:nvSpPr>
          <p:cNvPr id="33" name="文字方塊 32"/>
          <p:cNvSpPr txBox="1"/>
          <p:nvPr/>
        </p:nvSpPr>
        <p:spPr>
          <a:xfrm>
            <a:off x="2615292" y="7819618"/>
            <a:ext cx="887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具備美容美體設計能力</a:t>
            </a:r>
          </a:p>
        </p:txBody>
      </p:sp>
      <p:sp>
        <p:nvSpPr>
          <p:cNvPr id="34" name="文字方塊 33"/>
          <p:cNvSpPr txBox="1"/>
          <p:nvPr/>
        </p:nvSpPr>
        <p:spPr>
          <a:xfrm>
            <a:off x="3501008" y="7812360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具備美髮造型設計能力</a:t>
            </a:r>
          </a:p>
        </p:txBody>
      </p:sp>
      <p:sp>
        <p:nvSpPr>
          <p:cNvPr id="35" name="文字方塊 34"/>
          <p:cNvSpPr txBox="1"/>
          <p:nvPr/>
        </p:nvSpPr>
        <p:spPr>
          <a:xfrm>
            <a:off x="4293096" y="7812360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四</a:t>
            </a:r>
            <a:r>
              <a:rPr lang="en-US" altLang="zh-TW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zh-TW" altLang="en-US" sz="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具備寵物美容造型設計能力</a:t>
            </a:r>
            <a:endParaRPr lang="en-US" altLang="zh-TW" sz="9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5745652" y="7801737"/>
            <a:ext cx="983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7030A0"/>
                </a:solidFill>
              </a:rPr>
              <a:t>六</a:t>
            </a:r>
            <a:r>
              <a:rPr lang="en-US" altLang="zh-TW" sz="900" dirty="0">
                <a:solidFill>
                  <a:srgbClr val="7030A0"/>
                </a:solidFill>
              </a:rPr>
              <a:t>.</a:t>
            </a:r>
            <a:r>
              <a:rPr lang="zh-TW" altLang="en-US" sz="900" dirty="0">
                <a:solidFill>
                  <a:srgbClr val="7030A0"/>
                </a:solidFill>
              </a:rPr>
              <a:t>具備勞動權益、職業道德、工作習慣、價值觀、敬業樂群、樂觀進取及專業</a:t>
            </a:r>
            <a:r>
              <a:rPr lang="zh-TW" altLang="en-US" sz="900" dirty="0"/>
              <a:t>精進的能力</a:t>
            </a:r>
            <a:endParaRPr lang="en-US" altLang="zh-TW" sz="900" dirty="0"/>
          </a:p>
        </p:txBody>
      </p:sp>
      <p:grpSp>
        <p:nvGrpSpPr>
          <p:cNvPr id="14" name="群組 13"/>
          <p:cNvGrpSpPr/>
          <p:nvPr/>
        </p:nvGrpSpPr>
        <p:grpSpPr>
          <a:xfrm>
            <a:off x="97580" y="8373851"/>
            <a:ext cx="6631732" cy="713229"/>
            <a:chOff x="7569" y="8096474"/>
            <a:chExt cx="6631732" cy="673194"/>
          </a:xfrm>
        </p:grpSpPr>
        <p:sp>
          <p:nvSpPr>
            <p:cNvPr id="8" name="圓角矩形 7"/>
            <p:cNvSpPr/>
            <p:nvPr/>
          </p:nvSpPr>
          <p:spPr>
            <a:xfrm>
              <a:off x="340258" y="8251414"/>
              <a:ext cx="6299043" cy="51825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5578" y="8096474"/>
              <a:ext cx="167012" cy="198820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9" y="8285691"/>
              <a:ext cx="1387204" cy="449699"/>
            </a:xfrm>
            <a:prstGeom prst="rect">
              <a:avLst/>
            </a:prstGeom>
          </p:spPr>
        </p:pic>
      </p:grpSp>
      <p:sp>
        <p:nvSpPr>
          <p:cNvPr id="38" name="文字方塊 37"/>
          <p:cNvSpPr txBox="1"/>
          <p:nvPr/>
        </p:nvSpPr>
        <p:spPr>
          <a:xfrm>
            <a:off x="1383045" y="8473683"/>
            <a:ext cx="36443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一</a:t>
            </a:r>
            <a:r>
              <a:rPr lang="en-US" altLang="zh-TW" sz="700" dirty="0"/>
              <a:t>.</a:t>
            </a:r>
            <a:r>
              <a:rPr lang="zh-TW" altLang="zh-TW" sz="700" dirty="0"/>
              <a:t>整體造型設計人員</a:t>
            </a:r>
            <a:endParaRPr lang="en-US" altLang="zh-TW" sz="7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1628800" y="8532440"/>
            <a:ext cx="406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二</a:t>
            </a:r>
            <a:r>
              <a:rPr lang="en-US" altLang="zh-TW" sz="700" dirty="0"/>
              <a:t>.</a:t>
            </a:r>
            <a:r>
              <a:rPr lang="zh-TW" altLang="zh-TW" sz="700" dirty="0"/>
              <a:t>新娘秘書人員</a:t>
            </a:r>
            <a:endParaRPr lang="en-US" altLang="zh-TW" sz="700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1917365" y="8532440"/>
            <a:ext cx="431515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三</a:t>
            </a:r>
            <a:r>
              <a:rPr lang="en-US" altLang="zh-TW" sz="700" dirty="0"/>
              <a:t>.</a:t>
            </a:r>
            <a:r>
              <a:rPr lang="zh-TW" altLang="zh-TW" sz="700" dirty="0"/>
              <a:t>電影電視彩妝人員</a:t>
            </a:r>
            <a:endParaRPr lang="en-US" altLang="zh-TW" sz="700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2204864" y="8532440"/>
            <a:ext cx="43012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四</a:t>
            </a:r>
            <a:r>
              <a:rPr lang="en-US" altLang="zh-TW" sz="700" dirty="0"/>
              <a:t>.</a:t>
            </a:r>
            <a:r>
              <a:rPr lang="zh-TW" altLang="zh-TW" sz="700" dirty="0"/>
              <a:t>電影特效彩妝人員</a:t>
            </a:r>
            <a:endParaRPr lang="en-US" altLang="zh-TW" sz="900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2492896" y="8532440"/>
            <a:ext cx="37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五</a:t>
            </a:r>
            <a:r>
              <a:rPr lang="en-US" altLang="zh-TW" sz="700" dirty="0"/>
              <a:t>.</a:t>
            </a:r>
            <a:r>
              <a:rPr lang="zh-TW" altLang="zh-TW" sz="700" dirty="0"/>
              <a:t>人體彩繪人員</a:t>
            </a:r>
            <a:endParaRPr lang="en-US" altLang="zh-TW" sz="700" dirty="0"/>
          </a:p>
        </p:txBody>
      </p:sp>
      <p:grpSp>
        <p:nvGrpSpPr>
          <p:cNvPr id="15" name="群組 14"/>
          <p:cNvGrpSpPr/>
          <p:nvPr/>
        </p:nvGrpSpPr>
        <p:grpSpPr>
          <a:xfrm>
            <a:off x="78840" y="1363645"/>
            <a:ext cx="6650472" cy="792014"/>
            <a:chOff x="78840" y="1363644"/>
            <a:chExt cx="6577899" cy="1003095"/>
          </a:xfrm>
        </p:grpSpPr>
        <p:sp>
          <p:nvSpPr>
            <p:cNvPr id="7" name="圓角化同側角落矩形 6"/>
            <p:cNvSpPr/>
            <p:nvPr/>
          </p:nvSpPr>
          <p:spPr>
            <a:xfrm>
              <a:off x="285688" y="1363644"/>
              <a:ext cx="6371051" cy="651202"/>
            </a:xfrm>
            <a:prstGeom prst="round2Same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pic>
          <p:nvPicPr>
            <p:cNvPr id="9" name="圖片 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40" y="1496945"/>
              <a:ext cx="1358335" cy="447633"/>
            </a:xfrm>
            <a:prstGeom prst="rect">
              <a:avLst/>
            </a:prstGeom>
          </p:spPr>
        </p:pic>
        <p:pic>
          <p:nvPicPr>
            <p:cNvPr id="24" name="圖片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342" y="1944578"/>
              <a:ext cx="221741" cy="422161"/>
            </a:xfrm>
            <a:prstGeom prst="rect">
              <a:avLst/>
            </a:prstGeom>
          </p:spPr>
        </p:pic>
      </p:grpSp>
      <p:sp>
        <p:nvSpPr>
          <p:cNvPr id="11" name="文字方塊 10"/>
          <p:cNvSpPr txBox="1"/>
          <p:nvPr/>
        </p:nvSpPr>
        <p:spPr>
          <a:xfrm>
            <a:off x="1484784" y="1368514"/>
            <a:ext cx="1113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/>
              <a:t>一</a:t>
            </a:r>
            <a:r>
              <a:rPr lang="en-US" altLang="zh-TW" sz="900" dirty="0"/>
              <a:t>.</a:t>
            </a:r>
            <a:r>
              <a:rPr lang="zh-TW" altLang="en-US" sz="900" dirty="0"/>
              <a:t>培養流行產業技術人員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2617866" y="1368514"/>
            <a:ext cx="8111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0000"/>
                </a:solidFill>
              </a:rPr>
              <a:t>二</a:t>
            </a:r>
            <a:r>
              <a:rPr lang="en-US" altLang="zh-TW" sz="900" dirty="0">
                <a:solidFill>
                  <a:srgbClr val="FF0000"/>
                </a:solidFill>
              </a:rPr>
              <a:t>.</a:t>
            </a:r>
            <a:r>
              <a:rPr lang="zh-TW" altLang="en-US" sz="900" dirty="0">
                <a:solidFill>
                  <a:srgbClr val="FF0000"/>
                </a:solidFill>
              </a:rPr>
              <a:t>培養美容美髮產業技術人才</a:t>
            </a:r>
            <a:endParaRPr lang="en-US" altLang="zh-TW" sz="900" dirty="0">
              <a:solidFill>
                <a:srgbClr val="FF0000"/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3479387" y="1368514"/>
            <a:ext cx="66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70C0"/>
                </a:solidFill>
              </a:rPr>
              <a:t>三</a:t>
            </a:r>
            <a:r>
              <a:rPr lang="en-US" altLang="zh-TW" sz="900" dirty="0">
                <a:solidFill>
                  <a:srgbClr val="0070C0"/>
                </a:solidFill>
              </a:rPr>
              <a:t>.</a:t>
            </a:r>
            <a:r>
              <a:rPr lang="zh-TW" altLang="en-US" sz="900" dirty="0">
                <a:solidFill>
                  <a:srgbClr val="0070C0"/>
                </a:solidFill>
              </a:rPr>
              <a:t>培養寵物美容產業技術人才</a:t>
            </a:r>
            <a:endParaRPr lang="en-US" altLang="zh-TW" sz="900" dirty="0">
              <a:solidFill>
                <a:srgbClr val="0070C0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4271475" y="1368514"/>
            <a:ext cx="66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00B050"/>
                </a:solidFill>
              </a:rPr>
              <a:t>四</a:t>
            </a:r>
            <a:r>
              <a:rPr lang="en-US" altLang="zh-TW" sz="900" dirty="0">
                <a:solidFill>
                  <a:srgbClr val="00B050"/>
                </a:solidFill>
              </a:rPr>
              <a:t>.</a:t>
            </a:r>
            <a:r>
              <a:rPr lang="zh-TW" altLang="en-US" sz="900" dirty="0">
                <a:solidFill>
                  <a:srgbClr val="00B050"/>
                </a:solidFill>
              </a:rPr>
              <a:t>培養美容造型產業技術人才</a:t>
            </a:r>
          </a:p>
        </p:txBody>
      </p:sp>
      <p:sp>
        <p:nvSpPr>
          <p:cNvPr id="20" name="文字方塊 19"/>
          <p:cNvSpPr txBox="1"/>
          <p:nvPr/>
        </p:nvSpPr>
        <p:spPr>
          <a:xfrm>
            <a:off x="5157192" y="136851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C000"/>
                </a:solidFill>
              </a:rPr>
              <a:t>五</a:t>
            </a:r>
            <a:r>
              <a:rPr lang="en-US" altLang="zh-TW" sz="900" dirty="0">
                <a:solidFill>
                  <a:srgbClr val="FFC000"/>
                </a:solidFill>
              </a:rPr>
              <a:t>.</a:t>
            </a:r>
            <a:r>
              <a:rPr lang="zh-TW" altLang="en-US" sz="900" dirty="0">
                <a:solidFill>
                  <a:srgbClr val="FFC000"/>
                </a:solidFill>
              </a:rPr>
              <a:t>培養特效化妝產業技術人才</a:t>
            </a:r>
            <a:endParaRPr lang="en-US" altLang="zh-TW" sz="900" dirty="0">
              <a:solidFill>
                <a:srgbClr val="FFC000"/>
              </a:solidFill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3068960" y="8532440"/>
            <a:ext cx="4144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七</a:t>
            </a:r>
            <a:r>
              <a:rPr lang="en-US" altLang="zh-TW" sz="700" dirty="0"/>
              <a:t>.</a:t>
            </a:r>
            <a:r>
              <a:rPr lang="zh-TW" altLang="en-US" sz="700" dirty="0"/>
              <a:t>銷售人員</a:t>
            </a:r>
            <a:endParaRPr lang="en-US" altLang="zh-TW" sz="700" dirty="0"/>
          </a:p>
        </p:txBody>
      </p:sp>
      <p:sp>
        <p:nvSpPr>
          <p:cNvPr id="45" name="文字方塊 44"/>
          <p:cNvSpPr txBox="1"/>
          <p:nvPr/>
        </p:nvSpPr>
        <p:spPr>
          <a:xfrm>
            <a:off x="2723440" y="8532440"/>
            <a:ext cx="486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六</a:t>
            </a:r>
            <a:r>
              <a:rPr lang="en-US" altLang="zh-TW" sz="700" dirty="0"/>
              <a:t>.</a:t>
            </a:r>
            <a:r>
              <a:rPr lang="zh-TW" altLang="zh-TW" sz="700" dirty="0"/>
              <a:t>化妝品講師及銷售人員</a:t>
            </a:r>
            <a:endParaRPr lang="en-US" altLang="zh-TW" sz="700" dirty="0"/>
          </a:p>
        </p:txBody>
      </p:sp>
      <p:sp>
        <p:nvSpPr>
          <p:cNvPr id="46" name="文字方塊 45"/>
          <p:cNvSpPr txBox="1"/>
          <p:nvPr/>
        </p:nvSpPr>
        <p:spPr>
          <a:xfrm>
            <a:off x="4035088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</a:t>
            </a:r>
            <a:r>
              <a:rPr lang="en-US" altLang="zh-TW" sz="700" dirty="0"/>
              <a:t>.</a:t>
            </a:r>
            <a:r>
              <a:rPr lang="zh-TW" altLang="zh-TW" sz="700" dirty="0"/>
              <a:t>塑身體雕人員</a:t>
            </a:r>
            <a:endParaRPr lang="en-US" altLang="zh-TW" sz="700" dirty="0"/>
          </a:p>
        </p:txBody>
      </p:sp>
      <p:sp>
        <p:nvSpPr>
          <p:cNvPr id="47" name="文字方塊 46"/>
          <p:cNvSpPr txBox="1"/>
          <p:nvPr/>
        </p:nvSpPr>
        <p:spPr>
          <a:xfrm>
            <a:off x="4601714" y="8551772"/>
            <a:ext cx="432048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十二</a:t>
            </a:r>
            <a:r>
              <a:rPr lang="en-US" altLang="zh-TW" sz="700" dirty="0"/>
              <a:t>.</a:t>
            </a:r>
            <a:r>
              <a:rPr lang="zh-TW" altLang="zh-TW" sz="700" dirty="0"/>
              <a:t>頭皮養護人員</a:t>
            </a:r>
            <a:endParaRPr lang="zh-TW" altLang="zh-TW" sz="900" dirty="0"/>
          </a:p>
          <a:p>
            <a:pPr lvl="0"/>
            <a:endParaRPr lang="en-US" altLang="zh-TW" sz="900" dirty="0"/>
          </a:p>
        </p:txBody>
      </p:sp>
      <p:sp>
        <p:nvSpPr>
          <p:cNvPr id="48" name="文字方塊 47"/>
          <p:cNvSpPr txBox="1"/>
          <p:nvPr/>
        </p:nvSpPr>
        <p:spPr>
          <a:xfrm>
            <a:off x="4323119" y="85275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TW" altLang="en-US" sz="700" dirty="0"/>
              <a:t>十一</a:t>
            </a:r>
            <a:r>
              <a:rPr lang="en-US" altLang="zh-TW" sz="700" dirty="0"/>
              <a:t>.</a:t>
            </a:r>
            <a:r>
              <a:rPr lang="zh-TW" altLang="zh-TW" sz="700" dirty="0"/>
              <a:t>美髮造型人員</a:t>
            </a:r>
          </a:p>
        </p:txBody>
      </p:sp>
      <p:sp>
        <p:nvSpPr>
          <p:cNvPr id="49" name="文字方塊 48"/>
          <p:cNvSpPr txBox="1"/>
          <p:nvPr/>
        </p:nvSpPr>
        <p:spPr>
          <a:xfrm>
            <a:off x="3676527" y="8525221"/>
            <a:ext cx="4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九</a:t>
            </a:r>
            <a:r>
              <a:rPr lang="en-US" altLang="zh-TW" sz="700" dirty="0"/>
              <a:t>.</a:t>
            </a:r>
            <a:r>
              <a:rPr lang="zh-TW" altLang="zh-TW" sz="700" dirty="0"/>
              <a:t>醫學美容人員</a:t>
            </a:r>
            <a:endParaRPr lang="en-US" altLang="zh-TW" sz="700" dirty="0"/>
          </a:p>
        </p:txBody>
      </p:sp>
      <p:sp>
        <p:nvSpPr>
          <p:cNvPr id="50" name="文字方塊 49"/>
          <p:cNvSpPr txBox="1"/>
          <p:nvPr/>
        </p:nvSpPr>
        <p:spPr>
          <a:xfrm>
            <a:off x="5115207" y="8527544"/>
            <a:ext cx="3614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十四</a:t>
            </a:r>
            <a:r>
              <a:rPr lang="en-US" altLang="zh-TW" sz="700" dirty="0"/>
              <a:t>.</a:t>
            </a:r>
            <a:r>
              <a:rPr lang="zh-TW" altLang="zh-TW" sz="700" dirty="0"/>
              <a:t>寵物行為訓練人員</a:t>
            </a:r>
            <a:endParaRPr lang="en-US" altLang="zh-TW" sz="700" dirty="0"/>
          </a:p>
        </p:txBody>
      </p:sp>
      <p:sp>
        <p:nvSpPr>
          <p:cNvPr id="51" name="文字方塊 50"/>
          <p:cNvSpPr txBox="1"/>
          <p:nvPr/>
        </p:nvSpPr>
        <p:spPr>
          <a:xfrm>
            <a:off x="4852507" y="8551772"/>
            <a:ext cx="39727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十三</a:t>
            </a:r>
            <a:r>
              <a:rPr lang="en-US" altLang="zh-TW" sz="700" dirty="0"/>
              <a:t>.</a:t>
            </a:r>
            <a:r>
              <a:rPr lang="zh-TW" altLang="zh-TW" sz="700" dirty="0"/>
              <a:t>美甲人員</a:t>
            </a:r>
            <a:endParaRPr lang="en-US" altLang="zh-TW" sz="700" dirty="0"/>
          </a:p>
        </p:txBody>
      </p:sp>
      <p:sp>
        <p:nvSpPr>
          <p:cNvPr id="52" name="文字方塊 51"/>
          <p:cNvSpPr txBox="1"/>
          <p:nvPr/>
        </p:nvSpPr>
        <p:spPr>
          <a:xfrm>
            <a:off x="5403239" y="8527544"/>
            <a:ext cx="397701" cy="538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十五</a:t>
            </a:r>
            <a:r>
              <a:rPr lang="en-US" altLang="zh-TW" sz="700" dirty="0"/>
              <a:t>.</a:t>
            </a:r>
            <a:r>
              <a:rPr lang="zh-TW" altLang="zh-TW" sz="700" dirty="0"/>
              <a:t>寵物美容人員</a:t>
            </a:r>
            <a:endParaRPr lang="en-US" altLang="zh-TW" sz="700" dirty="0"/>
          </a:p>
        </p:txBody>
      </p:sp>
      <p:sp>
        <p:nvSpPr>
          <p:cNvPr id="54" name="文字方塊 53"/>
          <p:cNvSpPr txBox="1"/>
          <p:nvPr/>
        </p:nvSpPr>
        <p:spPr>
          <a:xfrm>
            <a:off x="5725816" y="8527544"/>
            <a:ext cx="3977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/>
              <a:t>十六</a:t>
            </a:r>
            <a:r>
              <a:rPr lang="en-US" altLang="zh-TW" sz="700"/>
              <a:t>.</a:t>
            </a:r>
            <a:r>
              <a:rPr lang="zh-TW" altLang="en-US" sz="700" dirty="0"/>
              <a:t>創意手作藝術</a:t>
            </a:r>
            <a:r>
              <a:rPr lang="zh-TW" altLang="zh-TW" sz="700" dirty="0"/>
              <a:t>人員</a:t>
            </a:r>
            <a:endParaRPr lang="en-US" altLang="zh-TW" sz="700" dirty="0"/>
          </a:p>
        </p:txBody>
      </p:sp>
      <p:sp>
        <p:nvSpPr>
          <p:cNvPr id="55" name="文字方塊 54">
            <a:extLst>
              <a:ext uri="{FF2B5EF4-FFF2-40B4-BE49-F238E27FC236}">
                <a16:creationId xmlns="" xmlns:a16="http://schemas.microsoft.com/office/drawing/2014/main" id="{062B32BD-E9FC-4BE8-92B3-6E134BE1687D}"/>
              </a:ext>
            </a:extLst>
          </p:cNvPr>
          <p:cNvSpPr txBox="1"/>
          <p:nvPr/>
        </p:nvSpPr>
        <p:spPr>
          <a:xfrm>
            <a:off x="5903861" y="1345431"/>
            <a:ext cx="72008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7030A0"/>
                </a:solidFill>
              </a:rPr>
              <a:t>六</a:t>
            </a:r>
            <a:r>
              <a:rPr lang="en-US" altLang="zh-TW" sz="900" dirty="0">
                <a:solidFill>
                  <a:srgbClr val="7030A0"/>
                </a:solidFill>
              </a:rPr>
              <a:t>.</a:t>
            </a:r>
            <a:r>
              <a:rPr lang="zh-TW" altLang="en-US" sz="900" dirty="0">
                <a:solidFill>
                  <a:srgbClr val="7030A0"/>
                </a:solidFill>
              </a:rPr>
              <a:t>培養美容相關專業領域繼續進修人才</a:t>
            </a:r>
            <a:endParaRPr lang="en-US" altLang="zh-TW" sz="900" dirty="0">
              <a:solidFill>
                <a:srgbClr val="7030A0"/>
              </a:solidFill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="" xmlns:a16="http://schemas.microsoft.com/office/drawing/2014/main" id="{0AEE6906-9983-455A-8131-733EB64E2936}"/>
              </a:ext>
            </a:extLst>
          </p:cNvPr>
          <p:cNvSpPr txBox="1"/>
          <p:nvPr/>
        </p:nvSpPr>
        <p:spPr>
          <a:xfrm>
            <a:off x="5013176" y="7804534"/>
            <a:ext cx="8640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 dirty="0">
                <a:solidFill>
                  <a:srgbClr val="FFC000"/>
                </a:solidFill>
              </a:rPr>
              <a:t>五</a:t>
            </a:r>
            <a:r>
              <a:rPr lang="en-US" altLang="zh-TW" sz="900" dirty="0">
                <a:solidFill>
                  <a:srgbClr val="FFC000"/>
                </a:solidFill>
              </a:rPr>
              <a:t>.</a:t>
            </a:r>
            <a:r>
              <a:rPr lang="zh-TW" altLang="en-US" sz="900" dirty="0">
                <a:solidFill>
                  <a:srgbClr val="FFC000"/>
                </a:solidFill>
              </a:rPr>
              <a:t>具備特效化妝造型設計能力</a:t>
            </a:r>
            <a:endParaRPr lang="en-US" altLang="zh-TW" sz="900" dirty="0">
              <a:solidFill>
                <a:srgbClr val="FFC000"/>
              </a:solidFill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="" xmlns:a16="http://schemas.microsoft.com/office/drawing/2014/main" id="{4188CEEB-030A-4E4F-A468-5FCAF81BFFA8}"/>
              </a:ext>
            </a:extLst>
          </p:cNvPr>
          <p:cNvSpPr txBox="1"/>
          <p:nvPr/>
        </p:nvSpPr>
        <p:spPr>
          <a:xfrm>
            <a:off x="3344618" y="8532440"/>
            <a:ext cx="4144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/>
              <a:t>八</a:t>
            </a:r>
            <a:r>
              <a:rPr lang="en-US" altLang="zh-TW" sz="700" dirty="0"/>
              <a:t>.</a:t>
            </a:r>
            <a:r>
              <a:rPr lang="zh-TW" altLang="en-US" sz="700" dirty="0"/>
              <a:t>芳療紓壓人員</a:t>
            </a:r>
            <a:endParaRPr lang="en-US" altLang="zh-TW" sz="700" dirty="0"/>
          </a:p>
        </p:txBody>
      </p:sp>
    </p:spTree>
    <p:extLst>
      <p:ext uri="{BB962C8B-B14F-4D97-AF65-F5344CB8AC3E}">
        <p14:creationId xmlns:p14="http://schemas.microsoft.com/office/powerpoint/2010/main" val="306905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948</Words>
  <Application>Microsoft Office PowerPoint</Application>
  <PresentationFormat>如螢幕大小 (4:3)</PresentationFormat>
  <Paragraphs>183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72</cp:revision>
  <dcterms:created xsi:type="dcterms:W3CDTF">2018-12-19T06:22:46Z</dcterms:created>
  <dcterms:modified xsi:type="dcterms:W3CDTF">2023-11-15T00:26:12Z</dcterms:modified>
</cp:coreProperties>
</file>