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6845300" cy="9004300"/>
  <p:notesSz cx="6845300" cy="90043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516" y="-72"/>
      </p:cViewPr>
      <p:guideLst>
        <p:guide orient="horz" pos="2880"/>
        <p:guide pos="22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6297" cy="4517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77419" y="0"/>
            <a:ext cx="2966297" cy="4517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B6967E-542D-46BB-99C2-28920E914199}" type="datetimeFigureOut">
              <a:rPr lang="zh-TW" altLang="en-US" smtClean="0"/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721360" y="1125538"/>
            <a:ext cx="5402580" cy="3038951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4530" y="4333319"/>
            <a:ext cx="5476240" cy="354544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  <a:p>
            <a:pPr lvl="1"/>
            <a:r>
              <a:rPr lang="zh-TW" altLang="en-US" smtClean="0"/>
              <a:t>第二層</a:t>
            </a:r>
            <a:endParaRPr lang="zh-TW" altLang="en-US" smtClean="0"/>
          </a:p>
          <a:p>
            <a:pPr lvl="2"/>
            <a:r>
              <a:rPr lang="zh-TW" altLang="en-US" smtClean="0"/>
              <a:t>第三層</a:t>
            </a:r>
            <a:endParaRPr lang="zh-TW" altLang="en-US" smtClean="0"/>
          </a:p>
          <a:p>
            <a:pPr lvl="3"/>
            <a:r>
              <a:rPr lang="zh-TW" altLang="en-US" smtClean="0"/>
              <a:t>第四層</a:t>
            </a:r>
            <a:endParaRPr lang="zh-TW" altLang="en-US" smtClean="0"/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552522"/>
            <a:ext cx="2966297" cy="4517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77419" y="8552522"/>
            <a:ext cx="2966297" cy="4517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37628-B820-42EF-A241-CE9D2C9CD08B}" type="slidenum">
              <a:rPr lang="zh-TW" altLang="en-US" smtClean="0"/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投影片圖像版面配置區 1"/>
          <p:cNvSpPr/>
          <p:nvPr>
            <p:ph type="sldImg" idx="2"/>
          </p:nvPr>
        </p:nvSpPr>
        <p:spPr/>
      </p:sp>
      <p:sp>
        <p:nvSpPr>
          <p:cNvPr id="3" name="文字版面配置區 2"/>
          <p:cNvSpPr/>
          <p:nvPr>
            <p:ph type="body" idx="3"/>
          </p:nvPr>
        </p:nvSpPr>
        <p:spPr/>
        <p:txBody>
          <a:bodyPr/>
          <a:p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3397" y="2791333"/>
            <a:ext cx="5818505" cy="18909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6795" y="5042408"/>
            <a:ext cx="4791710" cy="2251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265" y="2070989"/>
            <a:ext cx="2977705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25329" y="2070989"/>
            <a:ext cx="2977705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image" Target="../media/image3.png"/><Relationship Id="rId7" Type="http://schemas.openxmlformats.org/officeDocument/2006/relationships/image" Target="../media/image2.png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36189" y="2205405"/>
            <a:ext cx="1870075" cy="294005"/>
          </a:xfrm>
          <a:custGeom>
            <a:avLst/>
            <a:gdLst/>
            <a:ahLst/>
            <a:cxnLst/>
            <a:rect l="l" t="t" r="r" b="b"/>
            <a:pathLst>
              <a:path w="1870075" h="294005">
                <a:moveTo>
                  <a:pt x="0" y="293827"/>
                </a:moveTo>
                <a:lnTo>
                  <a:pt x="1869693" y="293827"/>
                </a:lnTo>
                <a:lnTo>
                  <a:pt x="1869693" y="0"/>
                </a:lnTo>
                <a:lnTo>
                  <a:pt x="0" y="0"/>
                </a:lnTo>
                <a:lnTo>
                  <a:pt x="0" y="293827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207261" y="131063"/>
            <a:ext cx="6614164" cy="44348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313943" y="99059"/>
            <a:ext cx="6431280" cy="57607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244856" y="149351"/>
            <a:ext cx="6537579" cy="36728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244856" y="149351"/>
            <a:ext cx="6537959" cy="367665"/>
          </a:xfrm>
          <a:custGeom>
            <a:avLst/>
            <a:gdLst/>
            <a:ahLst/>
            <a:cxnLst/>
            <a:rect l="l" t="t" r="r" b="b"/>
            <a:pathLst>
              <a:path w="6537959" h="367665">
                <a:moveTo>
                  <a:pt x="0" y="0"/>
                </a:moveTo>
                <a:lnTo>
                  <a:pt x="6476365" y="0"/>
                </a:lnTo>
                <a:lnTo>
                  <a:pt x="6537579" y="61214"/>
                </a:lnTo>
                <a:lnTo>
                  <a:pt x="6537579" y="367284"/>
                </a:lnTo>
                <a:lnTo>
                  <a:pt x="61214" y="367284"/>
                </a:lnTo>
                <a:lnTo>
                  <a:pt x="0" y="30607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7C5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265" y="360172"/>
            <a:ext cx="6160770" cy="14406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265" y="2070989"/>
            <a:ext cx="6160770" cy="59428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27402" y="8373999"/>
            <a:ext cx="2190496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265" y="8373999"/>
            <a:ext cx="1574419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28616" y="8373999"/>
            <a:ext cx="1574419" cy="450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png"/><Relationship Id="rId8" Type="http://schemas.openxmlformats.org/officeDocument/2006/relationships/image" Target="../media/image11.png"/><Relationship Id="rId7" Type="http://schemas.openxmlformats.org/officeDocument/2006/relationships/image" Target="../media/image10.png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5" Type="http://schemas.openxmlformats.org/officeDocument/2006/relationships/notesSlide" Target="../notesSlides/notesSlide1.xml"/><Relationship Id="rId14" Type="http://schemas.openxmlformats.org/officeDocument/2006/relationships/slideLayout" Target="../slideLayouts/slideLayout5.xml"/><Relationship Id="rId13" Type="http://schemas.openxmlformats.org/officeDocument/2006/relationships/image" Target="../media/image16.png"/><Relationship Id="rId12" Type="http://schemas.openxmlformats.org/officeDocument/2006/relationships/image" Target="../media/image15.png"/><Relationship Id="rId11" Type="http://schemas.openxmlformats.org/officeDocument/2006/relationships/image" Target="../media/image14.png"/><Relationship Id="rId10" Type="http://schemas.openxmlformats.org/officeDocument/2006/relationships/image" Target="../media/image13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4123" y="171449"/>
            <a:ext cx="1659255" cy="3054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800" b="1" spc="35" dirty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新北市</a:t>
            </a:r>
            <a:r>
              <a:rPr sz="1800" b="1" spc="45" dirty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莊</a:t>
            </a:r>
            <a:r>
              <a:rPr sz="1800" b="1" spc="35" dirty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敬高職</a:t>
            </a:r>
            <a:endParaRPr sz="1800">
              <a:latin typeface="Yu Gothic" panose="020B0400000000000000" charset="-128"/>
              <a:cs typeface="Yu Gothic" panose="020B0400000000000000" charset="-128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53182" y="171449"/>
            <a:ext cx="1426210" cy="3054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800" b="1" spc="45" dirty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多</a:t>
            </a:r>
            <a:r>
              <a:rPr sz="1800" b="1" spc="35" dirty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媒體動畫科</a:t>
            </a:r>
            <a:endParaRPr sz="1800">
              <a:latin typeface="Yu Gothic" panose="020B0400000000000000" charset="-128"/>
              <a:cs typeface="Yu Gothic" panose="020B0400000000000000" charset="-128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90213" y="171449"/>
            <a:ext cx="2554605" cy="30734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800" b="1" spc="35" dirty="0" err="1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課程地圖</a:t>
            </a:r>
            <a:r>
              <a:rPr sz="1800" b="1" spc="360" dirty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 </a:t>
            </a:r>
            <a:r>
              <a:rPr sz="1200" b="1" spc="-25" dirty="0" smtClean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(</a:t>
            </a:r>
            <a:r>
              <a:rPr lang="en-US" sz="1200" b="1" spc="-25" dirty="0" smtClean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114</a:t>
            </a:r>
            <a:r>
              <a:rPr sz="1200" b="1" spc="20" dirty="0" smtClean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學年度新生適用</a:t>
            </a:r>
            <a:r>
              <a:rPr sz="1200" b="1" spc="125" dirty="0">
                <a:solidFill>
                  <a:srgbClr val="17375E"/>
                </a:solidFill>
                <a:latin typeface="Yu Gothic" panose="020B0400000000000000" charset="-128"/>
                <a:cs typeface="Yu Gothic" panose="020B0400000000000000" charset="-128"/>
              </a:rPr>
              <a:t>)</a:t>
            </a:r>
            <a:endParaRPr sz="1200" dirty="0">
              <a:latin typeface="Yu Gothic" panose="020B0400000000000000" charset="-128"/>
              <a:cs typeface="Yu Gothic" panose="020B0400000000000000" charset="-128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44856" y="550074"/>
            <a:ext cx="6518402" cy="881468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70408" y="2226944"/>
            <a:ext cx="948055" cy="424815"/>
          </a:xfrm>
          <a:custGeom>
            <a:avLst/>
            <a:gdLst/>
            <a:ahLst/>
            <a:cxnLst/>
            <a:rect l="l" t="t" r="r" b="b"/>
            <a:pathLst>
              <a:path w="948055" h="424814">
                <a:moveTo>
                  <a:pt x="0" y="0"/>
                </a:moveTo>
                <a:lnTo>
                  <a:pt x="947496" y="424307"/>
                </a:lnTo>
              </a:path>
            </a:pathLst>
          </a:custGeom>
          <a:ln w="9525">
            <a:solidFill>
              <a:srgbClr val="17375E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255447" y="2186304"/>
          <a:ext cx="6489065" cy="5700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7510"/>
                <a:gridCol w="516889"/>
                <a:gridCol w="930275"/>
                <a:gridCol w="916305"/>
                <a:gridCol w="941070"/>
                <a:gridCol w="929003"/>
                <a:gridCol w="929005"/>
                <a:gridCol w="929003"/>
              </a:tblGrid>
              <a:tr h="258446">
                <a:tc rowSpan="2" gridSpan="2">
                  <a:txBody>
                    <a:bodyPr/>
                    <a:lstStyle/>
                    <a:p>
                      <a:pPr marL="79375" marR="649605">
                        <a:lnSpc>
                          <a:spcPts val="850"/>
                        </a:lnSpc>
                      </a:pPr>
                      <a:endParaRPr sz="7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7112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rowSpan="2" hMerge="1"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一年級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080" marB="0">
                    <a:lnL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DA"/>
                    </a:solidFill>
                  </a:tcPr>
                </a:tc>
                <a:tc hMerge="1"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二年級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0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hMerge="1"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三年級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08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cPr marL="0" marR="0" marT="0" marB="0"/>
                </a:tc>
              </a:tr>
              <a:tr h="193040">
                <a:tc vMerge="1" gridSpan="2">
                  <a:tcPr marL="0" marR="0" marT="7112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vMerge="1"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上學期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下學期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上學期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下學期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上學期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下學期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667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</a:tr>
              <a:tr h="104140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7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部定一般科目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國語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文</a:t>
                      </a: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(3)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英語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文</a:t>
                      </a: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+mn-lt"/>
                          <a:cs typeface="Calibri" panose="020F0502020204030204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+mn-lt"/>
                          <a:cs typeface="Calibri" panose="020F0502020204030204"/>
                        </a:rPr>
                        <a:t>/</a:t>
                      </a:r>
                      <a:r>
                        <a:rPr lang="zh-TW" altLang="en-US" sz="600" dirty="0" smtClean="0">
                          <a:latin typeface="+mn-lt"/>
                          <a:cs typeface="Calibri" panose="020F0502020204030204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+mn-lt"/>
                          <a:cs typeface="Calibri" panose="020F0502020204030204"/>
                        </a:rPr>
                        <a:t>(1)</a:t>
                      </a:r>
                      <a:endParaRPr lang="zh-TW" altLang="en-US" sz="600" dirty="0" smtClean="0">
                        <a:latin typeface="+mn-lt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數</a:t>
                      </a:r>
                      <a:r>
                        <a:rPr sz="600" spc="-5" dirty="0" err="1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學</a:t>
                      </a: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歷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史</a:t>
                      </a: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生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物</a:t>
                      </a: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美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術</a:t>
                      </a: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345" marR="35306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健康與護</a:t>
                      </a:r>
                      <a:r>
                        <a:rPr sz="600" spc="-10" dirty="0" err="1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理</a:t>
                      </a: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(1) 體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育</a:t>
                      </a: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全民國防教</a:t>
                      </a:r>
                      <a:r>
                        <a:rPr sz="600" spc="-1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育</a:t>
                      </a: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(1)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國語文(3)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英語文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+mn-lt"/>
                          <a:cs typeface="Calibri" panose="020F0502020204030204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+mn-lt"/>
                          <a:cs typeface="Calibri" panose="020F0502020204030204"/>
                        </a:rPr>
                        <a:t>/</a:t>
                      </a:r>
                      <a:r>
                        <a:rPr lang="zh-TW" altLang="en-US" sz="600" dirty="0" smtClean="0">
                          <a:latin typeface="+mn-lt"/>
                          <a:cs typeface="Calibri" panose="020F0502020204030204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+mn-lt"/>
                          <a:cs typeface="Calibri" panose="020F0502020204030204"/>
                        </a:rPr>
                        <a:t>(1)</a:t>
                      </a:r>
                      <a:endParaRPr lang="zh-TW" altLang="en-US" sz="600" dirty="0" smtClean="0">
                        <a:latin typeface="+mn-lt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數學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地理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物理(2)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345" marR="340995" algn="just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藝術與生活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(2) </a:t>
                      </a: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法律與生活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(2) </a:t>
                      </a: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健康與護理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(1) </a:t>
                      </a: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體育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全民國防教育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(1)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國語文(3)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英語文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數學(2)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公民與社會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體育(2)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國語文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</a:t>
                      </a:r>
                      <a:r>
                        <a:rPr sz="600" spc="-10" dirty="0">
                          <a:latin typeface="Calibri" panose="020F0502020204030204"/>
                          <a:cs typeface="Calibri" panose="020F0502020204030204"/>
                        </a:rPr>
                        <a:t>3</a:t>
                      </a:r>
                      <a:r>
                        <a:rPr sz="600" dirty="0">
                          <a:latin typeface="Calibri" panose="020F0502020204030204"/>
                          <a:cs typeface="Calibri" panose="020F0502020204030204"/>
                        </a:rPr>
                        <a:t>)</a:t>
                      </a:r>
                      <a:endParaRPr sz="6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英語文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</a:t>
                      </a:r>
                      <a:r>
                        <a:rPr sz="600" spc="-10" dirty="0">
                          <a:latin typeface="Calibri" panose="020F0502020204030204"/>
                          <a:cs typeface="Calibri" panose="020F0502020204030204"/>
                        </a:rPr>
                        <a:t>2</a:t>
                      </a:r>
                      <a:r>
                        <a:rPr sz="600" dirty="0">
                          <a:latin typeface="Calibri" panose="020F0502020204030204"/>
                          <a:cs typeface="Calibri" panose="020F0502020204030204"/>
                        </a:rPr>
                        <a:t>)</a:t>
                      </a:r>
                      <a:endParaRPr sz="6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數學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</a:t>
                      </a:r>
                      <a:r>
                        <a:rPr sz="600" spc="-10" dirty="0">
                          <a:latin typeface="Calibri" panose="020F0502020204030204"/>
                          <a:cs typeface="Calibri" panose="020F0502020204030204"/>
                        </a:rPr>
                        <a:t>2</a:t>
                      </a:r>
                      <a:r>
                        <a:rPr sz="600" dirty="0">
                          <a:latin typeface="Calibri" panose="020F0502020204030204"/>
                          <a:cs typeface="Calibri" panose="020F0502020204030204"/>
                        </a:rPr>
                        <a:t>)</a:t>
                      </a:r>
                      <a:endParaRPr sz="6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體育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</a:t>
                      </a:r>
                      <a:r>
                        <a:rPr sz="600" spc="-10" dirty="0">
                          <a:latin typeface="Calibri" panose="020F0502020204030204"/>
                          <a:cs typeface="Calibri" panose="020F0502020204030204"/>
                        </a:rPr>
                        <a:t>2</a:t>
                      </a:r>
                      <a:r>
                        <a:rPr sz="600" dirty="0">
                          <a:latin typeface="Calibri" panose="020F0502020204030204"/>
                          <a:cs typeface="Calibri" panose="020F0502020204030204"/>
                        </a:rPr>
                        <a:t>)</a:t>
                      </a:r>
                      <a:endParaRPr sz="6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191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國語文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</a:t>
                      </a:r>
                      <a:r>
                        <a:rPr sz="600" spc="-10" dirty="0">
                          <a:latin typeface="Calibri" panose="020F0502020204030204"/>
                          <a:cs typeface="Calibri" panose="020F0502020204030204"/>
                        </a:rPr>
                        <a:t>2</a:t>
                      </a:r>
                      <a:r>
                        <a:rPr sz="600" dirty="0">
                          <a:latin typeface="Calibri" panose="020F0502020204030204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英語文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</a:t>
                      </a:r>
                      <a:r>
                        <a:rPr sz="600" spc="-10" dirty="0">
                          <a:latin typeface="Calibri" panose="020F0502020204030204"/>
                          <a:cs typeface="Calibri" panose="020F0502020204030204"/>
                        </a:rPr>
                        <a:t>2</a:t>
                      </a:r>
                      <a:r>
                        <a:rPr sz="600" dirty="0" smtClean="0">
                          <a:latin typeface="Calibri" panose="020F0502020204030204"/>
                          <a:cs typeface="Calibri" panose="020F0502020204030204"/>
                        </a:rPr>
                        <a:t>)</a:t>
                      </a:r>
                      <a:endParaRPr lang="en-US" sz="600" dirty="0" smtClean="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資訊科</a:t>
                      </a:r>
                      <a:r>
                        <a:rPr lang="zh-TW" altLang="en-US" sz="600" spc="-1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技</a:t>
                      </a:r>
                      <a:r>
                        <a:rPr lang="en-US" altLang="zh-TW" sz="60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(2)</a:t>
                      </a:r>
                      <a:endParaRPr lang="en-US" altLang="zh-TW" sz="600" dirty="0" smtClean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體育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191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國語文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</a:t>
                      </a:r>
                      <a:r>
                        <a:rPr sz="600" spc="-10" dirty="0">
                          <a:latin typeface="Calibri" panose="020F0502020204030204"/>
                          <a:cs typeface="Calibri" panose="020F0502020204030204"/>
                        </a:rPr>
                        <a:t>2</a:t>
                      </a:r>
                      <a:r>
                        <a:rPr sz="600" dirty="0">
                          <a:latin typeface="Calibri" panose="020F0502020204030204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英語文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</a:t>
                      </a:r>
                      <a:r>
                        <a:rPr sz="600" spc="-10" dirty="0">
                          <a:latin typeface="Calibri" panose="020F0502020204030204"/>
                          <a:cs typeface="Calibri" panose="020F0502020204030204"/>
                        </a:rPr>
                        <a:t>2</a:t>
                      </a:r>
                      <a:r>
                        <a:rPr sz="600" dirty="0" smtClean="0">
                          <a:latin typeface="Calibri" panose="020F0502020204030204"/>
                          <a:cs typeface="Calibri" panose="020F0502020204030204"/>
                        </a:rPr>
                        <a:t>)</a:t>
                      </a:r>
                      <a:endParaRPr lang="en-US" sz="600" dirty="0" smtClean="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體育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191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8003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部定專業科目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08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藝術概</a:t>
                      </a:r>
                      <a:r>
                        <a:rPr sz="600" spc="-1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論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sz="6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藝術概論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sz="6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3740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藝術欣賞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(2)  </a:t>
                      </a:r>
                      <a:endParaRPr sz="600" spc="-5" dirty="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 marR="3740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藝術與科技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</a:t>
                      </a:r>
                      <a:r>
                        <a:rPr sz="600" spc="-10" dirty="0">
                          <a:latin typeface="Calibri" panose="020F0502020204030204"/>
                          <a:cs typeface="Calibri" panose="020F0502020204030204"/>
                        </a:rPr>
                        <a:t>2</a:t>
                      </a:r>
                      <a:r>
                        <a:rPr sz="600" dirty="0">
                          <a:latin typeface="Calibri" panose="020F0502020204030204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3613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藝術欣賞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(2) </a:t>
                      </a:r>
                      <a:endParaRPr sz="600" spc="-5" dirty="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 marR="3613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藝術與科技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</a:t>
                      </a:r>
                      <a:r>
                        <a:rPr sz="600" spc="-10" dirty="0">
                          <a:latin typeface="Calibri" panose="020F0502020204030204"/>
                          <a:cs typeface="Calibri" panose="020F0502020204030204"/>
                        </a:rPr>
                        <a:t>2</a:t>
                      </a:r>
                      <a:r>
                        <a:rPr sz="600" dirty="0">
                          <a:latin typeface="Calibri" panose="020F0502020204030204"/>
                          <a:cs typeface="Calibri" panose="020F0502020204030204"/>
                        </a:rPr>
                        <a:t>)</a:t>
                      </a:r>
                      <a:endParaRPr sz="6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22733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9850">
                        <a:lnSpc>
                          <a:spcPts val="26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部定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190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solidFill>
                      <a:srgbClr val="C3D59B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展演實</a:t>
                      </a:r>
                      <a:r>
                        <a:rPr sz="600" spc="-1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務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(3)</a:t>
                      </a:r>
                      <a:endParaRPr sz="6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展演實務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(3)</a:t>
                      </a:r>
                      <a:endParaRPr sz="6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視覺藝術展演實務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(3)</a:t>
                      </a:r>
                      <a:endParaRPr sz="6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視覺藝術展演實務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(3)</a:t>
                      </a:r>
                      <a:endParaRPr sz="6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視覺藝術展演實務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(3)</a:t>
                      </a: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視覺藝術展演實務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(3)</a:t>
                      </a:r>
                      <a:endParaRPr sz="6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78306">
                <a:tc rowSpan="2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實習科目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zh-TW" altLang="en-US" sz="60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+mn-ea"/>
                          <a:cs typeface="微軟正黑體" panose="020B0604030504040204" charset="-120"/>
                        </a:rPr>
                        <a:t>視覺表現</a:t>
                      </a:r>
                      <a:r>
                        <a:rPr sz="60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技能</a:t>
                      </a:r>
                      <a:r>
                        <a:rPr sz="60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 </a:t>
                      </a: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領域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190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2095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繪畫基礎實</a:t>
                      </a:r>
                      <a:r>
                        <a:rPr sz="600" spc="-1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務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(2</a:t>
                      </a:r>
                      <a:r>
                        <a:rPr sz="600" spc="-5" dirty="0" smtClean="0">
                          <a:latin typeface="Calibri" panose="020F0502020204030204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19748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繪畫基礎實務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(2</a:t>
                      </a:r>
                      <a:r>
                        <a:rPr sz="600" spc="-5" dirty="0" smtClean="0">
                          <a:latin typeface="Calibri" panose="020F0502020204030204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978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版面編排實作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</a:t>
                      </a:r>
                      <a:r>
                        <a:rPr sz="600" spc="-10" dirty="0">
                          <a:latin typeface="Calibri" panose="020F0502020204030204"/>
                          <a:cs typeface="Calibri" panose="020F0502020204030204"/>
                        </a:rPr>
                        <a:t>2</a:t>
                      </a:r>
                      <a:r>
                        <a:rPr sz="600" dirty="0" smtClean="0">
                          <a:latin typeface="Calibri" panose="020F0502020204030204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851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版面編排實作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</a:t>
                      </a:r>
                      <a:r>
                        <a:rPr sz="600" spc="-10" dirty="0">
                          <a:latin typeface="Calibri" panose="020F0502020204030204"/>
                          <a:cs typeface="Calibri" panose="020F0502020204030204"/>
                        </a:rPr>
                        <a:t>2</a:t>
                      </a:r>
                      <a:r>
                        <a:rPr sz="600" dirty="0" smtClean="0">
                          <a:latin typeface="Calibri" panose="020F0502020204030204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03325">
                <a:tc vMerge="1">
                  <a:tcPr marL="0" marR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lang="zh-TW" altLang="en-US" sz="60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+mn-ea"/>
                          <a:cs typeface="微軟正黑體" panose="020B0604030504040204" charset="-120"/>
                        </a:rPr>
                        <a:t>數位影音技能領域</a:t>
                      </a:r>
                      <a:endParaRPr sz="600" b="1" dirty="0">
                        <a:solidFill>
                          <a:srgbClr val="17375E"/>
                        </a:solidFill>
                        <a:latin typeface="微軟正黑體" panose="020B0604030504040204" charset="-120"/>
                        <a:ea typeface="+mn-ea"/>
                        <a:cs typeface="微軟正黑體" panose="020B0604030504040204" charset="-120"/>
                      </a:endParaRPr>
                    </a:p>
                  </a:txBody>
                  <a:tcPr marL="0" marR="0" marT="190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2095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19748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9781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cs typeface="微軟正黑體" panose="020B0604030504040204" charset="-120"/>
                          <a:sym typeface="+mn-ea"/>
                        </a:rPr>
                        <a:t>數位攝錄影實</a:t>
                      </a:r>
                      <a:r>
                        <a:rPr lang="zh-TW" altLang="en-US" sz="600" spc="-15" dirty="0" smtClean="0">
                          <a:latin typeface="微軟正黑體" panose="020B0604030504040204" charset="-120"/>
                          <a:cs typeface="微軟正黑體" panose="020B0604030504040204" charset="-120"/>
                          <a:sym typeface="+mn-ea"/>
                        </a:rPr>
                        <a:t>務</a:t>
                      </a:r>
                      <a:r>
                        <a:rPr lang="en-US" altLang="zh-TW" sz="600" spc="-5" dirty="0" smtClean="0">
                          <a:cs typeface="Calibri" panose="020F0502020204030204"/>
                          <a:sym typeface="+mn-ea"/>
                        </a:rPr>
                        <a:t>(</a:t>
                      </a:r>
                      <a:r>
                        <a:rPr lang="en-US" altLang="zh-TW" sz="600" spc="-10" dirty="0" smtClean="0">
                          <a:cs typeface="Calibri" panose="020F0502020204030204"/>
                          <a:sym typeface="+mn-ea"/>
                        </a:rPr>
                        <a:t>2</a:t>
                      </a:r>
                      <a:r>
                        <a:rPr lang="en-US" altLang="zh-TW" sz="600" dirty="0" smtClean="0">
                          <a:cs typeface="Calibri" panose="020F0502020204030204"/>
                          <a:sym typeface="+mn-ea"/>
                        </a:rPr>
                        <a:t>)</a:t>
                      </a:r>
                      <a:endParaRPr lang="en-US" altLang="zh-TW" sz="600" dirty="0" smtClean="0">
                        <a:cs typeface="Calibri" panose="020F0502020204030204"/>
                        <a:sym typeface="+mn-ea"/>
                      </a:endParaRPr>
                    </a:p>
                    <a:p>
                      <a:pPr marL="93980" marR="29781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cs typeface="微軟正黑體" panose="020B0604030504040204" charset="-120"/>
                          <a:sym typeface="+mn-ea"/>
                        </a:rPr>
                        <a:t>影音後製實作</a:t>
                      </a:r>
                      <a:r>
                        <a:rPr lang="en-US" altLang="zh-TW" sz="600" spc="-5" dirty="0" smtClean="0">
                          <a:cs typeface="Calibri" panose="020F0502020204030204"/>
                          <a:sym typeface="+mn-ea"/>
                        </a:rPr>
                        <a:t>(</a:t>
                      </a:r>
                      <a:r>
                        <a:rPr lang="en-US" altLang="zh-TW" sz="600" spc="-10" dirty="0" smtClean="0">
                          <a:cs typeface="Calibri" panose="020F0502020204030204"/>
                          <a:sym typeface="+mn-ea"/>
                        </a:rPr>
                        <a:t>2</a:t>
                      </a:r>
                      <a:r>
                        <a:rPr lang="en-US" altLang="zh-TW" sz="600" dirty="0" smtClean="0">
                          <a:cs typeface="Calibri" panose="020F0502020204030204"/>
                          <a:sym typeface="+mn-ea"/>
                        </a:rPr>
                        <a:t>)</a:t>
                      </a:r>
                      <a:endParaRPr lang="en-US" altLang="zh-TW" sz="600" dirty="0" smtClean="0"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9781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cs typeface="微軟正黑體" panose="020B0604030504040204" charset="-120"/>
                          <a:sym typeface="+mn-ea"/>
                        </a:rPr>
                        <a:t>數位攝錄影實</a:t>
                      </a:r>
                      <a:r>
                        <a:rPr lang="zh-TW" altLang="en-US" sz="600" spc="-15" dirty="0" smtClean="0">
                          <a:latin typeface="微軟正黑體" panose="020B0604030504040204" charset="-120"/>
                          <a:cs typeface="微軟正黑體" panose="020B0604030504040204" charset="-120"/>
                          <a:sym typeface="+mn-ea"/>
                        </a:rPr>
                        <a:t>務</a:t>
                      </a:r>
                      <a:r>
                        <a:rPr lang="en-US" altLang="zh-TW" sz="600" spc="-5" dirty="0" smtClean="0">
                          <a:cs typeface="Calibri" panose="020F0502020204030204"/>
                          <a:sym typeface="+mn-ea"/>
                        </a:rPr>
                        <a:t>(</a:t>
                      </a:r>
                      <a:r>
                        <a:rPr lang="en-US" altLang="zh-TW" sz="600" spc="-10" dirty="0" smtClean="0">
                          <a:cs typeface="Calibri" panose="020F0502020204030204"/>
                          <a:sym typeface="+mn-ea"/>
                        </a:rPr>
                        <a:t>2</a:t>
                      </a:r>
                      <a:r>
                        <a:rPr lang="en-US" altLang="zh-TW" sz="600" dirty="0" smtClean="0">
                          <a:cs typeface="Calibri" panose="020F0502020204030204"/>
                          <a:sym typeface="+mn-ea"/>
                        </a:rPr>
                        <a:t>)</a:t>
                      </a:r>
                      <a:endParaRPr lang="en-US" altLang="zh-TW" sz="600" dirty="0" smtClean="0">
                        <a:cs typeface="Calibri" panose="020F0502020204030204"/>
                        <a:sym typeface="+mn-ea"/>
                      </a:endParaRPr>
                    </a:p>
                    <a:p>
                      <a:pPr marL="93980" marR="29781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cs typeface="微軟正黑體" panose="020B0604030504040204" charset="-120"/>
                          <a:sym typeface="+mn-ea"/>
                        </a:rPr>
                        <a:t>影音後製實作</a:t>
                      </a:r>
                      <a:r>
                        <a:rPr lang="en-US" altLang="zh-TW" sz="600" spc="-5" dirty="0" smtClean="0">
                          <a:cs typeface="Calibri" panose="020F0502020204030204"/>
                          <a:sym typeface="+mn-ea"/>
                        </a:rPr>
                        <a:t>(</a:t>
                      </a:r>
                      <a:r>
                        <a:rPr lang="en-US" altLang="zh-TW" sz="600" spc="-10" dirty="0" smtClean="0">
                          <a:cs typeface="Calibri" panose="020F0502020204030204"/>
                          <a:sym typeface="+mn-ea"/>
                        </a:rPr>
                        <a:t>2</a:t>
                      </a:r>
                      <a:r>
                        <a:rPr lang="en-US" altLang="zh-TW" sz="600" dirty="0" smtClean="0">
                          <a:cs typeface="Calibri" panose="020F0502020204030204"/>
                          <a:sym typeface="+mn-ea"/>
                        </a:rPr>
                        <a:t>)</a:t>
                      </a:r>
                      <a:endParaRPr lang="en-US" altLang="zh-TW" sz="600" dirty="0" smtClean="0">
                        <a:latin typeface="+mn-lt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79907">
                <a:tc rowSpan="2">
                  <a:txBody>
                    <a:bodyPr/>
                    <a:lstStyle/>
                    <a:p>
                      <a:pPr marL="126365" marR="118745" indent="76200">
                        <a:lnSpc>
                          <a:spcPct val="100000"/>
                        </a:lnSpc>
                      </a:pPr>
                      <a:r>
                        <a:rPr sz="60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校定</a:t>
                      </a:r>
                      <a:r>
                        <a:rPr sz="60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 </a:t>
                      </a: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一般科 目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190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133350"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必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71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英語會話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(1)</a:t>
                      </a:r>
                      <a:endParaRPr sz="6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英語會話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(1)</a:t>
                      </a:r>
                      <a:endParaRPr sz="6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4375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英語會話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</a:t>
                      </a:r>
                      <a:r>
                        <a:rPr sz="600" spc="-10" dirty="0">
                          <a:latin typeface="Calibri" panose="020F0502020204030204"/>
                          <a:cs typeface="Calibri" panose="020F0502020204030204"/>
                        </a:rPr>
                        <a:t>1</a:t>
                      </a:r>
                      <a:r>
                        <a:rPr sz="600" dirty="0">
                          <a:latin typeface="Calibri" panose="020F0502020204030204"/>
                          <a:cs typeface="Calibri" panose="020F0502020204030204"/>
                        </a:rPr>
                        <a:t>) </a:t>
                      </a: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 marR="4375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應用數學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</a:t>
                      </a:r>
                      <a:r>
                        <a:rPr sz="600" spc="-10" dirty="0">
                          <a:latin typeface="Calibri" panose="020F0502020204030204"/>
                          <a:cs typeface="Calibri" panose="020F0502020204030204"/>
                        </a:rPr>
                        <a:t>2</a:t>
                      </a:r>
                      <a:r>
                        <a:rPr sz="600" dirty="0">
                          <a:latin typeface="Calibri" panose="020F0502020204030204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4615" marR="4375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英語會話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</a:t>
                      </a:r>
                      <a:r>
                        <a:rPr sz="600" spc="-10" dirty="0">
                          <a:latin typeface="Calibri" panose="020F0502020204030204"/>
                          <a:cs typeface="Calibri" panose="020F0502020204030204"/>
                        </a:rPr>
                        <a:t>1</a:t>
                      </a:r>
                      <a:r>
                        <a:rPr sz="600" dirty="0">
                          <a:latin typeface="Calibri" panose="020F0502020204030204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4615" marR="4375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Calibri" panose="020F0502020204030204"/>
                          <a:cs typeface="Calibri" panose="020F0502020204030204"/>
                        </a:rPr>
                        <a:t> </a:t>
                      </a: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應用數學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</a:t>
                      </a:r>
                      <a:r>
                        <a:rPr sz="600" spc="-10" dirty="0">
                          <a:latin typeface="Calibri" panose="020F0502020204030204"/>
                          <a:cs typeface="Calibri" panose="020F0502020204030204"/>
                        </a:rPr>
                        <a:t>2</a:t>
                      </a:r>
                      <a:r>
                        <a:rPr sz="600" dirty="0">
                          <a:latin typeface="Calibri" panose="020F0502020204030204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192405">
                <a:tc vMerge="1">
                  <a:tcPr marL="0" marR="0" marT="190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R="13335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選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lang="zh-TW" altLang="en-US" sz="600" dirty="0" smtClean="0">
                        <a:latin typeface="+mn-lt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TW"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TW"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68605">
                <a:tc rowSpan="2">
                  <a:txBody>
                    <a:bodyPr/>
                    <a:lstStyle/>
                    <a:p>
                      <a:pPr marL="126365" marR="118745" indent="76200">
                        <a:lnSpc>
                          <a:spcPct val="100000"/>
                        </a:lnSpc>
                      </a:pPr>
                      <a:r>
                        <a:rPr sz="60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校定</a:t>
                      </a:r>
                      <a:r>
                        <a:rPr sz="60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 </a:t>
                      </a: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專業科 目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5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R="133350" algn="ct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必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731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圖學概論</a:t>
                      </a:r>
                      <a:r>
                        <a:rPr lang="en-US" altLang="zh-TW" sz="600" spc="-5" dirty="0" smtClean="0">
                          <a:latin typeface="+mn-lt"/>
                          <a:cs typeface="Calibri" panose="020F0502020204030204"/>
                        </a:rPr>
                        <a:t>(2)</a:t>
                      </a:r>
                      <a:endParaRPr lang="zh-TW" altLang="en-US" sz="600" dirty="0" smtClean="0">
                        <a:latin typeface="+mn-lt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 err="1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色彩原</a:t>
                      </a:r>
                      <a:r>
                        <a:rPr sz="600" spc="-10" dirty="0" err="1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理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圖學概論</a:t>
                      </a:r>
                      <a:r>
                        <a:rPr lang="en-US" altLang="zh-TW" sz="600" spc="-5" dirty="0" smtClean="0">
                          <a:latin typeface="+mn-lt"/>
                          <a:cs typeface="Calibri" panose="020F0502020204030204"/>
                        </a:rPr>
                        <a:t>(2)</a:t>
                      </a:r>
                      <a:endParaRPr lang="zh-TW" altLang="en-US" sz="600" smtClean="0">
                        <a:latin typeface="+mn-lt"/>
                        <a:cs typeface="Calibri" panose="020F0502020204030204"/>
                      </a:endParaRPr>
                    </a:p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8763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造形原理</a:t>
                      </a:r>
                      <a:r>
                        <a:rPr lang="en-US" altLang="zh-TW" sz="600" spc="-5" dirty="0" smtClean="0">
                          <a:latin typeface="+mn-lt"/>
                          <a:cs typeface="Calibri" panose="020F0502020204030204"/>
                        </a:rPr>
                        <a:t>(2)</a:t>
                      </a:r>
                      <a:endParaRPr lang="zh-TW" altLang="en-US" sz="600" dirty="0" smtClean="0">
                        <a:latin typeface="+mn-lt"/>
                        <a:cs typeface="Calibri" panose="020F05020202040302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322581">
                <a:tc vMerge="1">
                  <a:tcPr marL="0" marR="0" marT="25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65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133350" algn="ctr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選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文字造形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(1)</a:t>
                      </a:r>
                      <a:endParaRPr sz="6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1327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 err="1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視覺傳達設計概論</a:t>
                      </a:r>
                      <a:r>
                        <a:rPr sz="600" spc="-5" dirty="0" smtClean="0">
                          <a:latin typeface="Calibri" panose="020F0502020204030204"/>
                          <a:cs typeface="Calibri" panose="020F0502020204030204"/>
                        </a:rPr>
                        <a:t>(</a:t>
                      </a:r>
                      <a:r>
                        <a:rPr lang="en-US" altLang="zh-TW" sz="600" spc="-5" dirty="0" smtClean="0">
                          <a:latin typeface="Calibri" panose="020F0502020204030204"/>
                          <a:cs typeface="Calibri" panose="020F0502020204030204"/>
                        </a:rPr>
                        <a:t>2</a:t>
                      </a:r>
                      <a:r>
                        <a:rPr sz="600" dirty="0" smtClean="0">
                          <a:latin typeface="Calibri" panose="020F0502020204030204"/>
                          <a:cs typeface="Calibri" panose="020F0502020204030204"/>
                        </a:rPr>
                        <a:t>) </a:t>
                      </a:r>
                      <a:endParaRPr sz="600" dirty="0" smtClean="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 marR="1327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插畫與漫畫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(1)</a:t>
                      </a: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4615" marR="1327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 err="1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視覺傳達設計概論</a:t>
                      </a:r>
                      <a:r>
                        <a:rPr sz="600" spc="-5" smtClean="0">
                          <a:latin typeface="Calibri" panose="020F0502020204030204"/>
                          <a:cs typeface="Calibri" panose="020F0502020204030204"/>
                        </a:rPr>
                        <a:t>(</a:t>
                      </a:r>
                      <a:r>
                        <a:rPr lang="en-US" altLang="zh-TW" sz="600" spc="-5" smtClean="0">
                          <a:latin typeface="Calibri" panose="020F0502020204030204"/>
                          <a:cs typeface="Calibri" panose="020F0502020204030204"/>
                        </a:rPr>
                        <a:t>2</a:t>
                      </a:r>
                      <a:r>
                        <a:rPr sz="600" smtClean="0">
                          <a:latin typeface="Calibri" panose="020F0502020204030204"/>
                          <a:cs typeface="Calibri" panose="020F0502020204030204"/>
                        </a:rPr>
                        <a:t>) </a:t>
                      </a:r>
                      <a:endParaRPr sz="600" smtClean="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4615" marR="1327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插畫與漫畫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(1)</a:t>
                      </a: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21196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8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26365" marR="118745" indent="762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校定 實習科 目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5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1333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必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54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專題實作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(3)</a:t>
                      </a:r>
                      <a:endParaRPr sz="6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專題實作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(3)</a:t>
                      </a:r>
                      <a:endParaRPr sz="60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電腦動畫實習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sz="6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電腦動畫實習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sz="6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15900">
                <a:tc vMerge="1"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600" b="1" dirty="0" smtClean="0">
                        <a:solidFill>
                          <a:srgbClr val="17375E"/>
                        </a:solidFill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60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選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 err="1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電腦影像編輯實</a:t>
                      </a:r>
                      <a:r>
                        <a:rPr sz="600" spc="-15" dirty="0" err="1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習</a:t>
                      </a:r>
                      <a:r>
                        <a:rPr sz="600" spc="-5" dirty="0" smtClean="0"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電腦影像編輯實習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sz="60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網頁設計實習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網頁設計實習</a:t>
                      </a:r>
                      <a:r>
                        <a:rPr sz="600" spc="-5" dirty="0"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851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sz="600" dirty="0">
                          <a:latin typeface="Calibri" panose="020F0502020204030204"/>
                          <a:cs typeface="Calibri" panose="020F0502020204030204"/>
                        </a:rPr>
                        <a:t>動畫配樂及音效實習</a:t>
                      </a:r>
                      <a:r>
                        <a:rPr lang="en-US" altLang="zh-TW" sz="600" dirty="0">
                          <a:latin typeface="Calibri" panose="020F0502020204030204"/>
                          <a:cs typeface="Calibri" panose="020F0502020204030204"/>
                        </a:rPr>
                        <a:t>(3)</a:t>
                      </a:r>
                      <a:endParaRPr lang="en-US" altLang="zh-TW" sz="600" dirty="0"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 marR="2851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lang="en-US" altLang="zh-TW" sz="5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sz="60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動畫配樂及音效實習</a:t>
                      </a:r>
                      <a:r>
                        <a:rPr lang="en-US" altLang="zh-TW" sz="600" dirty="0"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(3)</a:t>
                      </a:r>
                      <a:endParaRPr lang="en-US" altLang="zh-TW" sz="600" dirty="0"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sz="600" dirty="0">
                          <a:latin typeface="Calibri" panose="020F0502020204030204"/>
                          <a:cs typeface="Calibri" panose="020F0502020204030204"/>
                        </a:rPr>
                        <a:t>動漫實務</a:t>
                      </a:r>
                      <a:r>
                        <a:rPr lang="en-US" altLang="zh-TW" sz="600" dirty="0">
                          <a:latin typeface="Calibri" panose="020F0502020204030204"/>
                          <a:cs typeface="Calibri" panose="020F0502020204030204"/>
                        </a:rPr>
                        <a:t>(3)</a:t>
                      </a:r>
                      <a:endParaRPr lang="en-US" altLang="zh-TW" sz="600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6035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124460" marR="11747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多 元 選 修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0340" marR="17335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同科 單班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b="1" dirty="0" err="1" smtClean="0">
                          <a:solidFill>
                            <a:srgbClr val="0070C0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  <a:sym typeface="+mn-ea"/>
                        </a:rPr>
                        <a:t>國防通識教育</a:t>
                      </a:r>
                      <a:r>
                        <a:rPr sz="600" b="1" spc="-5" dirty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(1</a:t>
                      </a:r>
                      <a:r>
                        <a:rPr sz="600" b="1" spc="-5" dirty="0" smtClean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)</a:t>
                      </a:r>
                      <a:endParaRPr sz="600" b="1" spc="-5" dirty="0" smtClean="0">
                        <a:solidFill>
                          <a:srgbClr val="0070C0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600" b="1" spc="-5" dirty="0" smtClean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人際關係與溝通</a:t>
                      </a:r>
                      <a:r>
                        <a:rPr lang="en-US" altLang="zh-TW" sz="600" b="1" spc="-5" dirty="0" smtClean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(1)</a:t>
                      </a:r>
                      <a:endParaRPr lang="en-US" altLang="zh-TW" sz="600" b="1" spc="-5" dirty="0" smtClean="0">
                        <a:solidFill>
                          <a:srgbClr val="0070C0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b="1" dirty="0" err="1" smtClean="0">
                          <a:solidFill>
                            <a:srgbClr val="0070C0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  <a:sym typeface="+mn-ea"/>
                        </a:rPr>
                        <a:t>國防通識教育</a:t>
                      </a:r>
                      <a:r>
                        <a:rPr sz="600" b="1" spc="-5" dirty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(1</a:t>
                      </a:r>
                      <a:r>
                        <a:rPr sz="600" b="1" spc="-5" dirty="0" smtClean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)</a:t>
                      </a:r>
                      <a:endParaRPr sz="600" b="1" spc="-5" dirty="0" smtClean="0">
                        <a:solidFill>
                          <a:srgbClr val="0070C0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600" b="1" spc="-5" dirty="0" smtClean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人際關係與溝通</a:t>
                      </a:r>
                      <a:r>
                        <a:rPr lang="en-US" altLang="zh-TW" sz="600" b="1" spc="-5" dirty="0" smtClean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(1)</a:t>
                      </a:r>
                      <a:endParaRPr lang="zh-TW" altLang="en-US" sz="600" dirty="0" smtClean="0">
                        <a:latin typeface="+mn-lt"/>
                        <a:cs typeface="Calibri" panose="020F0502020204030204"/>
                        <a:sym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zh-TW" altLang="en-US" sz="600" spc="-5" dirty="0" smtClean="0">
                        <a:latin typeface="+mn-lt"/>
                        <a:cs typeface="Calibri" panose="020F0502020204030204"/>
                        <a:sym typeface="+mn-ea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b="1" dirty="0" err="1" smtClean="0">
                          <a:solidFill>
                            <a:srgbClr val="0070C0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  <a:sym typeface="+mn-ea"/>
                        </a:rPr>
                        <a:t>國防通識教育</a:t>
                      </a:r>
                      <a:r>
                        <a:rPr sz="600" b="1" spc="-5" dirty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(1</a:t>
                      </a:r>
                      <a:r>
                        <a:rPr sz="600" b="1" spc="-5" dirty="0" smtClean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)</a:t>
                      </a:r>
                      <a:endParaRPr sz="600" b="1" spc="-5" dirty="0" smtClean="0">
                        <a:solidFill>
                          <a:srgbClr val="0070C0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600" b="1" spc="-5" dirty="0" smtClean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人際關係與溝通</a:t>
                      </a:r>
                      <a:r>
                        <a:rPr lang="en-US" altLang="zh-TW" sz="600" b="1" spc="-5" dirty="0" smtClean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(1)</a:t>
                      </a:r>
                      <a:endParaRPr lang="en-US" altLang="zh-TW" sz="600" b="1" spc="-5" dirty="0" smtClean="0">
                        <a:solidFill>
                          <a:srgbClr val="0070C0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sz="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電腦應用</a:t>
                      </a:r>
                      <a:r>
                        <a:rPr lang="en-US" altLang="zh-TW" sz="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lang="en-US" altLang="zh-TW" sz="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數位影像設計</a:t>
                      </a:r>
                      <a:r>
                        <a:rPr lang="en-US" altLang="zh-TW" sz="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lang="en-US" altLang="zh-TW" sz="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600" b="1" dirty="0">
                          <a:solidFill>
                            <a:srgbClr val="C0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向量繪圖實習</a:t>
                      </a:r>
                      <a:r>
                        <a:rPr lang="en-US" altLang="zh-TW" sz="600" b="1" dirty="0">
                          <a:solidFill>
                            <a:srgbClr val="C0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lang="en-US" altLang="zh-TW" sz="600" b="1" dirty="0">
                        <a:solidFill>
                          <a:srgbClr val="C0000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600" b="1" dirty="0">
                          <a:solidFill>
                            <a:srgbClr val="C0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電腦輔助設計實習</a:t>
                      </a:r>
                      <a:r>
                        <a:rPr lang="en-US" altLang="zh-TW" sz="600" b="1" dirty="0">
                          <a:solidFill>
                            <a:srgbClr val="C00000"/>
                          </a:solidFill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lang="en-US" altLang="zh-TW" sz="600" b="1" dirty="0">
                        <a:solidFill>
                          <a:srgbClr val="C00000"/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b="1" dirty="0" err="1" smtClean="0">
                          <a:solidFill>
                            <a:srgbClr val="0070C0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  <a:sym typeface="+mn-ea"/>
                        </a:rPr>
                        <a:t>國防通識教育</a:t>
                      </a:r>
                      <a:r>
                        <a:rPr sz="600" b="1" spc="-5" dirty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(1</a:t>
                      </a:r>
                      <a:r>
                        <a:rPr sz="600" b="1" spc="-5" dirty="0" smtClean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)</a:t>
                      </a:r>
                      <a:endParaRPr sz="600" b="1" spc="-5" dirty="0" smtClean="0">
                        <a:solidFill>
                          <a:srgbClr val="0070C0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600" b="1" spc="-5" dirty="0" smtClean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人際關係與溝通</a:t>
                      </a:r>
                      <a:r>
                        <a:rPr lang="en-US" altLang="zh-TW" sz="600" b="1" spc="-5" dirty="0" smtClean="0">
                          <a:solidFill>
                            <a:srgbClr val="0070C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(1)</a:t>
                      </a:r>
                      <a:endParaRPr lang="en-US" altLang="zh-TW" sz="600" b="1" spc="-5" dirty="0" smtClean="0">
                        <a:solidFill>
                          <a:srgbClr val="0070C0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sz="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電腦應用</a:t>
                      </a:r>
                      <a:r>
                        <a:rPr lang="en-US" altLang="zh-TW" sz="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數位影像設計</a:t>
                      </a:r>
                      <a:r>
                        <a:rPr lang="en-US" altLang="zh-TW" sz="6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600" b="1" dirty="0">
                          <a:solidFill>
                            <a:srgbClr val="C0000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向量繪圖實習</a:t>
                      </a:r>
                      <a:r>
                        <a:rPr lang="en-US" altLang="zh-TW" sz="600" b="1" dirty="0">
                          <a:solidFill>
                            <a:srgbClr val="C0000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600" b="1" dirty="0">
                        <a:solidFill>
                          <a:srgbClr val="C00000"/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600" b="1" dirty="0">
                          <a:solidFill>
                            <a:srgbClr val="C0000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電腦輔助設計實習</a:t>
                      </a:r>
                      <a:r>
                        <a:rPr lang="en-US" altLang="zh-TW" sz="600" b="1" dirty="0">
                          <a:solidFill>
                            <a:srgbClr val="C00000"/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sz="600" b="1" dirty="0"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416560">
                <a:tc vMerge="1"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0340" marR="173355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同群 跨科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3613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lang="zh-TW" altLang="en-US" sz="6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多媒體製作</a:t>
                      </a:r>
                      <a:r>
                        <a:rPr lang="en-US" altLang="zh-TW" sz="6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93980" marR="3613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lang="zh-TW" altLang="en-US" sz="6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影片剪輯</a:t>
                      </a:r>
                      <a:r>
                        <a:rPr lang="en-US" altLang="zh-TW" sz="6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93980" marR="3613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lang="zh-TW" altLang="en-US" sz="6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原住民族語文</a:t>
                      </a:r>
                      <a:r>
                        <a:rPr lang="en-US" altLang="zh-TW" sz="6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4615" marR="3613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lang="zh-TW" altLang="en-US" sz="6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多媒體製作</a:t>
                      </a:r>
                      <a:r>
                        <a:rPr lang="en-US" altLang="zh-TW" sz="6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93980" marR="3613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lang="zh-TW" altLang="en-US" sz="6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影片剪輯</a:t>
                      </a:r>
                      <a:r>
                        <a:rPr lang="en-US" altLang="zh-TW" sz="6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93980" marR="3613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lang="zh-TW" altLang="en-US" sz="6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原住民族語文</a:t>
                      </a:r>
                      <a:r>
                        <a:rPr lang="en-US" altLang="zh-TW" sz="6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sz="60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 marL="0" marR="0" marT="450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36855">
                <a:tc vMerge="1"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0340" marR="173355" algn="ctr">
                        <a:lnSpc>
                          <a:spcPct val="100000"/>
                        </a:lnSpc>
                      </a:pPr>
                      <a:r>
                        <a:rPr sz="60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同校</a:t>
                      </a:r>
                      <a:r>
                        <a:rPr sz="600" b="1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 </a:t>
                      </a: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跨群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54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21615">
                        <a:lnSpc>
                          <a:spcPct val="100000"/>
                        </a:lnSpc>
                      </a:pPr>
                      <a:r>
                        <a:rPr lang="zh-TW" sz="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物聯網智慧應用</a:t>
                      </a:r>
                      <a:r>
                        <a:rPr lang="en-US" altLang="zh-TW" sz="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lang="en-US" altLang="zh-TW" sz="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  <a:p>
                      <a:pPr marL="93980" marR="221615">
                        <a:lnSpc>
                          <a:spcPct val="100000"/>
                        </a:lnSpc>
                      </a:pPr>
                      <a:r>
                        <a:rPr lang="zh-TW" altLang="en-US" sz="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動畫遊戲設計</a:t>
                      </a:r>
                      <a:r>
                        <a:rPr lang="en-US" altLang="zh-TW" sz="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</a:rPr>
                        <a:t>(2)</a:t>
                      </a:r>
                      <a:endParaRPr lang="en-US" altLang="zh-TW" sz="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 panose="020F0502020204030204"/>
                        <a:cs typeface="Calibri" panose="020F0502020204030204"/>
                      </a:endParaRPr>
                    </a:p>
                  </a:txBody>
                  <a:tcPr marL="0" marR="0" marT="69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980" marR="221615">
                        <a:lnSpc>
                          <a:spcPct val="100000"/>
                        </a:lnSpc>
                      </a:pPr>
                      <a:r>
                        <a:rPr lang="zh-TW" sz="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物聯網智慧應用</a:t>
                      </a:r>
                      <a:r>
                        <a:rPr lang="en-US" altLang="zh-TW" sz="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  <a:p>
                      <a:pPr marL="93980" marR="221615">
                        <a:lnSpc>
                          <a:spcPct val="100000"/>
                        </a:lnSpc>
                      </a:pPr>
                      <a:r>
                        <a:rPr lang="zh-TW" altLang="en-US" sz="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動畫遊戲設計</a:t>
                      </a:r>
                      <a:r>
                        <a:rPr lang="en-US" altLang="zh-TW" sz="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libri" panose="020F0502020204030204"/>
                          <a:cs typeface="Calibri" panose="020F0502020204030204"/>
                          <a:sym typeface="+mn-ea"/>
                        </a:rPr>
                        <a:t>(2)</a:t>
                      </a:r>
                      <a:endParaRPr sz="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 panose="020F0502020204030204"/>
                        <a:cs typeface="Calibri" panose="020F0502020204030204"/>
                        <a:sym typeface="+mn-ea"/>
                      </a:endParaRPr>
                    </a:p>
                  </a:txBody>
                  <a:tcPr marL="0" marR="0" marT="698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87451">
                <a:tc gridSpan="2">
                  <a:txBody>
                    <a:bodyPr/>
                    <a:lstStyle/>
                    <a:p>
                      <a:pPr marL="22923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762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6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</a:t>
                      </a:r>
                      <a:r>
                        <a:rPr lang="en-US" altLang="zh-TW" sz="600" spc="-5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(1)</a:t>
                      </a:r>
                      <a:endParaRPr lang="zh-TW" altLang="en-US" sz="600" dirty="0" smtClean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635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6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</a:t>
                      </a:r>
                      <a:r>
                        <a:rPr lang="en-US" altLang="zh-TW" sz="600" spc="-5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(1)</a:t>
                      </a:r>
                      <a:endParaRPr lang="zh-TW" altLang="en-US" sz="600" dirty="0" smtClean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(1)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(1)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 err="1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</a:t>
                      </a:r>
                      <a:r>
                        <a:rPr sz="600" spc="-5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</a:t>
                      </a:r>
                      <a:r>
                        <a:rPr lang="en-US" sz="600" spc="-5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0</a:t>
                      </a:r>
                      <a:r>
                        <a:rPr sz="600" spc="-5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 err="1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彈性學習時間</a:t>
                      </a:r>
                      <a:r>
                        <a:rPr sz="600" spc="-5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</a:t>
                      </a:r>
                      <a:r>
                        <a:rPr lang="en-US" sz="600" spc="-5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0</a:t>
                      </a:r>
                      <a:r>
                        <a:rPr sz="600" spc="-5" dirty="0" smtClean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  <a:tr h="186562">
                <a:tc gridSpan="2">
                  <a:txBody>
                    <a:bodyPr/>
                    <a:lstStyle/>
                    <a:p>
                      <a:pPr marL="22923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6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699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</a:t>
                      </a:r>
                      <a:r>
                        <a:rPr sz="600" spc="-1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間</a:t>
                      </a: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(3)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635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(3)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(3)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(3)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(3)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團體活動時間</a:t>
                      </a:r>
                      <a:r>
                        <a:rPr sz="600" spc="-5" dirty="0">
                          <a:latin typeface="微軟正黑體" panose="020B0604030504040204" charset="-120"/>
                          <a:cs typeface="微軟正黑體" panose="020B0604030504040204" charset="-120"/>
                        </a:rPr>
                        <a:t>(3)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63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231650" y="1496591"/>
            <a:ext cx="6576055" cy="5729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70408" y="1514728"/>
            <a:ext cx="6499199" cy="4965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70408" y="1514728"/>
            <a:ext cx="6499225" cy="496570"/>
          </a:xfrm>
          <a:custGeom>
            <a:avLst/>
            <a:gdLst/>
            <a:ahLst/>
            <a:cxnLst/>
            <a:rect l="l" t="t" r="r" b="b"/>
            <a:pathLst>
              <a:path w="6499225" h="496569">
                <a:moveTo>
                  <a:pt x="82753" y="0"/>
                </a:moveTo>
                <a:lnTo>
                  <a:pt x="6416395" y="0"/>
                </a:lnTo>
                <a:lnTo>
                  <a:pt x="6448621" y="6508"/>
                </a:lnTo>
                <a:lnTo>
                  <a:pt x="6474942" y="24257"/>
                </a:lnTo>
                <a:lnTo>
                  <a:pt x="6492690" y="50577"/>
                </a:lnTo>
                <a:lnTo>
                  <a:pt x="6499199" y="82804"/>
                </a:lnTo>
                <a:lnTo>
                  <a:pt x="6499199" y="496570"/>
                </a:lnTo>
                <a:lnTo>
                  <a:pt x="0" y="496570"/>
                </a:lnTo>
                <a:lnTo>
                  <a:pt x="0" y="82804"/>
                </a:lnTo>
                <a:lnTo>
                  <a:pt x="6502" y="50577"/>
                </a:lnTo>
                <a:lnTo>
                  <a:pt x="24236" y="24257"/>
                </a:lnTo>
                <a:lnTo>
                  <a:pt x="50540" y="6508"/>
                </a:lnTo>
                <a:lnTo>
                  <a:pt x="82753" y="0"/>
                </a:lnTo>
                <a:close/>
              </a:path>
            </a:pathLst>
          </a:custGeom>
          <a:ln w="9524">
            <a:solidFill>
              <a:srgbClr val="46AA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59401" y="1616417"/>
            <a:ext cx="1385697" cy="34128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3406902" y="1957666"/>
            <a:ext cx="226199" cy="32185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1540510" y="1651253"/>
            <a:ext cx="767715" cy="24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5095" marR="5080" indent="-113030">
              <a:lnSpc>
                <a:spcPct val="101000"/>
              </a:lnSpc>
              <a:spcBef>
                <a:spcPts val="95"/>
              </a:spcBef>
            </a:pPr>
            <a:r>
              <a:rPr sz="700" spc="5" dirty="0">
                <a:latin typeface="微軟正黑體" panose="020B0604030504040204" charset="-120"/>
                <a:cs typeface="微軟正黑體" panose="020B0604030504040204" charset="-120"/>
              </a:rPr>
              <a:t>一.培養多媒體動畫 設計的技術人才</a:t>
            </a:r>
            <a:endParaRPr sz="70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587879" y="1651253"/>
            <a:ext cx="676275" cy="24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5095" marR="5080" indent="-113030">
              <a:lnSpc>
                <a:spcPct val="101000"/>
              </a:lnSpc>
              <a:spcBef>
                <a:spcPts val="95"/>
              </a:spcBef>
            </a:pPr>
            <a:r>
              <a:rPr sz="700" spc="5" dirty="0">
                <a:latin typeface="微軟正黑體" panose="020B0604030504040204" charset="-120"/>
                <a:cs typeface="微軟正黑體" panose="020B0604030504040204" charset="-120"/>
              </a:rPr>
              <a:t>二.培養電腦繪圖 的技術人才</a:t>
            </a:r>
            <a:endParaRPr sz="70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546094" y="1651253"/>
            <a:ext cx="767715" cy="24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5095" marR="5080" indent="-113030">
              <a:lnSpc>
                <a:spcPct val="101000"/>
              </a:lnSpc>
              <a:spcBef>
                <a:spcPts val="95"/>
              </a:spcBef>
            </a:pPr>
            <a:r>
              <a:rPr sz="700" spc="5" dirty="0">
                <a:latin typeface="微軟正黑體" panose="020B0604030504040204" charset="-120"/>
                <a:cs typeface="微軟正黑體" panose="020B0604030504040204" charset="-120"/>
              </a:rPr>
              <a:t>三.培養藝術與視覺 傳達的技術人才</a:t>
            </a:r>
            <a:endParaRPr sz="70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616322" y="1651253"/>
            <a:ext cx="769620" cy="24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5095" marR="5080" indent="-113030">
              <a:lnSpc>
                <a:spcPct val="101000"/>
              </a:lnSpc>
              <a:spcBef>
                <a:spcPts val="95"/>
              </a:spcBef>
            </a:pPr>
            <a:r>
              <a:rPr sz="700" spc="5" dirty="0">
                <a:latin typeface="微軟正黑體" panose="020B0604030504040204" charset="-120"/>
                <a:cs typeface="微軟正黑體" panose="020B0604030504040204" charset="-120"/>
              </a:rPr>
              <a:t>四.培養攝影</a:t>
            </a:r>
            <a:r>
              <a:rPr sz="700" spc="-5" dirty="0">
                <a:latin typeface="微軟正黑體" panose="020B0604030504040204" charset="-120"/>
                <a:cs typeface="微軟正黑體" panose="020B0604030504040204" charset="-120"/>
              </a:rPr>
              <a:t>及</a:t>
            </a:r>
            <a:r>
              <a:rPr sz="700" spc="5" dirty="0">
                <a:latin typeface="微軟正黑體" panose="020B0604030504040204" charset="-120"/>
                <a:cs typeface="微軟正黑體" panose="020B0604030504040204" charset="-120"/>
              </a:rPr>
              <a:t>影片 剪</a:t>
            </a:r>
            <a:r>
              <a:rPr sz="700" dirty="0">
                <a:latin typeface="微軟正黑體" panose="020B0604030504040204" charset="-120"/>
                <a:cs typeface="微軟正黑體" panose="020B0604030504040204" charset="-120"/>
              </a:rPr>
              <a:t>輯</a:t>
            </a:r>
            <a:r>
              <a:rPr sz="700" spc="5" dirty="0">
                <a:latin typeface="微軟正黑體" panose="020B0604030504040204" charset="-120"/>
                <a:cs typeface="微軟正黑體" panose="020B0604030504040204" charset="-120"/>
              </a:rPr>
              <a:t>的技術人才</a:t>
            </a:r>
            <a:endParaRPr sz="70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52642" y="1651253"/>
            <a:ext cx="1037590" cy="24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5095" marR="5080" indent="-113030">
              <a:lnSpc>
                <a:spcPct val="101000"/>
              </a:lnSpc>
              <a:spcBef>
                <a:spcPts val="95"/>
              </a:spcBef>
            </a:pPr>
            <a:r>
              <a:rPr sz="700" spc="5" dirty="0">
                <a:latin typeface="微軟正黑體" panose="020B0604030504040204" charset="-120"/>
                <a:cs typeface="微軟正黑體" panose="020B0604030504040204" charset="-120"/>
              </a:rPr>
              <a:t>五</a:t>
            </a:r>
            <a:r>
              <a:rPr sz="700" dirty="0">
                <a:latin typeface="微軟正黑體" panose="020B0604030504040204" charset="-120"/>
                <a:cs typeface="微軟正黑體" panose="020B0604030504040204" charset="-120"/>
              </a:rPr>
              <a:t>.</a:t>
            </a:r>
            <a:r>
              <a:rPr sz="700" spc="5" dirty="0">
                <a:latin typeface="微軟正黑體" panose="020B0604030504040204" charset="-120"/>
                <a:cs typeface="微軟正黑體" panose="020B0604030504040204" charset="-120"/>
              </a:rPr>
              <a:t>培養多媒體動畫相關 專業領域繼續進修人才</a:t>
            </a:r>
            <a:endParaRPr sz="70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14043" y="8074660"/>
            <a:ext cx="6501384" cy="54259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321513" y="8074965"/>
            <a:ext cx="6425742" cy="46578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321513" y="8074660"/>
            <a:ext cx="6426200" cy="466090"/>
          </a:xfrm>
          <a:custGeom>
            <a:avLst/>
            <a:gdLst/>
            <a:ahLst/>
            <a:cxnLst/>
            <a:rect l="l" t="t" r="r" b="b"/>
            <a:pathLst>
              <a:path w="6426200" h="466090">
                <a:moveTo>
                  <a:pt x="77635" y="0"/>
                </a:moveTo>
                <a:lnTo>
                  <a:pt x="6348018" y="0"/>
                </a:lnTo>
                <a:lnTo>
                  <a:pt x="6378272" y="6099"/>
                </a:lnTo>
                <a:lnTo>
                  <a:pt x="6402978" y="22733"/>
                </a:lnTo>
                <a:lnTo>
                  <a:pt x="6419634" y="47405"/>
                </a:lnTo>
                <a:lnTo>
                  <a:pt x="6425742" y="77622"/>
                </a:lnTo>
                <a:lnTo>
                  <a:pt x="6425742" y="465785"/>
                </a:lnTo>
                <a:lnTo>
                  <a:pt x="0" y="465785"/>
                </a:lnTo>
                <a:lnTo>
                  <a:pt x="0" y="77622"/>
                </a:lnTo>
                <a:lnTo>
                  <a:pt x="6099" y="47405"/>
                </a:lnTo>
                <a:lnTo>
                  <a:pt x="22734" y="22733"/>
                </a:lnTo>
                <a:lnTo>
                  <a:pt x="47411" y="6099"/>
                </a:lnTo>
                <a:lnTo>
                  <a:pt x="77635" y="0"/>
                </a:lnTo>
                <a:close/>
              </a:path>
            </a:pathLst>
          </a:custGeom>
          <a:ln w="9524">
            <a:solidFill>
              <a:srgbClr val="F6924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3654380" y="7732732"/>
            <a:ext cx="189826" cy="27875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35894" y="8083550"/>
            <a:ext cx="1445641" cy="38903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283463" y="8464550"/>
            <a:ext cx="6501384" cy="48463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321513" y="8512709"/>
            <a:ext cx="6425742" cy="409041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321513" y="8512175"/>
            <a:ext cx="6426200" cy="409575"/>
          </a:xfrm>
          <a:custGeom>
            <a:avLst/>
            <a:gdLst/>
            <a:ahLst/>
            <a:cxnLst/>
            <a:rect l="l" t="t" r="r" b="b"/>
            <a:pathLst>
              <a:path w="6426200" h="409575">
                <a:moveTo>
                  <a:pt x="0" y="68173"/>
                </a:moveTo>
                <a:lnTo>
                  <a:pt x="5356" y="41635"/>
                </a:lnTo>
                <a:lnTo>
                  <a:pt x="19965" y="19965"/>
                </a:lnTo>
                <a:lnTo>
                  <a:pt x="41635" y="5356"/>
                </a:lnTo>
                <a:lnTo>
                  <a:pt x="68173" y="0"/>
                </a:lnTo>
                <a:lnTo>
                  <a:pt x="6357543" y="0"/>
                </a:lnTo>
                <a:lnTo>
                  <a:pt x="6384059" y="5356"/>
                </a:lnTo>
                <a:lnTo>
                  <a:pt x="6405740" y="19965"/>
                </a:lnTo>
                <a:lnTo>
                  <a:pt x="6420373" y="41635"/>
                </a:lnTo>
                <a:lnTo>
                  <a:pt x="6425742" y="68173"/>
                </a:lnTo>
                <a:lnTo>
                  <a:pt x="6425742" y="340868"/>
                </a:lnTo>
                <a:lnTo>
                  <a:pt x="6420373" y="367400"/>
                </a:lnTo>
                <a:lnTo>
                  <a:pt x="6405740" y="389070"/>
                </a:lnTo>
                <a:lnTo>
                  <a:pt x="6384059" y="403682"/>
                </a:lnTo>
                <a:lnTo>
                  <a:pt x="6357543" y="409041"/>
                </a:lnTo>
                <a:lnTo>
                  <a:pt x="68173" y="409041"/>
                </a:lnTo>
                <a:lnTo>
                  <a:pt x="41635" y="403682"/>
                </a:lnTo>
                <a:lnTo>
                  <a:pt x="19965" y="389070"/>
                </a:lnTo>
                <a:lnTo>
                  <a:pt x="5356" y="367400"/>
                </a:lnTo>
                <a:lnTo>
                  <a:pt x="0" y="340868"/>
                </a:lnTo>
                <a:lnTo>
                  <a:pt x="0" y="68173"/>
                </a:lnTo>
                <a:close/>
              </a:path>
            </a:pathLst>
          </a:custGeom>
          <a:ln w="9525">
            <a:solidFill>
              <a:srgbClr val="BD4A47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6" name="object 26"/>
          <p:cNvSpPr/>
          <p:nvPr/>
        </p:nvSpPr>
        <p:spPr>
          <a:xfrm>
            <a:off x="3694207" y="8314639"/>
            <a:ext cx="170370" cy="27861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88831" y="8566824"/>
            <a:ext cx="1415161" cy="35492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 txBox="1"/>
          <p:nvPr/>
        </p:nvSpPr>
        <p:spPr>
          <a:xfrm>
            <a:off x="1586102" y="8660155"/>
            <a:ext cx="67627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latin typeface="微軟正黑體" panose="020B0604030504040204" charset="-120"/>
                <a:cs typeface="微軟正黑體" panose="020B0604030504040204" charset="-120"/>
              </a:rPr>
              <a:t>一.平面設計人員</a:t>
            </a:r>
            <a:endParaRPr sz="70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622550" y="8640063"/>
            <a:ext cx="67627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latin typeface="微軟正黑體" panose="020B0604030504040204" charset="-120"/>
                <a:cs typeface="微軟正黑體" panose="020B0604030504040204" charset="-120"/>
              </a:rPr>
              <a:t>二.動畫設計人員</a:t>
            </a:r>
            <a:endParaRPr sz="70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632580" y="8650401"/>
            <a:ext cx="67627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latin typeface="微軟正黑體" panose="020B0604030504040204" charset="-120"/>
                <a:cs typeface="微軟正黑體" panose="020B0604030504040204" charset="-120"/>
              </a:rPr>
              <a:t>三.網頁設計人員</a:t>
            </a:r>
            <a:endParaRPr sz="70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675377" y="8640622"/>
            <a:ext cx="76644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latin typeface="微軟正黑體" panose="020B0604030504040204" charset="-120"/>
                <a:cs typeface="微軟正黑體" panose="020B0604030504040204" charset="-120"/>
              </a:rPr>
              <a:t>四.多媒體設計人員</a:t>
            </a:r>
            <a:endParaRPr sz="70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705855" y="8639581"/>
            <a:ext cx="67627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latin typeface="微軟正黑體" panose="020B0604030504040204" charset="-120"/>
                <a:cs typeface="微軟正黑體" panose="020B0604030504040204" charset="-120"/>
              </a:rPr>
              <a:t>五.插畫設計人員</a:t>
            </a:r>
            <a:endParaRPr sz="70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504061" y="8157210"/>
            <a:ext cx="588010" cy="241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1000"/>
              </a:lnSpc>
              <a:spcBef>
                <a:spcPts val="95"/>
              </a:spcBef>
            </a:pPr>
            <a:r>
              <a:rPr sz="700" spc="5" dirty="0">
                <a:latin typeface="微軟正黑體" panose="020B0604030504040204" charset="-120"/>
                <a:cs typeface="微軟正黑體" panose="020B0604030504040204" charset="-120"/>
              </a:rPr>
              <a:t>一.具備繪圖的 基礎能力</a:t>
            </a:r>
            <a:endParaRPr sz="700" dirty="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201798" y="8121015"/>
            <a:ext cx="676275" cy="351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2000"/>
              </a:lnSpc>
              <a:spcBef>
                <a:spcPts val="90"/>
              </a:spcBef>
            </a:pPr>
            <a:r>
              <a:rPr sz="700" spc="5" dirty="0">
                <a:solidFill>
                  <a:srgbClr val="9900CC"/>
                </a:solidFill>
                <a:latin typeface="微軟正黑體" panose="020B0604030504040204" charset="-120"/>
                <a:cs typeface="微軟正黑體" panose="020B0604030504040204" charset="-120"/>
              </a:rPr>
              <a:t>二.具備色彩及造 形設計的應用能 力</a:t>
            </a:r>
            <a:endParaRPr sz="700" dirty="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046348" y="8112760"/>
            <a:ext cx="586740" cy="351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2000"/>
              </a:lnSpc>
              <a:spcBef>
                <a:spcPts val="90"/>
              </a:spcBef>
            </a:pPr>
            <a:r>
              <a:rPr sz="700" spc="5" dirty="0">
                <a:solidFill>
                  <a:srgbClr val="FF0066"/>
                </a:solidFill>
                <a:latin typeface="微軟正黑體" panose="020B0604030504040204" charset="-120"/>
                <a:cs typeface="微軟正黑體" panose="020B0604030504040204" charset="-120"/>
              </a:rPr>
              <a:t>三.具備動畫配 樂設計的應用 能力</a:t>
            </a:r>
            <a:endParaRPr sz="700" dirty="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844162" y="8121015"/>
            <a:ext cx="586740" cy="351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2000"/>
              </a:lnSpc>
              <a:spcBef>
                <a:spcPts val="90"/>
              </a:spcBef>
            </a:pPr>
            <a:r>
              <a:rPr sz="700" spc="5" dirty="0">
                <a:solidFill>
                  <a:srgbClr val="0000FF"/>
                </a:solidFill>
                <a:latin typeface="微軟正黑體" panose="020B0604030504040204" charset="-120"/>
                <a:cs typeface="微軟正黑體" panose="020B0604030504040204" charset="-120"/>
              </a:rPr>
              <a:t>四.具備影音多 媒體製作的能 力</a:t>
            </a:r>
            <a:endParaRPr sz="700" dirty="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616449" y="8112760"/>
            <a:ext cx="496570" cy="351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2000"/>
              </a:lnSpc>
              <a:spcBef>
                <a:spcPts val="90"/>
              </a:spcBef>
            </a:pPr>
            <a:r>
              <a:rPr sz="700" spc="5" dirty="0">
                <a:solidFill>
                  <a:srgbClr val="974707"/>
                </a:solidFill>
                <a:latin typeface="微軟正黑體" panose="020B0604030504040204" charset="-120"/>
                <a:cs typeface="微軟正黑體" panose="020B0604030504040204" charset="-120"/>
              </a:rPr>
              <a:t>五.具藝術科 技及美學的 能力</a:t>
            </a:r>
            <a:endParaRPr sz="700" dirty="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244084" y="8101965"/>
            <a:ext cx="1351280" cy="351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 defTabSz="-635">
              <a:lnSpc>
                <a:spcPct val="102000"/>
              </a:lnSpc>
              <a:spcBef>
                <a:spcPts val="90"/>
              </a:spcBef>
              <a:tabLst>
                <a:tab pos="687070" algn="l"/>
              </a:tabLst>
            </a:pPr>
            <a:r>
              <a:rPr sz="700" spc="5" dirty="0" err="1">
                <a:latin typeface="微軟正黑體" panose="020B0604030504040204" charset="-120"/>
                <a:cs typeface="微軟正黑體" panose="020B0604030504040204" charset="-120"/>
              </a:rPr>
              <a:t>六</a:t>
            </a:r>
            <a:r>
              <a:rPr sz="700" dirty="0" err="1">
                <a:latin typeface="微軟正黑體" panose="020B0604030504040204" charset="-120"/>
                <a:cs typeface="微軟正黑體" panose="020B0604030504040204" charset="-120"/>
              </a:rPr>
              <a:t>.</a:t>
            </a:r>
            <a:r>
              <a:rPr sz="700" spc="5" dirty="0" err="1" smtClean="0">
                <a:latin typeface="微軟正黑體" panose="020B0604030504040204" charset="-120"/>
                <a:cs typeface="微軟正黑體" panose="020B0604030504040204" charset="-120"/>
              </a:rPr>
              <a:t>具備精密</a:t>
            </a:r>
            <a:r>
              <a:rPr lang="zh-TW" altLang="en-US" sz="700" spc="5" dirty="0" smtClean="0">
                <a:latin typeface="微軟正黑體" panose="020B0604030504040204" charset="-120"/>
                <a:cs typeface="微軟正黑體" panose="020B0604030504040204" charset="-120"/>
              </a:rPr>
              <a:t>   </a:t>
            </a:r>
            <a:r>
              <a:rPr sz="700" spc="110" dirty="0" smtClean="0">
                <a:latin typeface="微軟正黑體" panose="020B0604030504040204" charset="-120"/>
                <a:cs typeface="微軟正黑體" panose="020B0604030504040204" charset="-120"/>
              </a:rPr>
              <a:t> </a:t>
            </a:r>
            <a:r>
              <a:rPr sz="700" spc="5" dirty="0" err="1">
                <a:solidFill>
                  <a:srgbClr val="009900"/>
                </a:solidFill>
                <a:latin typeface="微軟正黑體" panose="020B0604030504040204" charset="-120"/>
                <a:cs typeface="微軟正黑體" panose="020B0604030504040204" charset="-120"/>
              </a:rPr>
              <a:t>七</a:t>
            </a:r>
            <a:r>
              <a:rPr sz="700" dirty="0" err="1">
                <a:solidFill>
                  <a:srgbClr val="009900"/>
                </a:solidFill>
                <a:latin typeface="微軟正黑體" panose="020B0604030504040204" charset="-120"/>
                <a:cs typeface="微軟正黑體" panose="020B0604030504040204" charset="-120"/>
              </a:rPr>
              <a:t>.</a:t>
            </a:r>
            <a:r>
              <a:rPr sz="700" spc="5" dirty="0" err="1">
                <a:solidFill>
                  <a:srgbClr val="009900"/>
                </a:solidFill>
                <a:latin typeface="微軟正黑體" panose="020B0604030504040204" charset="-120"/>
                <a:cs typeface="微軟正黑體" panose="020B0604030504040204" charset="-120"/>
              </a:rPr>
              <a:t>具備廣告行銷</a:t>
            </a:r>
            <a:r>
              <a:rPr sz="700" spc="5" dirty="0">
                <a:solidFill>
                  <a:srgbClr val="009900"/>
                </a:solidFill>
                <a:latin typeface="微軟正黑體" panose="020B0604030504040204" charset="-120"/>
                <a:cs typeface="微軟正黑體" panose="020B0604030504040204" charset="-120"/>
              </a:rPr>
              <a:t> </a:t>
            </a:r>
            <a:r>
              <a:rPr lang="zh-TW" altLang="en-US" sz="700" spc="5" dirty="0" smtClean="0">
                <a:solidFill>
                  <a:srgbClr val="009900"/>
                </a:solidFill>
                <a:latin typeface="微軟正黑體" panose="020B0604030504040204" charset="-120"/>
                <a:cs typeface="微軟正黑體" panose="020B0604030504040204" charset="-120"/>
              </a:rPr>
              <a:t> </a:t>
            </a:r>
            <a:r>
              <a:rPr sz="700" spc="5" dirty="0" err="1" smtClean="0">
                <a:latin typeface="微軟正黑體" panose="020B0604030504040204" charset="-120"/>
                <a:cs typeface="微軟正黑體" panose="020B0604030504040204" charset="-120"/>
              </a:rPr>
              <a:t>製圖的應用</a:t>
            </a:r>
            <a:r>
              <a:rPr lang="zh-TW" altLang="en-US" sz="700" spc="5" dirty="0" smtClean="0">
                <a:latin typeface="微軟正黑體" panose="020B0604030504040204" charset="-120"/>
                <a:cs typeface="微軟正黑體" panose="020B0604030504040204" charset="-120"/>
              </a:rPr>
              <a:t>         </a:t>
            </a:r>
            <a:r>
              <a:rPr sz="700" spc="95" dirty="0" smtClean="0">
                <a:latin typeface="微軟正黑體" panose="020B0604030504040204" charset="-120"/>
                <a:cs typeface="微軟正黑體" panose="020B0604030504040204" charset="-120"/>
              </a:rPr>
              <a:t> </a:t>
            </a:r>
            <a:r>
              <a:rPr sz="700" spc="5" dirty="0">
                <a:solidFill>
                  <a:srgbClr val="009900"/>
                </a:solidFill>
                <a:latin typeface="微軟正黑體" panose="020B0604030504040204" charset="-120"/>
                <a:cs typeface="微軟正黑體" panose="020B0604030504040204" charset="-120"/>
              </a:rPr>
              <a:t>與創意思考的設 </a:t>
            </a:r>
            <a:r>
              <a:rPr sz="700" spc="5" dirty="0">
                <a:latin typeface="微軟正黑體" panose="020B0604030504040204" charset="-120"/>
                <a:cs typeface="微軟正黑體" panose="020B0604030504040204" charset="-120"/>
              </a:rPr>
              <a:t>能力	</a:t>
            </a:r>
            <a:r>
              <a:rPr sz="700" spc="5" dirty="0">
                <a:solidFill>
                  <a:srgbClr val="009900"/>
                </a:solidFill>
                <a:latin typeface="微軟正黑體" panose="020B0604030504040204" charset="-120"/>
                <a:cs typeface="微軟正黑體" panose="020B0604030504040204" charset="-120"/>
              </a:rPr>
              <a:t>計能力</a:t>
            </a:r>
            <a:endParaRPr sz="700" dirty="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cxnSp>
        <p:nvCxnSpPr>
          <p:cNvPr id="40" name="直線接點 39"/>
          <p:cNvCxnSpPr/>
          <p:nvPr/>
        </p:nvCxnSpPr>
        <p:spPr>
          <a:xfrm>
            <a:off x="298450" y="2216150"/>
            <a:ext cx="862440" cy="415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1493</Words>
  <Application>WPS Presentation</Application>
  <PresentationFormat>自訂</PresentationFormat>
  <Paragraphs>319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新細明體</vt:lpstr>
      <vt:lpstr>Wingdings</vt:lpstr>
      <vt:lpstr>Yu Gothic</vt:lpstr>
      <vt:lpstr>微軟正黑體</vt:lpstr>
      <vt:lpstr>Times New Roman</vt:lpstr>
      <vt:lpstr>Calibri</vt:lpstr>
      <vt:lpstr>Calibri</vt:lpstr>
      <vt:lpstr>SimSun</vt:lpstr>
      <vt:lpstr>Microsoft YaHei</vt:lpstr>
      <vt:lpstr>Arial Unicode MS</vt:lpstr>
      <vt:lpstr>新細明體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USER</cp:lastModifiedBy>
  <cp:revision>15</cp:revision>
  <dcterms:created xsi:type="dcterms:W3CDTF">2019-11-28T06:24:00Z</dcterms:created>
  <dcterms:modified xsi:type="dcterms:W3CDTF">2025-01-03T00:50:14Z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2019-03-25T00:00:00Z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2019-11-28T00:00:00Z</vt:filetime>
  </property>
  <property fmtid="{D5CDD505-2E9C-101B-9397-08002B2CF9AE}" pid="5" name="KSOProductBuildVer">
    <vt:lpwstr>1028-10.8.0.6003</vt:lpwstr>
  </property>
</Properties>
</file>