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0807700" cy="18008600"/>
  <p:notesSz cx="10807700" cy="180086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0" d="100"/>
          <a:sy n="90" d="100"/>
        </p:scale>
        <p:origin x="-72" y="-7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810577" y="5582666"/>
            <a:ext cx="9186545" cy="378180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621155" y="10084816"/>
            <a:ext cx="7565390" cy="45021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11/15/2023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11/15/2023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40385" y="4141978"/>
            <a:ext cx="4701349" cy="1188567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565965" y="4141978"/>
            <a:ext cx="4701349" cy="1188567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11/15/2023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11/15/2023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11/15/2023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4738370" y="4032250"/>
            <a:ext cx="2868295" cy="304800"/>
          </a:xfrm>
          <a:custGeom>
            <a:avLst/>
            <a:gdLst/>
            <a:ahLst/>
            <a:cxnLst/>
            <a:rect l="l" t="t" r="r" b="b"/>
            <a:pathLst>
              <a:path w="2868295" h="304800">
                <a:moveTo>
                  <a:pt x="0" y="304800"/>
                </a:moveTo>
                <a:lnTo>
                  <a:pt x="2867787" y="304800"/>
                </a:lnTo>
                <a:lnTo>
                  <a:pt x="2867787" y="0"/>
                </a:lnTo>
                <a:lnTo>
                  <a:pt x="0" y="0"/>
                </a:lnTo>
                <a:lnTo>
                  <a:pt x="0" y="304800"/>
                </a:lnTo>
                <a:close/>
              </a:path>
            </a:pathLst>
          </a:custGeom>
          <a:solidFill>
            <a:srgbClr val="FCEAD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40385" y="720344"/>
            <a:ext cx="9726930" cy="288137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40385" y="4141978"/>
            <a:ext cx="9726930" cy="1188567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674618" y="16747998"/>
            <a:ext cx="3458464" cy="90043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40385" y="16747998"/>
            <a:ext cx="2485771" cy="90043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11/15/2023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781544" y="16747998"/>
            <a:ext cx="2485771" cy="90043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366774" y="186690"/>
            <a:ext cx="2513330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dirty="0">
                <a:solidFill>
                  <a:srgbClr val="17375E"/>
                </a:solidFill>
                <a:latin typeface="Noto Sans CJK JP Regular"/>
                <a:cs typeface="Noto Sans CJK JP Regular"/>
              </a:rPr>
              <a:t>新</a:t>
            </a:r>
            <a:r>
              <a:rPr sz="2800" spc="-5" dirty="0">
                <a:solidFill>
                  <a:srgbClr val="17375E"/>
                </a:solidFill>
                <a:latin typeface="Noto Sans CJK JP Regular"/>
                <a:cs typeface="Noto Sans CJK JP Regular"/>
              </a:rPr>
              <a:t>北市莊</a:t>
            </a:r>
            <a:r>
              <a:rPr sz="2800" dirty="0">
                <a:solidFill>
                  <a:srgbClr val="17375E"/>
                </a:solidFill>
                <a:latin typeface="Noto Sans CJK JP Regular"/>
                <a:cs typeface="Noto Sans CJK JP Regular"/>
              </a:rPr>
              <a:t>敬</a:t>
            </a:r>
            <a:r>
              <a:rPr sz="2800" spc="-5" dirty="0">
                <a:solidFill>
                  <a:srgbClr val="17375E"/>
                </a:solidFill>
                <a:latin typeface="Noto Sans CJK JP Regular"/>
                <a:cs typeface="Noto Sans CJK JP Regular"/>
              </a:rPr>
              <a:t>高職</a:t>
            </a:r>
            <a:endParaRPr sz="2800">
              <a:latin typeface="Noto Sans CJK JP Regular"/>
              <a:cs typeface="Noto Sans CJK JP Regular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211192" y="186690"/>
            <a:ext cx="2868930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1434465" algn="l"/>
              </a:tabLst>
            </a:pPr>
            <a:r>
              <a:rPr sz="2800" dirty="0">
                <a:solidFill>
                  <a:srgbClr val="17375E"/>
                </a:solidFill>
                <a:latin typeface="Noto Sans CJK JP Regular"/>
                <a:cs typeface="Noto Sans CJK JP Regular"/>
              </a:rPr>
              <a:t>園</a:t>
            </a:r>
            <a:r>
              <a:rPr sz="2800" spc="-5" dirty="0">
                <a:solidFill>
                  <a:srgbClr val="17375E"/>
                </a:solidFill>
                <a:latin typeface="Noto Sans CJK JP Regular"/>
                <a:cs typeface="Noto Sans CJK JP Regular"/>
              </a:rPr>
              <a:t>藝科</a:t>
            </a:r>
            <a:r>
              <a:rPr sz="2800" dirty="0">
                <a:solidFill>
                  <a:srgbClr val="17375E"/>
                </a:solidFill>
                <a:latin typeface="Noto Sans CJK JP Regular"/>
                <a:cs typeface="Noto Sans CJK JP Regular"/>
              </a:rPr>
              <a:t>	課</a:t>
            </a:r>
            <a:r>
              <a:rPr sz="2800" spc="-5" dirty="0">
                <a:solidFill>
                  <a:srgbClr val="17375E"/>
                </a:solidFill>
                <a:latin typeface="Noto Sans CJK JP Regular"/>
                <a:cs typeface="Noto Sans CJK JP Regular"/>
              </a:rPr>
              <a:t>程地圖</a:t>
            </a:r>
            <a:endParaRPr sz="2800">
              <a:latin typeface="Noto Sans CJK JP Regular"/>
              <a:cs typeface="Noto Sans CJK JP Regular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7233666" y="300990"/>
            <a:ext cx="2316480" cy="3149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900" spc="-5" dirty="0">
                <a:solidFill>
                  <a:srgbClr val="17375E"/>
                </a:solidFill>
                <a:latin typeface="Noto Sans Mono CJK JP Regular"/>
                <a:cs typeface="Noto Sans Mono CJK JP Regular"/>
              </a:rPr>
              <a:t>(10</a:t>
            </a:r>
            <a:r>
              <a:rPr sz="1900" spc="5" dirty="0">
                <a:solidFill>
                  <a:srgbClr val="17375E"/>
                </a:solidFill>
                <a:latin typeface="Noto Sans Mono CJK JP Regular"/>
                <a:cs typeface="Noto Sans Mono CJK JP Regular"/>
              </a:rPr>
              <a:t>8</a:t>
            </a:r>
            <a:r>
              <a:rPr sz="1900" spc="-5" dirty="0">
                <a:solidFill>
                  <a:srgbClr val="17375E"/>
                </a:solidFill>
                <a:latin typeface="Noto Sans CJK JP Regular"/>
                <a:cs typeface="Noto Sans CJK JP Regular"/>
              </a:rPr>
              <a:t>學年度</a:t>
            </a:r>
            <a:r>
              <a:rPr sz="1900" dirty="0">
                <a:solidFill>
                  <a:srgbClr val="17375E"/>
                </a:solidFill>
                <a:latin typeface="Noto Sans CJK JP Regular"/>
                <a:cs typeface="Noto Sans CJK JP Regular"/>
              </a:rPr>
              <a:t>新</a:t>
            </a:r>
            <a:r>
              <a:rPr sz="1900" spc="-5" dirty="0">
                <a:solidFill>
                  <a:srgbClr val="17375E"/>
                </a:solidFill>
                <a:latin typeface="Noto Sans CJK JP Regular"/>
                <a:cs typeface="Noto Sans CJK JP Regular"/>
              </a:rPr>
              <a:t>生適用</a:t>
            </a:r>
            <a:r>
              <a:rPr sz="1900" spc="-5" dirty="0">
                <a:solidFill>
                  <a:srgbClr val="17375E"/>
                </a:solidFill>
                <a:latin typeface="Noto Sans Mono CJK JP Regular"/>
                <a:cs typeface="Noto Sans Mono CJK JP Regular"/>
              </a:rPr>
              <a:t>)</a:t>
            </a:r>
            <a:endParaRPr sz="1900">
              <a:latin typeface="Noto Sans Mono CJK JP Regular"/>
              <a:cs typeface="Noto Sans Mono CJK JP Regular"/>
            </a:endParaRPr>
          </a:p>
        </p:txBody>
      </p:sp>
      <p:graphicFrame>
        <p:nvGraphicFramePr>
          <p:cNvPr id="5" name="object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74837096"/>
              </p:ext>
            </p:extLst>
          </p:nvPr>
        </p:nvGraphicFramePr>
        <p:xfrm>
          <a:off x="436562" y="4013200"/>
          <a:ext cx="10022203" cy="1075944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16585"/>
                <a:gridCol w="797560"/>
                <a:gridCol w="1435735"/>
                <a:gridCol w="1434465"/>
                <a:gridCol w="1434464"/>
                <a:gridCol w="1434464"/>
                <a:gridCol w="1434465"/>
                <a:gridCol w="1434465"/>
              </a:tblGrid>
              <a:tr h="304800">
                <a:tc rowSpan="2" gridSpan="2">
                  <a:txBody>
                    <a:bodyPr/>
                    <a:lstStyle/>
                    <a:p>
                      <a:pPr marL="897890">
                        <a:lnSpc>
                          <a:spcPct val="100000"/>
                        </a:lnSpc>
                        <a:spcBef>
                          <a:spcPts val="520"/>
                        </a:spcBef>
                      </a:pPr>
                      <a:r>
                        <a:rPr sz="1100" dirty="0" err="1" smtClean="0">
                          <a:solidFill>
                            <a:srgbClr val="1F487C"/>
                          </a:solidFill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授課</a:t>
                      </a:r>
                      <a:endParaRPr sz="1100" dirty="0" smtClean="0">
                        <a:latin typeface="微軟正黑體" pitchFamily="34" charset="-120"/>
                        <a:ea typeface="微軟正黑體" pitchFamily="34" charset="-120"/>
                        <a:cs typeface="Noto Sans CJK JP Regular"/>
                      </a:endParaRPr>
                    </a:p>
                    <a:p>
                      <a:pPr marL="242888" indent="-157163">
                        <a:lnSpc>
                          <a:spcPct val="100000"/>
                        </a:lnSpc>
                        <a:tabLst>
                          <a:tab pos="897890" algn="l"/>
                        </a:tabLst>
                      </a:pPr>
                      <a:r>
                        <a:rPr sz="1800" baseline="-11574" dirty="0" err="1" smtClean="0">
                          <a:solidFill>
                            <a:srgbClr val="1F487C"/>
                          </a:solidFill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課程</a:t>
                      </a:r>
                      <a:r>
                        <a:rPr sz="1100" baseline="-11574" dirty="0" smtClean="0">
                          <a:solidFill>
                            <a:srgbClr val="1F487C"/>
                          </a:solidFill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	</a:t>
                      </a:r>
                      <a:r>
                        <a:rPr sz="1100" dirty="0" err="1" smtClean="0">
                          <a:solidFill>
                            <a:srgbClr val="1F487C"/>
                          </a:solidFill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年級</a:t>
                      </a:r>
                      <a:endParaRPr sz="1100" dirty="0" smtClean="0">
                        <a:latin typeface="微軟正黑體" pitchFamily="34" charset="-120"/>
                        <a:ea typeface="微軟正黑體" pitchFamily="34" charset="-120"/>
                        <a:cs typeface="Noto Sans CJK JP Regular"/>
                      </a:endParaRPr>
                    </a:p>
                    <a:p>
                      <a:pPr marL="85725" indent="0">
                        <a:lnSpc>
                          <a:spcPct val="100000"/>
                        </a:lnSpc>
                        <a:spcBef>
                          <a:spcPts val="260"/>
                        </a:spcBef>
                      </a:pPr>
                      <a:r>
                        <a:rPr sz="1100" dirty="0" err="1" smtClean="0">
                          <a:solidFill>
                            <a:srgbClr val="1F487C"/>
                          </a:solidFill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類別</a:t>
                      </a:r>
                      <a:endParaRPr sz="1100" dirty="0">
                        <a:latin typeface="微軟正黑體" pitchFamily="34" charset="-120"/>
                        <a:ea typeface="微軟正黑體" pitchFamily="34" charset="-120"/>
                        <a:cs typeface="Noto Sans CJK JP Regular"/>
                      </a:endParaRPr>
                    </a:p>
                  </a:txBody>
                  <a:tcPr marL="0" marR="0" marT="66040" marB="0">
                    <a:lnL w="3810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375F92"/>
                      </a:solidFill>
                      <a:prstDash val="solid"/>
                    </a:lnR>
                    <a:lnT w="38100">
                      <a:solidFill>
                        <a:srgbClr val="375F92"/>
                      </a:solidFill>
                      <a:prstDash val="solid"/>
                    </a:lnT>
                    <a:lnB w="6350">
                      <a:solidFill>
                        <a:srgbClr val="375F92"/>
                      </a:solidFill>
                      <a:prstDash val="solid"/>
                    </a:lnB>
                    <a:solidFill>
                      <a:srgbClr val="FCEADA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marL="40005" algn="ctr">
                        <a:lnSpc>
                          <a:spcPts val="2300"/>
                        </a:lnSpc>
                      </a:pPr>
                      <a:r>
                        <a:rPr sz="1100" dirty="0">
                          <a:solidFill>
                            <a:srgbClr val="17375E"/>
                          </a:solidFill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一年級</a:t>
                      </a:r>
                      <a:endParaRPr sz="1100">
                        <a:latin typeface="微軟正黑體" pitchFamily="34" charset="-120"/>
                        <a:ea typeface="微軟正黑體" pitchFamily="34" charset="-120"/>
                        <a:cs typeface="Noto Sans CJK JP Regular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375F9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375F92"/>
                      </a:solidFill>
                      <a:prstDash val="solid"/>
                    </a:lnR>
                    <a:lnT w="38100">
                      <a:solidFill>
                        <a:srgbClr val="375F92"/>
                      </a:solidFill>
                      <a:prstDash val="solid"/>
                    </a:lnT>
                    <a:lnB w="6350" cap="flat" cmpd="sng" algn="ctr">
                      <a:solidFill>
                        <a:srgbClr val="375F9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AD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marL="37465" algn="ctr">
                        <a:lnSpc>
                          <a:spcPts val="2300"/>
                        </a:lnSpc>
                      </a:pPr>
                      <a:r>
                        <a:rPr sz="1100" dirty="0">
                          <a:solidFill>
                            <a:srgbClr val="17375E"/>
                          </a:solidFill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二年級</a:t>
                      </a:r>
                      <a:endParaRPr sz="1100">
                        <a:latin typeface="微軟正黑體" pitchFamily="34" charset="-120"/>
                        <a:ea typeface="微軟正黑體" pitchFamily="34" charset="-120"/>
                        <a:cs typeface="Noto Sans CJK JP Regular"/>
                      </a:endParaRPr>
                    </a:p>
                  </a:txBody>
                  <a:tcPr marL="0" marR="0" marT="0" marB="0">
                    <a:lnL w="635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375F92"/>
                      </a:solidFill>
                      <a:prstDash val="solid"/>
                    </a:lnR>
                    <a:lnT w="38100">
                      <a:solidFill>
                        <a:srgbClr val="375F92"/>
                      </a:solidFill>
                      <a:prstDash val="solid"/>
                    </a:lnT>
                    <a:lnB w="6350">
                      <a:solidFill>
                        <a:srgbClr val="375F92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marL="36195" algn="ctr">
                        <a:lnSpc>
                          <a:spcPts val="2300"/>
                        </a:lnSpc>
                      </a:pPr>
                      <a:r>
                        <a:rPr sz="1100" dirty="0">
                          <a:solidFill>
                            <a:srgbClr val="17375E"/>
                          </a:solidFill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三年級</a:t>
                      </a:r>
                      <a:endParaRPr sz="1100">
                        <a:latin typeface="微軟正黑體" pitchFamily="34" charset="-120"/>
                        <a:ea typeface="微軟正黑體" pitchFamily="34" charset="-120"/>
                        <a:cs typeface="Noto Sans CJK JP Regular"/>
                      </a:endParaRPr>
                    </a:p>
                  </a:txBody>
                  <a:tcPr marL="0" marR="0" marT="0" marB="0">
                    <a:lnL w="6350">
                      <a:solidFill>
                        <a:srgbClr val="375F92"/>
                      </a:solidFill>
                      <a:prstDash val="solid"/>
                    </a:lnL>
                    <a:lnR w="38100">
                      <a:solidFill>
                        <a:srgbClr val="375F92"/>
                      </a:solidFill>
                      <a:prstDash val="solid"/>
                    </a:lnR>
                    <a:lnT w="38100">
                      <a:solidFill>
                        <a:srgbClr val="375F92"/>
                      </a:solidFill>
                      <a:prstDash val="solid"/>
                    </a:lnT>
                    <a:lnB w="6350">
                      <a:solidFill>
                        <a:srgbClr val="375F92"/>
                      </a:solidFill>
                      <a:prstDash val="solid"/>
                    </a:lnB>
                    <a:solidFill>
                      <a:srgbClr val="FCEAD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</a:tr>
              <a:tr h="408305">
                <a:tc gridSpan="2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66040" marB="0">
                    <a:lnL w="3810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375F92"/>
                      </a:solidFill>
                      <a:prstDash val="solid"/>
                    </a:lnR>
                    <a:lnT w="38100">
                      <a:solidFill>
                        <a:srgbClr val="375F92"/>
                      </a:solidFill>
                      <a:prstDash val="solid"/>
                    </a:lnT>
                    <a:lnB w="6350">
                      <a:solidFill>
                        <a:srgbClr val="375F92"/>
                      </a:solidFill>
                      <a:prstDash val="solid"/>
                    </a:lnB>
                    <a:solidFill>
                      <a:srgbClr val="FCEADA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54965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1100" dirty="0">
                          <a:solidFill>
                            <a:srgbClr val="17375E"/>
                          </a:solidFill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上學期</a:t>
                      </a:r>
                      <a:endParaRPr sz="1100">
                        <a:latin typeface="微軟正黑體" pitchFamily="34" charset="-120"/>
                        <a:ea typeface="微軟正黑體" pitchFamily="34" charset="-120"/>
                        <a:cs typeface="Noto Sans CJK JP Regular"/>
                      </a:endParaRPr>
                    </a:p>
                  </a:txBody>
                  <a:tcPr marL="0" marR="0" marT="41910" marB="0">
                    <a:lnL w="635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375F92"/>
                      </a:solidFill>
                      <a:prstDash val="solid"/>
                    </a:lnR>
                    <a:lnT w="6350" cap="flat" cmpd="sng" algn="ctr">
                      <a:solidFill>
                        <a:srgbClr val="375F9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75F9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ADA"/>
                    </a:solidFill>
                  </a:tcPr>
                </a:tc>
                <a:tc>
                  <a:txBody>
                    <a:bodyPr/>
                    <a:lstStyle/>
                    <a:p>
                      <a:pPr marL="353695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1100" dirty="0">
                          <a:solidFill>
                            <a:srgbClr val="17375E"/>
                          </a:solidFill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下學期</a:t>
                      </a:r>
                      <a:endParaRPr sz="1100" dirty="0">
                        <a:latin typeface="微軟正黑體" pitchFamily="34" charset="-120"/>
                        <a:ea typeface="微軟正黑體" pitchFamily="34" charset="-120"/>
                        <a:cs typeface="Noto Sans CJK JP Regular"/>
                      </a:endParaRPr>
                    </a:p>
                  </a:txBody>
                  <a:tcPr marL="0" marR="0" marT="41910" marB="0">
                    <a:lnL w="635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375F92"/>
                      </a:solidFill>
                      <a:prstDash val="solid"/>
                    </a:lnR>
                    <a:lnT w="6350">
                      <a:solidFill>
                        <a:srgbClr val="375F92"/>
                      </a:solidFill>
                      <a:prstDash val="solid"/>
                    </a:lnT>
                    <a:lnB w="6350">
                      <a:solidFill>
                        <a:srgbClr val="375F92"/>
                      </a:solidFill>
                      <a:prstDash val="solid"/>
                    </a:lnB>
                    <a:solidFill>
                      <a:srgbClr val="FCEADA"/>
                    </a:solidFill>
                  </a:tcPr>
                </a:tc>
                <a:tc>
                  <a:txBody>
                    <a:bodyPr/>
                    <a:lstStyle/>
                    <a:p>
                      <a:pPr marL="353060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1100" dirty="0">
                          <a:solidFill>
                            <a:srgbClr val="17375E"/>
                          </a:solidFill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上學期</a:t>
                      </a:r>
                      <a:endParaRPr sz="1100">
                        <a:latin typeface="微軟正黑體" pitchFamily="34" charset="-120"/>
                        <a:ea typeface="微軟正黑體" pitchFamily="34" charset="-120"/>
                        <a:cs typeface="Noto Sans CJK JP Regular"/>
                      </a:endParaRPr>
                    </a:p>
                  </a:txBody>
                  <a:tcPr marL="0" marR="0" marT="41910" marB="0">
                    <a:lnL w="635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375F92"/>
                      </a:solidFill>
                      <a:prstDash val="solid"/>
                    </a:lnR>
                    <a:lnT w="6350">
                      <a:solidFill>
                        <a:srgbClr val="375F92"/>
                      </a:solidFill>
                      <a:prstDash val="solid"/>
                    </a:lnT>
                    <a:lnB w="6350">
                      <a:solidFill>
                        <a:srgbClr val="375F92"/>
                      </a:solidFill>
                      <a:prstDash val="solid"/>
                    </a:lnB>
                    <a:solidFill>
                      <a:srgbClr val="FCEADA"/>
                    </a:solidFill>
                  </a:tcPr>
                </a:tc>
                <a:tc>
                  <a:txBody>
                    <a:bodyPr/>
                    <a:lstStyle/>
                    <a:p>
                      <a:pPr marL="352425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1100" dirty="0">
                          <a:solidFill>
                            <a:srgbClr val="17375E"/>
                          </a:solidFill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下學期</a:t>
                      </a:r>
                      <a:endParaRPr sz="1100" dirty="0">
                        <a:latin typeface="微軟正黑體" pitchFamily="34" charset="-120"/>
                        <a:ea typeface="微軟正黑體" pitchFamily="34" charset="-120"/>
                        <a:cs typeface="Noto Sans CJK JP Regular"/>
                      </a:endParaRPr>
                    </a:p>
                  </a:txBody>
                  <a:tcPr marL="0" marR="0" marT="41910" marB="0">
                    <a:lnL w="635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375F92"/>
                      </a:solidFill>
                      <a:prstDash val="solid"/>
                    </a:lnR>
                    <a:lnT w="6350">
                      <a:solidFill>
                        <a:srgbClr val="375F92"/>
                      </a:solidFill>
                      <a:prstDash val="solid"/>
                    </a:lnT>
                    <a:lnB w="6350">
                      <a:solidFill>
                        <a:srgbClr val="375F92"/>
                      </a:solidFill>
                      <a:prstDash val="solid"/>
                    </a:lnB>
                    <a:solidFill>
                      <a:srgbClr val="FCEADA"/>
                    </a:solidFill>
                  </a:tcPr>
                </a:tc>
                <a:tc>
                  <a:txBody>
                    <a:bodyPr/>
                    <a:lstStyle/>
                    <a:p>
                      <a:pPr marL="352425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1100" dirty="0">
                          <a:solidFill>
                            <a:srgbClr val="17375E"/>
                          </a:solidFill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上學期</a:t>
                      </a:r>
                      <a:endParaRPr sz="1100">
                        <a:latin typeface="微軟正黑體" pitchFamily="34" charset="-120"/>
                        <a:ea typeface="微軟正黑體" pitchFamily="34" charset="-120"/>
                        <a:cs typeface="Noto Sans CJK JP Regular"/>
                      </a:endParaRPr>
                    </a:p>
                  </a:txBody>
                  <a:tcPr marL="0" marR="0" marT="41910" marB="0">
                    <a:lnL w="635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375F92"/>
                      </a:solidFill>
                      <a:prstDash val="solid"/>
                    </a:lnR>
                    <a:lnT w="6350">
                      <a:solidFill>
                        <a:srgbClr val="375F92"/>
                      </a:solidFill>
                      <a:prstDash val="solid"/>
                    </a:lnT>
                    <a:lnB w="6350">
                      <a:solidFill>
                        <a:srgbClr val="375F92"/>
                      </a:solidFill>
                      <a:prstDash val="solid"/>
                    </a:lnB>
                    <a:solidFill>
                      <a:srgbClr val="FCEADA"/>
                    </a:solidFill>
                  </a:tcPr>
                </a:tc>
                <a:tc>
                  <a:txBody>
                    <a:bodyPr/>
                    <a:lstStyle/>
                    <a:p>
                      <a:pPr marL="351790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1100" dirty="0">
                          <a:solidFill>
                            <a:srgbClr val="17375E"/>
                          </a:solidFill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下學期</a:t>
                      </a:r>
                      <a:endParaRPr sz="1100">
                        <a:latin typeface="微軟正黑體" pitchFamily="34" charset="-120"/>
                        <a:ea typeface="微軟正黑體" pitchFamily="34" charset="-120"/>
                        <a:cs typeface="Noto Sans CJK JP Regular"/>
                      </a:endParaRPr>
                    </a:p>
                  </a:txBody>
                  <a:tcPr marL="0" marR="0" marT="41910" marB="0">
                    <a:lnL w="6350">
                      <a:solidFill>
                        <a:srgbClr val="375F92"/>
                      </a:solidFill>
                      <a:prstDash val="solid"/>
                    </a:lnL>
                    <a:lnR w="38100">
                      <a:solidFill>
                        <a:srgbClr val="375F92"/>
                      </a:solidFill>
                      <a:prstDash val="solid"/>
                    </a:lnR>
                    <a:lnT w="6350">
                      <a:solidFill>
                        <a:srgbClr val="375F92"/>
                      </a:solidFill>
                      <a:prstDash val="solid"/>
                    </a:lnT>
                    <a:lnB w="6350">
                      <a:solidFill>
                        <a:srgbClr val="375F92"/>
                      </a:solidFill>
                      <a:prstDash val="solid"/>
                    </a:lnB>
                    <a:solidFill>
                      <a:srgbClr val="FCEADA"/>
                    </a:solidFill>
                  </a:tcPr>
                </a:tc>
              </a:tr>
              <a:tr h="2023745"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微軟正黑體" pitchFamily="34" charset="-120"/>
                        <a:ea typeface="微軟正黑體" pitchFamily="34" charset="-120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微軟正黑體" pitchFamily="34" charset="-120"/>
                        <a:ea typeface="微軟正黑體" pitchFamily="34" charset="-120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微軟正黑體" pitchFamily="34" charset="-120"/>
                        <a:ea typeface="微軟正黑體" pitchFamily="34" charset="-120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微軟正黑體" pitchFamily="34" charset="-120"/>
                        <a:ea typeface="微軟正黑體" pitchFamily="34" charset="-120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endParaRPr sz="1100">
                        <a:latin typeface="微軟正黑體" pitchFamily="34" charset="-120"/>
                        <a:ea typeface="微軟正黑體" pitchFamily="34" charset="-120"/>
                        <a:cs typeface="Times New Roman"/>
                      </a:endParaRPr>
                    </a:p>
                    <a:p>
                      <a:pPr marL="12700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100" dirty="0">
                          <a:solidFill>
                            <a:srgbClr val="17375E"/>
                          </a:solidFill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部定一</a:t>
                      </a:r>
                      <a:r>
                        <a:rPr sz="1100" spc="-5" dirty="0">
                          <a:solidFill>
                            <a:srgbClr val="17375E"/>
                          </a:solidFill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般</a:t>
                      </a:r>
                      <a:r>
                        <a:rPr sz="1100" dirty="0">
                          <a:solidFill>
                            <a:srgbClr val="17375E"/>
                          </a:solidFill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科目</a:t>
                      </a:r>
                      <a:endParaRPr sz="1100">
                        <a:latin typeface="微軟正黑體" pitchFamily="34" charset="-120"/>
                        <a:ea typeface="微軟正黑體" pitchFamily="34" charset="-120"/>
                        <a:cs typeface="Noto Sans CJK JP Regular"/>
                      </a:endParaRPr>
                    </a:p>
                  </a:txBody>
                  <a:tcPr marL="0" marR="0" marT="0" marB="0">
                    <a:lnL w="3810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375F92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B3A1C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63830">
                        <a:lnSpc>
                          <a:spcPct val="100000"/>
                        </a:lnSpc>
                        <a:spcBef>
                          <a:spcPts val="605"/>
                        </a:spcBef>
                      </a:pPr>
                      <a:r>
                        <a:rPr sz="1100" dirty="0"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國語文</a:t>
                      </a:r>
                      <a:r>
                        <a:rPr sz="1100" dirty="0">
                          <a:latin typeface="微軟正黑體" pitchFamily="34" charset="-120"/>
                          <a:ea typeface="微軟正黑體" pitchFamily="34" charset="-120"/>
                          <a:cs typeface="Noto Sans Mono CJK JP Regular"/>
                        </a:rPr>
                        <a:t>(</a:t>
                      </a:r>
                      <a:r>
                        <a:rPr sz="1100" spc="-15" dirty="0">
                          <a:latin typeface="微軟正黑體" pitchFamily="34" charset="-120"/>
                          <a:ea typeface="微軟正黑體" pitchFamily="34" charset="-120"/>
                          <a:cs typeface="Noto Sans Mono CJK JP Regular"/>
                        </a:rPr>
                        <a:t>3</a:t>
                      </a:r>
                      <a:r>
                        <a:rPr sz="1100" dirty="0">
                          <a:latin typeface="微軟正黑體" pitchFamily="34" charset="-120"/>
                          <a:ea typeface="微軟正黑體" pitchFamily="34" charset="-120"/>
                          <a:cs typeface="Noto Sans Mono CJK JP Regular"/>
                        </a:rPr>
                        <a:t>)</a:t>
                      </a:r>
                    </a:p>
                    <a:p>
                      <a:pPr marL="163830">
                        <a:lnSpc>
                          <a:spcPct val="100000"/>
                        </a:lnSpc>
                      </a:pPr>
                      <a:r>
                        <a:rPr sz="1100" dirty="0"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英語文</a:t>
                      </a:r>
                      <a:r>
                        <a:rPr sz="1100" dirty="0">
                          <a:latin typeface="微軟正黑體" pitchFamily="34" charset="-120"/>
                          <a:ea typeface="微軟正黑體" pitchFamily="34" charset="-120"/>
                          <a:cs typeface="Noto Sans Mono CJK JP Regular"/>
                        </a:rPr>
                        <a:t>(</a:t>
                      </a:r>
                      <a:r>
                        <a:rPr sz="1100" spc="-15" dirty="0">
                          <a:latin typeface="微軟正黑體" pitchFamily="34" charset="-120"/>
                          <a:ea typeface="微軟正黑體" pitchFamily="34" charset="-120"/>
                          <a:cs typeface="Noto Sans Mono CJK JP Regular"/>
                        </a:rPr>
                        <a:t>2</a:t>
                      </a:r>
                      <a:r>
                        <a:rPr sz="1100" dirty="0">
                          <a:latin typeface="微軟正黑體" pitchFamily="34" charset="-120"/>
                          <a:ea typeface="微軟正黑體" pitchFamily="34" charset="-120"/>
                          <a:cs typeface="Noto Sans Mono CJK JP Regular"/>
                        </a:rPr>
                        <a:t>)</a:t>
                      </a:r>
                    </a:p>
                    <a:p>
                      <a:pPr marL="16383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dirty="0" smtClean="0">
                          <a:latin typeface="微軟正黑體" pitchFamily="34" charset="-120"/>
                          <a:ea typeface="微軟正黑體" pitchFamily="34" charset="-120"/>
                          <a:cs typeface="Noto Sans Mono CJK JP Regular"/>
                        </a:rPr>
                        <a:t>本土語言</a:t>
                      </a:r>
                      <a:r>
                        <a:rPr lang="en-US" altLang="zh-TW" sz="1050" dirty="0" smtClean="0">
                          <a:latin typeface="微軟正黑體" pitchFamily="34" charset="-120"/>
                          <a:ea typeface="微軟正黑體" pitchFamily="34" charset="-120"/>
                          <a:cs typeface="Noto Sans Mono CJK JP Regular"/>
                        </a:rPr>
                        <a:t>/</a:t>
                      </a:r>
                      <a:r>
                        <a:rPr lang="zh-TW" altLang="en-US" sz="1050" dirty="0" smtClean="0">
                          <a:latin typeface="微軟正黑體" pitchFamily="34" charset="-120"/>
                          <a:ea typeface="微軟正黑體" pitchFamily="34" charset="-120"/>
                          <a:cs typeface="Noto Sans Mono CJK JP Regular"/>
                        </a:rPr>
                        <a:t>臺灣手語</a:t>
                      </a:r>
                      <a:r>
                        <a:rPr lang="en-US" altLang="zh-TW" sz="1050" dirty="0" smtClean="0">
                          <a:latin typeface="微軟正黑體" pitchFamily="34" charset="-120"/>
                          <a:ea typeface="微軟正黑體" pitchFamily="34" charset="-120"/>
                          <a:cs typeface="Noto Sans Mono CJK JP Regular"/>
                        </a:rPr>
                        <a:t>(1)</a:t>
                      </a:r>
                      <a:endParaRPr lang="zh-TW" altLang="en-US" sz="1050" dirty="0" smtClean="0">
                        <a:latin typeface="微軟正黑體" pitchFamily="34" charset="-120"/>
                        <a:ea typeface="微軟正黑體" pitchFamily="34" charset="-120"/>
                        <a:cs typeface="Noto Sans Mono CJK JP Regular"/>
                      </a:endParaRPr>
                    </a:p>
                    <a:p>
                      <a:pPr marL="163830">
                        <a:lnSpc>
                          <a:spcPct val="100000"/>
                        </a:lnSpc>
                      </a:pPr>
                      <a:r>
                        <a:rPr sz="1100" dirty="0" err="1" smtClean="0"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數學</a:t>
                      </a:r>
                      <a:r>
                        <a:rPr sz="1100" dirty="0">
                          <a:latin typeface="微軟正黑體" pitchFamily="34" charset="-120"/>
                          <a:ea typeface="微軟正黑體" pitchFamily="34" charset="-120"/>
                          <a:cs typeface="Noto Sans Mono CJK JP Regular"/>
                        </a:rPr>
                        <a:t>(2</a:t>
                      </a:r>
                      <a:r>
                        <a:rPr sz="1100" dirty="0" smtClean="0">
                          <a:latin typeface="微軟正黑體" pitchFamily="34" charset="-120"/>
                          <a:ea typeface="微軟正黑體" pitchFamily="34" charset="-120"/>
                          <a:cs typeface="Noto Sans Mono CJK JP Regular"/>
                        </a:rPr>
                        <a:t>)</a:t>
                      </a:r>
                      <a:endParaRPr lang="en-US" sz="1100" dirty="0" smtClean="0">
                        <a:latin typeface="微軟正黑體" pitchFamily="34" charset="-120"/>
                        <a:ea typeface="微軟正黑體" pitchFamily="34" charset="-120"/>
                        <a:cs typeface="Noto Sans Mono CJK JP Regular"/>
                      </a:endParaRPr>
                    </a:p>
                    <a:p>
                      <a:pPr marL="16383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100" dirty="0" smtClean="0"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歷史</a:t>
                      </a:r>
                      <a:r>
                        <a:rPr lang="en-US" altLang="zh-TW" sz="1100" dirty="0" smtClean="0">
                          <a:latin typeface="微軟正黑體" pitchFamily="34" charset="-120"/>
                          <a:ea typeface="微軟正黑體" pitchFamily="34" charset="-120"/>
                          <a:cs typeface="Noto Sans Mono CJK JP Regular"/>
                        </a:rPr>
                        <a:t>(2)</a:t>
                      </a:r>
                    </a:p>
                    <a:p>
                      <a:pPr marL="163830">
                        <a:lnSpc>
                          <a:spcPct val="100000"/>
                        </a:lnSpc>
                      </a:pPr>
                      <a:r>
                        <a:rPr sz="1100" dirty="0" err="1" smtClean="0"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生物</a:t>
                      </a:r>
                      <a:r>
                        <a:rPr sz="1100" dirty="0">
                          <a:latin typeface="微軟正黑體" pitchFamily="34" charset="-120"/>
                          <a:ea typeface="微軟正黑體" pitchFamily="34" charset="-120"/>
                          <a:cs typeface="Noto Sans Mono CJK JP Regular"/>
                        </a:rPr>
                        <a:t>(2)</a:t>
                      </a:r>
                    </a:p>
                    <a:p>
                      <a:pPr marL="16383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lang="zh-TW" altLang="en-US" sz="1100" dirty="0" smtClean="0"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美術</a:t>
                      </a:r>
                      <a:r>
                        <a:rPr sz="1100" dirty="0" smtClean="0">
                          <a:latin typeface="微軟正黑體" pitchFamily="34" charset="-120"/>
                          <a:ea typeface="微軟正黑體" pitchFamily="34" charset="-120"/>
                          <a:cs typeface="Noto Sans Mono CJK JP Regular"/>
                        </a:rPr>
                        <a:t>(</a:t>
                      </a:r>
                      <a:r>
                        <a:rPr sz="1100" dirty="0">
                          <a:latin typeface="微軟正黑體" pitchFamily="34" charset="-120"/>
                          <a:ea typeface="微軟正黑體" pitchFamily="34" charset="-120"/>
                          <a:cs typeface="Noto Sans Mono CJK JP Regular"/>
                        </a:rPr>
                        <a:t>1)</a:t>
                      </a:r>
                    </a:p>
                    <a:p>
                      <a:pPr marL="163830" marR="353695">
                        <a:lnSpc>
                          <a:spcPct val="100000"/>
                        </a:lnSpc>
                      </a:pPr>
                      <a:r>
                        <a:rPr sz="1100" dirty="0" err="1" smtClean="0"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健康與</a:t>
                      </a:r>
                      <a:r>
                        <a:rPr sz="1100" spc="-15" dirty="0" err="1" smtClean="0"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護</a:t>
                      </a:r>
                      <a:r>
                        <a:rPr sz="1100" dirty="0" err="1" smtClean="0"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理</a:t>
                      </a:r>
                      <a:r>
                        <a:rPr sz="1100" dirty="0">
                          <a:latin typeface="微軟正黑體" pitchFamily="34" charset="-120"/>
                          <a:ea typeface="微軟正黑體" pitchFamily="34" charset="-120"/>
                          <a:cs typeface="Noto Sans Mono CJK JP Regular"/>
                        </a:rPr>
                        <a:t>(1) </a:t>
                      </a:r>
                      <a:r>
                        <a:rPr sz="1100" dirty="0"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體育</a:t>
                      </a:r>
                      <a:r>
                        <a:rPr sz="1100" dirty="0">
                          <a:latin typeface="微軟正黑體" pitchFamily="34" charset="-120"/>
                          <a:ea typeface="微軟正黑體" pitchFamily="34" charset="-120"/>
                          <a:cs typeface="Noto Sans Mono CJK JP Regular"/>
                        </a:rPr>
                        <a:t>(2)</a:t>
                      </a:r>
                    </a:p>
                    <a:p>
                      <a:pPr marL="163830">
                        <a:lnSpc>
                          <a:spcPct val="100000"/>
                        </a:lnSpc>
                      </a:pPr>
                      <a:r>
                        <a:rPr sz="1100" dirty="0"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國防教</a:t>
                      </a:r>
                      <a:r>
                        <a:rPr sz="1100" spc="-15" dirty="0"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育</a:t>
                      </a:r>
                      <a:r>
                        <a:rPr sz="1100" dirty="0">
                          <a:latin typeface="微軟正黑體" pitchFamily="34" charset="-120"/>
                          <a:ea typeface="微軟正黑體" pitchFamily="34" charset="-120"/>
                          <a:cs typeface="Noto Sans Mono CJK JP Regular"/>
                        </a:rPr>
                        <a:t>(1)</a:t>
                      </a:r>
                    </a:p>
                  </a:txBody>
                  <a:tcPr marL="0" marR="0" marT="76835" marB="0">
                    <a:lnL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 cap="flat" cmpd="sng" algn="ctr">
                      <a:solidFill>
                        <a:srgbClr val="375F9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DFEB"/>
                    </a:solidFill>
                  </a:tcPr>
                </a:tc>
                <a:tc>
                  <a:txBody>
                    <a:bodyPr/>
                    <a:lstStyle/>
                    <a:p>
                      <a:pPr marL="162560">
                        <a:lnSpc>
                          <a:spcPct val="100000"/>
                        </a:lnSpc>
                        <a:spcBef>
                          <a:spcPts val="605"/>
                        </a:spcBef>
                      </a:pPr>
                      <a:r>
                        <a:rPr sz="1100" dirty="0"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國語文</a:t>
                      </a:r>
                      <a:r>
                        <a:rPr sz="1100" dirty="0">
                          <a:latin typeface="微軟正黑體" pitchFamily="34" charset="-120"/>
                          <a:ea typeface="微軟正黑體" pitchFamily="34" charset="-120"/>
                          <a:cs typeface="Noto Sans Mono CJK JP Regular"/>
                        </a:rPr>
                        <a:t>(</a:t>
                      </a:r>
                      <a:r>
                        <a:rPr sz="1100" spc="-15" dirty="0">
                          <a:latin typeface="微軟正黑體" pitchFamily="34" charset="-120"/>
                          <a:ea typeface="微軟正黑體" pitchFamily="34" charset="-120"/>
                          <a:cs typeface="Noto Sans Mono CJK JP Regular"/>
                        </a:rPr>
                        <a:t>3</a:t>
                      </a:r>
                      <a:r>
                        <a:rPr sz="1100" dirty="0">
                          <a:latin typeface="微軟正黑體" pitchFamily="34" charset="-120"/>
                          <a:ea typeface="微軟正黑體" pitchFamily="34" charset="-120"/>
                          <a:cs typeface="Noto Sans Mono CJK JP Regular"/>
                        </a:rPr>
                        <a:t>)</a:t>
                      </a:r>
                    </a:p>
                    <a:p>
                      <a:pPr marL="162560">
                        <a:lnSpc>
                          <a:spcPct val="100000"/>
                        </a:lnSpc>
                      </a:pPr>
                      <a:r>
                        <a:rPr sz="1100" dirty="0"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英語文</a:t>
                      </a:r>
                      <a:r>
                        <a:rPr sz="1100" dirty="0">
                          <a:latin typeface="微軟正黑體" pitchFamily="34" charset="-120"/>
                          <a:ea typeface="微軟正黑體" pitchFamily="34" charset="-120"/>
                          <a:cs typeface="Noto Sans Mono CJK JP Regular"/>
                        </a:rPr>
                        <a:t>(</a:t>
                      </a:r>
                      <a:r>
                        <a:rPr sz="1100" spc="-15" dirty="0">
                          <a:latin typeface="微軟正黑體" pitchFamily="34" charset="-120"/>
                          <a:ea typeface="微軟正黑體" pitchFamily="34" charset="-120"/>
                          <a:cs typeface="Noto Sans Mono CJK JP Regular"/>
                        </a:rPr>
                        <a:t>2</a:t>
                      </a:r>
                      <a:r>
                        <a:rPr sz="1100" dirty="0">
                          <a:latin typeface="微軟正黑體" pitchFamily="34" charset="-120"/>
                          <a:ea typeface="微軟正黑體" pitchFamily="34" charset="-120"/>
                          <a:cs typeface="Noto Sans Mono CJK JP Regular"/>
                        </a:rPr>
                        <a:t>)</a:t>
                      </a:r>
                    </a:p>
                    <a:p>
                      <a:pPr marL="16256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dirty="0" smtClean="0">
                          <a:latin typeface="微軟正黑體" pitchFamily="34" charset="-120"/>
                          <a:ea typeface="微軟正黑體" pitchFamily="34" charset="-120"/>
                          <a:cs typeface="Noto Sans Mono CJK JP Regular"/>
                        </a:rPr>
                        <a:t>本土語言</a:t>
                      </a:r>
                      <a:r>
                        <a:rPr lang="en-US" altLang="zh-TW" sz="1050" dirty="0" smtClean="0">
                          <a:latin typeface="微軟正黑體" pitchFamily="34" charset="-120"/>
                          <a:ea typeface="微軟正黑體" pitchFamily="34" charset="-120"/>
                          <a:cs typeface="Noto Sans Mono CJK JP Regular"/>
                        </a:rPr>
                        <a:t>/</a:t>
                      </a:r>
                      <a:r>
                        <a:rPr lang="zh-TW" altLang="en-US" sz="1050" dirty="0" smtClean="0">
                          <a:latin typeface="微軟正黑體" pitchFamily="34" charset="-120"/>
                          <a:ea typeface="微軟正黑體" pitchFamily="34" charset="-120"/>
                          <a:cs typeface="Noto Sans Mono CJK JP Regular"/>
                        </a:rPr>
                        <a:t>臺灣手語</a:t>
                      </a:r>
                      <a:r>
                        <a:rPr lang="en-US" altLang="zh-TW" sz="1050" dirty="0" smtClean="0">
                          <a:latin typeface="微軟正黑體" pitchFamily="34" charset="-120"/>
                          <a:ea typeface="微軟正黑體" pitchFamily="34" charset="-120"/>
                          <a:cs typeface="Noto Sans Mono CJK JP Regular"/>
                        </a:rPr>
                        <a:t>(1)</a:t>
                      </a:r>
                      <a:endParaRPr lang="zh-TW" altLang="en-US" sz="1050" dirty="0" smtClean="0">
                        <a:latin typeface="微軟正黑體" pitchFamily="34" charset="-120"/>
                        <a:ea typeface="微軟正黑體" pitchFamily="34" charset="-120"/>
                        <a:cs typeface="Noto Sans Mono CJK JP Regular"/>
                      </a:endParaRPr>
                    </a:p>
                    <a:p>
                      <a:pPr marL="162560">
                        <a:lnSpc>
                          <a:spcPct val="100000"/>
                        </a:lnSpc>
                      </a:pPr>
                      <a:r>
                        <a:rPr sz="1100" dirty="0" err="1" smtClean="0"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數學</a:t>
                      </a:r>
                      <a:r>
                        <a:rPr sz="1100" dirty="0">
                          <a:latin typeface="微軟正黑體" pitchFamily="34" charset="-120"/>
                          <a:ea typeface="微軟正黑體" pitchFamily="34" charset="-120"/>
                          <a:cs typeface="Noto Sans Mono CJK JP Regular"/>
                        </a:rPr>
                        <a:t>(2</a:t>
                      </a:r>
                      <a:r>
                        <a:rPr sz="1100" dirty="0" smtClean="0">
                          <a:latin typeface="微軟正黑體" pitchFamily="34" charset="-120"/>
                          <a:ea typeface="微軟正黑體" pitchFamily="34" charset="-120"/>
                          <a:cs typeface="Noto Sans Mono CJK JP Regular"/>
                        </a:rPr>
                        <a:t>)</a:t>
                      </a:r>
                      <a:endParaRPr lang="en-US" sz="1100" dirty="0" smtClean="0">
                        <a:latin typeface="微軟正黑體" pitchFamily="34" charset="-120"/>
                        <a:ea typeface="微軟正黑體" pitchFamily="34" charset="-120"/>
                        <a:cs typeface="Noto Sans Mono CJK JP Regular"/>
                      </a:endParaRPr>
                    </a:p>
                    <a:p>
                      <a:pPr marL="16256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100" dirty="0" smtClean="0"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地理</a:t>
                      </a:r>
                      <a:r>
                        <a:rPr lang="en-US" altLang="zh-TW" sz="1100" dirty="0" smtClean="0">
                          <a:latin typeface="微軟正黑體" pitchFamily="34" charset="-120"/>
                          <a:ea typeface="微軟正黑體" pitchFamily="34" charset="-120"/>
                          <a:cs typeface="Noto Sans Mono CJK JP Regular"/>
                        </a:rPr>
                        <a:t>(2)</a:t>
                      </a:r>
                    </a:p>
                    <a:p>
                      <a:pPr marL="162560">
                        <a:lnSpc>
                          <a:spcPct val="100000"/>
                        </a:lnSpc>
                      </a:pPr>
                      <a:r>
                        <a:rPr sz="1100" dirty="0" err="1" smtClean="0"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生物</a:t>
                      </a:r>
                      <a:r>
                        <a:rPr sz="1100" dirty="0">
                          <a:latin typeface="微軟正黑體" pitchFamily="34" charset="-120"/>
                          <a:ea typeface="微軟正黑體" pitchFamily="34" charset="-120"/>
                          <a:cs typeface="Noto Sans Mono CJK JP Regular"/>
                        </a:rPr>
                        <a:t>(2)</a:t>
                      </a:r>
                    </a:p>
                    <a:p>
                      <a:pPr marL="16256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100" dirty="0" err="1"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音樂</a:t>
                      </a:r>
                      <a:r>
                        <a:rPr sz="1100" dirty="0" smtClean="0">
                          <a:latin typeface="微軟正黑體" pitchFamily="34" charset="-120"/>
                          <a:ea typeface="微軟正黑體" pitchFamily="34" charset="-120"/>
                          <a:cs typeface="Noto Sans Mono CJK JP Regular"/>
                        </a:rPr>
                        <a:t>(</a:t>
                      </a:r>
                      <a:r>
                        <a:rPr lang="en-US" sz="1100" dirty="0" smtClean="0">
                          <a:latin typeface="微軟正黑體" pitchFamily="34" charset="-120"/>
                          <a:ea typeface="微軟正黑體" pitchFamily="34" charset="-120"/>
                          <a:cs typeface="Noto Sans Mono CJK JP Regular"/>
                        </a:rPr>
                        <a:t>2</a:t>
                      </a:r>
                      <a:r>
                        <a:rPr sz="1100" dirty="0" smtClean="0">
                          <a:latin typeface="微軟正黑體" pitchFamily="34" charset="-120"/>
                          <a:ea typeface="微軟正黑體" pitchFamily="34" charset="-120"/>
                          <a:cs typeface="Noto Sans Mono CJK JP Regular"/>
                        </a:rPr>
                        <a:t>)</a:t>
                      </a:r>
                      <a:endParaRPr sz="1100" dirty="0">
                        <a:latin typeface="微軟正黑體" pitchFamily="34" charset="-120"/>
                        <a:ea typeface="微軟正黑體" pitchFamily="34" charset="-120"/>
                        <a:cs typeface="Noto Sans Mono CJK JP Regular"/>
                      </a:endParaRPr>
                    </a:p>
                    <a:p>
                      <a:pPr marL="162560">
                        <a:lnSpc>
                          <a:spcPct val="100000"/>
                        </a:lnSpc>
                      </a:pPr>
                      <a:r>
                        <a:rPr sz="1100" dirty="0" err="1"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美術</a:t>
                      </a:r>
                      <a:r>
                        <a:rPr sz="1100" dirty="0" smtClean="0">
                          <a:latin typeface="微軟正黑體" pitchFamily="34" charset="-120"/>
                          <a:ea typeface="微軟正黑體" pitchFamily="34" charset="-120"/>
                          <a:cs typeface="Noto Sans Mono CJK JP Regular"/>
                        </a:rPr>
                        <a:t>(</a:t>
                      </a:r>
                      <a:r>
                        <a:rPr lang="en-US" sz="1100" dirty="0" smtClean="0">
                          <a:latin typeface="微軟正黑體" pitchFamily="34" charset="-120"/>
                          <a:ea typeface="微軟正黑體" pitchFamily="34" charset="-120"/>
                          <a:cs typeface="Noto Sans Mono CJK JP Regular"/>
                        </a:rPr>
                        <a:t>1</a:t>
                      </a:r>
                      <a:r>
                        <a:rPr sz="1100" dirty="0" smtClean="0">
                          <a:latin typeface="微軟正黑體" pitchFamily="34" charset="-120"/>
                          <a:ea typeface="微軟正黑體" pitchFamily="34" charset="-120"/>
                          <a:cs typeface="Noto Sans Mono CJK JP Regular"/>
                        </a:rPr>
                        <a:t>)</a:t>
                      </a:r>
                      <a:endParaRPr sz="1100" dirty="0">
                        <a:latin typeface="微軟正黑體" pitchFamily="34" charset="-120"/>
                        <a:ea typeface="微軟正黑體" pitchFamily="34" charset="-120"/>
                        <a:cs typeface="Noto Sans Mono CJK JP Regular"/>
                      </a:endParaRPr>
                    </a:p>
                    <a:p>
                      <a:pPr marL="162560" marR="354330">
                        <a:lnSpc>
                          <a:spcPct val="100000"/>
                        </a:lnSpc>
                      </a:pPr>
                      <a:r>
                        <a:rPr sz="1100" dirty="0" err="1" smtClean="0"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健康與</a:t>
                      </a:r>
                      <a:r>
                        <a:rPr sz="1100" spc="-15" dirty="0" err="1" smtClean="0"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護</a:t>
                      </a:r>
                      <a:r>
                        <a:rPr sz="1100" dirty="0" err="1" smtClean="0"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理</a:t>
                      </a:r>
                      <a:r>
                        <a:rPr sz="1100" dirty="0">
                          <a:latin typeface="微軟正黑體" pitchFamily="34" charset="-120"/>
                          <a:ea typeface="微軟正黑體" pitchFamily="34" charset="-120"/>
                          <a:cs typeface="Noto Sans Mono CJK JP Regular"/>
                        </a:rPr>
                        <a:t>(1) </a:t>
                      </a:r>
                      <a:r>
                        <a:rPr sz="1100" dirty="0"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體育</a:t>
                      </a:r>
                      <a:r>
                        <a:rPr sz="1100" dirty="0">
                          <a:latin typeface="微軟正黑體" pitchFamily="34" charset="-120"/>
                          <a:ea typeface="微軟正黑體" pitchFamily="34" charset="-120"/>
                          <a:cs typeface="Noto Sans Mono CJK JP Regular"/>
                        </a:rPr>
                        <a:t>(2)</a:t>
                      </a:r>
                    </a:p>
                    <a:p>
                      <a:pPr marL="162560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sz="1100" dirty="0"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國防教</a:t>
                      </a:r>
                      <a:r>
                        <a:rPr sz="1100" spc="-15" dirty="0"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育</a:t>
                      </a:r>
                      <a:r>
                        <a:rPr sz="1100" dirty="0">
                          <a:latin typeface="微軟正黑體" pitchFamily="34" charset="-120"/>
                          <a:ea typeface="微軟正黑體" pitchFamily="34" charset="-120"/>
                          <a:cs typeface="Noto Sans Mono CJK JP Regular"/>
                        </a:rPr>
                        <a:t>(1)</a:t>
                      </a:r>
                    </a:p>
                  </a:txBody>
                  <a:tcPr marL="0" marR="0" marT="7683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375F92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6DFEB"/>
                    </a:solidFill>
                  </a:tcPr>
                </a:tc>
                <a:tc>
                  <a:txBody>
                    <a:bodyPr/>
                    <a:lstStyle/>
                    <a:p>
                      <a:pPr marL="161925">
                        <a:lnSpc>
                          <a:spcPct val="100000"/>
                        </a:lnSpc>
                        <a:spcBef>
                          <a:spcPts val="605"/>
                        </a:spcBef>
                      </a:pPr>
                      <a:r>
                        <a:rPr sz="1100" dirty="0"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國語文</a:t>
                      </a:r>
                      <a:r>
                        <a:rPr sz="1100" dirty="0">
                          <a:latin typeface="微軟正黑體" pitchFamily="34" charset="-120"/>
                          <a:ea typeface="微軟正黑體" pitchFamily="34" charset="-120"/>
                          <a:cs typeface="Noto Sans Mono CJK JP Regular"/>
                        </a:rPr>
                        <a:t>(</a:t>
                      </a:r>
                      <a:r>
                        <a:rPr sz="1100" spc="-15" dirty="0">
                          <a:latin typeface="微軟正黑體" pitchFamily="34" charset="-120"/>
                          <a:ea typeface="微軟正黑體" pitchFamily="34" charset="-120"/>
                          <a:cs typeface="Noto Sans Mono CJK JP Regular"/>
                        </a:rPr>
                        <a:t>3</a:t>
                      </a:r>
                      <a:r>
                        <a:rPr sz="1100" dirty="0">
                          <a:latin typeface="微軟正黑體" pitchFamily="34" charset="-120"/>
                          <a:ea typeface="微軟正黑體" pitchFamily="34" charset="-120"/>
                          <a:cs typeface="Noto Sans Mono CJK JP Regular"/>
                        </a:rPr>
                        <a:t>)</a:t>
                      </a:r>
                    </a:p>
                    <a:p>
                      <a:pPr marL="161925">
                        <a:lnSpc>
                          <a:spcPct val="100000"/>
                        </a:lnSpc>
                      </a:pPr>
                      <a:r>
                        <a:rPr sz="1100" dirty="0"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英語文</a:t>
                      </a:r>
                      <a:r>
                        <a:rPr sz="1100" dirty="0">
                          <a:latin typeface="微軟正黑體" pitchFamily="34" charset="-120"/>
                          <a:ea typeface="微軟正黑體" pitchFamily="34" charset="-120"/>
                          <a:cs typeface="Noto Sans Mono CJK JP Regular"/>
                        </a:rPr>
                        <a:t>(</a:t>
                      </a:r>
                      <a:r>
                        <a:rPr sz="1100" spc="-15" dirty="0">
                          <a:latin typeface="微軟正黑體" pitchFamily="34" charset="-120"/>
                          <a:ea typeface="微軟正黑體" pitchFamily="34" charset="-120"/>
                          <a:cs typeface="Noto Sans Mono CJK JP Regular"/>
                        </a:rPr>
                        <a:t>2</a:t>
                      </a:r>
                      <a:r>
                        <a:rPr sz="1100" dirty="0">
                          <a:latin typeface="微軟正黑體" pitchFamily="34" charset="-120"/>
                          <a:ea typeface="微軟正黑體" pitchFamily="34" charset="-120"/>
                          <a:cs typeface="Noto Sans Mono CJK JP Regular"/>
                        </a:rPr>
                        <a:t>)</a:t>
                      </a:r>
                    </a:p>
                    <a:p>
                      <a:pPr marL="161925">
                        <a:lnSpc>
                          <a:spcPct val="100000"/>
                        </a:lnSpc>
                      </a:pPr>
                      <a:r>
                        <a:rPr sz="1100" dirty="0"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數學</a:t>
                      </a:r>
                      <a:r>
                        <a:rPr sz="1100" dirty="0">
                          <a:latin typeface="微軟正黑體" pitchFamily="34" charset="-120"/>
                          <a:ea typeface="微軟正黑體" pitchFamily="34" charset="-120"/>
                          <a:cs typeface="Noto Sans Mono CJK JP Regular"/>
                        </a:rPr>
                        <a:t>(2)</a:t>
                      </a: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lang="zh-TW" altLang="en-US" sz="1100" dirty="0" smtClean="0">
                          <a:latin typeface="微軟正黑體" pitchFamily="34" charset="-120"/>
                          <a:ea typeface="微軟正黑體" pitchFamily="34" charset="-120"/>
                          <a:cs typeface="Times New Roman"/>
                        </a:rPr>
                        <a:t>    化學</a:t>
                      </a:r>
                      <a:r>
                        <a:rPr lang="en-US" altLang="zh-TW" sz="1100" dirty="0" smtClean="0">
                          <a:latin typeface="微軟正黑體" pitchFamily="34" charset="-120"/>
                          <a:ea typeface="微軟正黑體" pitchFamily="34" charset="-120"/>
                          <a:cs typeface="Times New Roman"/>
                        </a:rPr>
                        <a:t>(2)</a:t>
                      </a:r>
                      <a:endParaRPr lang="en-US" altLang="zh-TW" sz="1100" dirty="0">
                        <a:latin typeface="微軟正黑體" pitchFamily="34" charset="-120"/>
                        <a:ea typeface="微軟正黑體" pitchFamily="34" charset="-120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lang="en-US" sz="1100" baseline="0" dirty="0" smtClean="0">
                          <a:latin typeface="微軟正黑體" pitchFamily="34" charset="-120"/>
                          <a:ea typeface="微軟正黑體" pitchFamily="34" charset="-120"/>
                          <a:cs typeface="Times New Roman"/>
                        </a:rPr>
                        <a:t>    </a:t>
                      </a:r>
                      <a:r>
                        <a:rPr sz="1100" dirty="0" err="1" smtClean="0"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公民與</a:t>
                      </a:r>
                      <a:r>
                        <a:rPr sz="1100" spc="-15" dirty="0" err="1" smtClean="0"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社</a:t>
                      </a:r>
                      <a:r>
                        <a:rPr sz="1100" dirty="0" err="1" smtClean="0"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會</a:t>
                      </a:r>
                      <a:r>
                        <a:rPr sz="1100" dirty="0">
                          <a:latin typeface="微軟正黑體" pitchFamily="34" charset="-120"/>
                          <a:ea typeface="微軟正黑體" pitchFamily="34" charset="-120"/>
                          <a:cs typeface="Noto Sans Mono CJK JP Regular"/>
                        </a:rPr>
                        <a:t>(2</a:t>
                      </a:r>
                      <a:r>
                        <a:rPr sz="1100" dirty="0" smtClean="0">
                          <a:latin typeface="微軟正黑體" pitchFamily="34" charset="-120"/>
                          <a:ea typeface="微軟正黑體" pitchFamily="34" charset="-120"/>
                          <a:cs typeface="Noto Sans Mono CJK JP Regular"/>
                        </a:rPr>
                        <a:t>)</a:t>
                      </a:r>
                      <a:endParaRPr lang="en-US" sz="1100" dirty="0" smtClean="0">
                        <a:latin typeface="微軟正黑體" pitchFamily="34" charset="-120"/>
                        <a:ea typeface="微軟正黑體" pitchFamily="34" charset="-120"/>
                        <a:cs typeface="Noto Sans Mono CJK JP Regular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zh-TW" altLang="en-US" sz="1100" dirty="0" smtClean="0"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    生涯規</a:t>
                      </a:r>
                      <a:r>
                        <a:rPr lang="zh-TW" altLang="en-US" sz="1100" spc="-15" dirty="0" smtClean="0"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劃 </a:t>
                      </a:r>
                      <a:r>
                        <a:rPr lang="en-US" altLang="zh-TW" sz="1100" dirty="0" smtClean="0">
                          <a:latin typeface="微軟正黑體" pitchFamily="34" charset="-120"/>
                          <a:ea typeface="微軟正黑體" pitchFamily="34" charset="-120"/>
                          <a:cs typeface="Noto Sans Mono CJK JP Regular"/>
                        </a:rPr>
                        <a:t>(1) </a:t>
                      </a:r>
                      <a:endParaRPr sz="1100" dirty="0">
                        <a:latin typeface="微軟正黑體" pitchFamily="34" charset="-120"/>
                        <a:ea typeface="微軟正黑體" pitchFamily="34" charset="-120"/>
                        <a:cs typeface="Times New Roman"/>
                      </a:endParaRPr>
                    </a:p>
                    <a:p>
                      <a:pPr marL="161925">
                        <a:lnSpc>
                          <a:spcPct val="100000"/>
                        </a:lnSpc>
                      </a:pPr>
                      <a:r>
                        <a:rPr sz="1100" dirty="0" err="1" smtClean="0"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體育</a:t>
                      </a:r>
                      <a:r>
                        <a:rPr sz="1100" dirty="0">
                          <a:latin typeface="微軟正黑體" pitchFamily="34" charset="-120"/>
                          <a:ea typeface="微軟正黑體" pitchFamily="34" charset="-120"/>
                          <a:cs typeface="Noto Sans Mono CJK JP Regular"/>
                        </a:rPr>
                        <a:t>(2)</a:t>
                      </a:r>
                    </a:p>
                  </a:txBody>
                  <a:tcPr marL="0" marR="0" marT="7683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375F92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6DFEB"/>
                    </a:solidFill>
                  </a:tcPr>
                </a:tc>
                <a:tc>
                  <a:txBody>
                    <a:bodyPr/>
                    <a:lstStyle/>
                    <a:p>
                      <a:pPr marL="17145">
                        <a:lnSpc>
                          <a:spcPts val="1280"/>
                        </a:lnSpc>
                      </a:pPr>
                      <a:r>
                        <a:rPr sz="1100" dirty="0"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國語文</a:t>
                      </a:r>
                      <a:r>
                        <a:rPr sz="1100" dirty="0">
                          <a:latin typeface="微軟正黑體" pitchFamily="34" charset="-120"/>
                          <a:ea typeface="微軟正黑體" pitchFamily="34" charset="-120"/>
                          <a:cs typeface="Noto Sans Mono CJK JP Regular"/>
                        </a:rPr>
                        <a:t>(</a:t>
                      </a:r>
                      <a:r>
                        <a:rPr sz="1100" spc="-15" dirty="0">
                          <a:latin typeface="微軟正黑體" pitchFamily="34" charset="-120"/>
                          <a:ea typeface="微軟正黑體" pitchFamily="34" charset="-120"/>
                          <a:cs typeface="Noto Sans Mono CJK JP Regular"/>
                        </a:rPr>
                        <a:t>3</a:t>
                      </a:r>
                      <a:r>
                        <a:rPr sz="1100" dirty="0">
                          <a:latin typeface="微軟正黑體" pitchFamily="34" charset="-120"/>
                          <a:ea typeface="微軟正黑體" pitchFamily="34" charset="-120"/>
                          <a:cs typeface="Noto Sans Mono CJK JP Regular"/>
                        </a:rPr>
                        <a:t>)</a:t>
                      </a:r>
                    </a:p>
                    <a:p>
                      <a:pPr marL="17145">
                        <a:lnSpc>
                          <a:spcPts val="1290"/>
                        </a:lnSpc>
                      </a:pPr>
                      <a:r>
                        <a:rPr sz="1100" dirty="0"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英語文</a:t>
                      </a:r>
                      <a:r>
                        <a:rPr sz="1100" dirty="0">
                          <a:latin typeface="微軟正黑體" pitchFamily="34" charset="-120"/>
                          <a:ea typeface="微軟正黑體" pitchFamily="34" charset="-120"/>
                          <a:cs typeface="Noto Sans Mono CJK JP Regular"/>
                        </a:rPr>
                        <a:t>(</a:t>
                      </a:r>
                      <a:r>
                        <a:rPr sz="1100" spc="-15" dirty="0">
                          <a:latin typeface="微軟正黑體" pitchFamily="34" charset="-120"/>
                          <a:ea typeface="微軟正黑體" pitchFamily="34" charset="-120"/>
                          <a:cs typeface="Noto Sans Mono CJK JP Regular"/>
                        </a:rPr>
                        <a:t>2</a:t>
                      </a:r>
                      <a:r>
                        <a:rPr sz="1100" dirty="0">
                          <a:latin typeface="微軟正黑體" pitchFamily="34" charset="-120"/>
                          <a:ea typeface="微軟正黑體" pitchFamily="34" charset="-120"/>
                          <a:cs typeface="Noto Sans Mono CJK JP Regular"/>
                        </a:rPr>
                        <a:t>)</a:t>
                      </a:r>
                    </a:p>
                    <a:p>
                      <a:pPr marL="17145">
                        <a:lnSpc>
                          <a:spcPts val="1290"/>
                        </a:lnSpc>
                      </a:pPr>
                      <a:r>
                        <a:rPr sz="1100" dirty="0"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數學</a:t>
                      </a:r>
                      <a:r>
                        <a:rPr sz="1100" dirty="0">
                          <a:latin typeface="微軟正黑體" pitchFamily="34" charset="-120"/>
                          <a:ea typeface="微軟正黑體" pitchFamily="34" charset="-120"/>
                          <a:cs typeface="Noto Sans Mono CJK JP Regular"/>
                        </a:rPr>
                        <a:t>(2)</a:t>
                      </a: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zh-TW" altLang="en-US" sz="1100" dirty="0" smtClean="0"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生涯規</a:t>
                      </a:r>
                      <a:r>
                        <a:rPr lang="zh-TW" altLang="en-US" sz="1100" spc="-15" dirty="0" smtClean="0"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劃 </a:t>
                      </a:r>
                      <a:r>
                        <a:rPr lang="en-US" altLang="zh-TW" sz="1100" dirty="0" smtClean="0">
                          <a:latin typeface="微軟正黑體" pitchFamily="34" charset="-120"/>
                          <a:ea typeface="微軟正黑體" pitchFamily="34" charset="-120"/>
                          <a:cs typeface="Noto Sans Mono CJK JP Regular"/>
                        </a:rPr>
                        <a:t>(1) </a:t>
                      </a:r>
                      <a:endParaRPr lang="zh-TW" altLang="en-US" sz="1100" dirty="0" smtClean="0">
                        <a:latin typeface="微軟正黑體" pitchFamily="34" charset="-120"/>
                        <a:ea typeface="微軟正黑體" pitchFamily="34" charset="-120"/>
                        <a:cs typeface="Times New Roman"/>
                      </a:endParaRPr>
                    </a:p>
                    <a:p>
                      <a:pPr marL="17145">
                        <a:lnSpc>
                          <a:spcPct val="100000"/>
                        </a:lnSpc>
                      </a:pPr>
                      <a:r>
                        <a:rPr sz="1100" dirty="0" err="1" smtClean="0"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體育</a:t>
                      </a:r>
                      <a:r>
                        <a:rPr sz="1100" dirty="0">
                          <a:latin typeface="微軟正黑體" pitchFamily="34" charset="-120"/>
                          <a:ea typeface="微軟正黑體" pitchFamily="34" charset="-120"/>
                          <a:cs typeface="Noto Sans Mono CJK JP Regular"/>
                        </a:rPr>
                        <a:t>(2)</a:t>
                      </a: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375F92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6DFEB"/>
                    </a:solidFill>
                  </a:tcPr>
                </a:tc>
                <a:tc>
                  <a:txBody>
                    <a:bodyPr/>
                    <a:lstStyle/>
                    <a:p>
                      <a:pPr marL="17145">
                        <a:lnSpc>
                          <a:spcPts val="1280"/>
                        </a:lnSpc>
                      </a:pPr>
                      <a:r>
                        <a:rPr sz="1100" dirty="0"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國語文</a:t>
                      </a:r>
                      <a:r>
                        <a:rPr sz="1100" dirty="0">
                          <a:latin typeface="微軟正黑體" pitchFamily="34" charset="-120"/>
                          <a:ea typeface="微軟正黑體" pitchFamily="34" charset="-120"/>
                          <a:cs typeface="Noto Sans Mono CJK JP Regular"/>
                        </a:rPr>
                        <a:t>(</a:t>
                      </a:r>
                      <a:r>
                        <a:rPr sz="1100" spc="-10" dirty="0">
                          <a:latin typeface="微軟正黑體" pitchFamily="34" charset="-120"/>
                          <a:ea typeface="微軟正黑體" pitchFamily="34" charset="-120"/>
                          <a:cs typeface="Noto Sans Mono CJK JP Regular"/>
                        </a:rPr>
                        <a:t>2</a:t>
                      </a:r>
                      <a:r>
                        <a:rPr sz="1100" dirty="0">
                          <a:latin typeface="微軟正黑體" pitchFamily="34" charset="-120"/>
                          <a:ea typeface="微軟正黑體" pitchFamily="34" charset="-120"/>
                          <a:cs typeface="Noto Sans Mono CJK JP Regular"/>
                        </a:rPr>
                        <a:t>)</a:t>
                      </a:r>
                    </a:p>
                    <a:p>
                      <a:pPr marL="17145">
                        <a:lnSpc>
                          <a:spcPct val="100000"/>
                        </a:lnSpc>
                      </a:pPr>
                      <a:r>
                        <a:rPr sz="1100" dirty="0"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英語文</a:t>
                      </a:r>
                      <a:r>
                        <a:rPr sz="1100" dirty="0">
                          <a:latin typeface="微軟正黑體" pitchFamily="34" charset="-120"/>
                          <a:ea typeface="微軟正黑體" pitchFamily="34" charset="-120"/>
                          <a:cs typeface="Noto Sans Mono CJK JP Regular"/>
                        </a:rPr>
                        <a:t>(</a:t>
                      </a:r>
                      <a:r>
                        <a:rPr sz="1100" spc="-15" dirty="0">
                          <a:latin typeface="微軟正黑體" pitchFamily="34" charset="-120"/>
                          <a:ea typeface="微軟正黑體" pitchFamily="34" charset="-120"/>
                          <a:cs typeface="Noto Sans Mono CJK JP Regular"/>
                        </a:rPr>
                        <a:t>2</a:t>
                      </a:r>
                      <a:r>
                        <a:rPr sz="1100" dirty="0" smtClean="0">
                          <a:latin typeface="微軟正黑體" pitchFamily="34" charset="-120"/>
                          <a:ea typeface="微軟正黑體" pitchFamily="34" charset="-120"/>
                          <a:cs typeface="Noto Sans Mono CJK JP Regular"/>
                        </a:rPr>
                        <a:t>)</a:t>
                      </a:r>
                      <a:endParaRPr lang="en-US" sz="1100" dirty="0" smtClean="0">
                        <a:latin typeface="微軟正黑體" pitchFamily="34" charset="-120"/>
                        <a:ea typeface="微軟正黑體" pitchFamily="34" charset="-120"/>
                        <a:cs typeface="Noto Sans Mono CJK JP Regular"/>
                      </a:endParaRPr>
                    </a:p>
                    <a:p>
                      <a:pPr marL="17145">
                        <a:lnSpc>
                          <a:spcPct val="100000"/>
                        </a:lnSpc>
                      </a:pPr>
                      <a:r>
                        <a:rPr lang="zh-TW" altLang="en-US" sz="1100" dirty="0" smtClean="0"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資 訊 科 </a:t>
                      </a:r>
                      <a:r>
                        <a:rPr lang="zh-TW" altLang="en-US" sz="1100" spc="-15" dirty="0" smtClean="0"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技 </a:t>
                      </a:r>
                      <a:r>
                        <a:rPr lang="en-US" altLang="zh-TW" sz="1100" dirty="0" smtClean="0">
                          <a:latin typeface="微軟正黑體" pitchFamily="34" charset="-120"/>
                          <a:ea typeface="微軟正黑體" pitchFamily="34" charset="-120"/>
                          <a:cs typeface="Noto Sans Mono CJK JP Regular"/>
                        </a:rPr>
                        <a:t>(2)</a:t>
                      </a:r>
                    </a:p>
                    <a:p>
                      <a:pPr marL="17145">
                        <a:lnSpc>
                          <a:spcPct val="100000"/>
                        </a:lnSpc>
                      </a:pPr>
                      <a:r>
                        <a:rPr sz="1100" dirty="0" err="1" smtClean="0"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體育</a:t>
                      </a:r>
                      <a:r>
                        <a:rPr sz="1100" dirty="0" smtClean="0">
                          <a:latin typeface="微軟正黑體" pitchFamily="34" charset="-120"/>
                          <a:ea typeface="微軟正黑體" pitchFamily="34" charset="-120"/>
                          <a:cs typeface="Noto Sans Mono CJK JP Regular"/>
                        </a:rPr>
                        <a:t>(</a:t>
                      </a:r>
                      <a:r>
                        <a:rPr sz="1100" dirty="0">
                          <a:latin typeface="微軟正黑體" pitchFamily="34" charset="-120"/>
                          <a:ea typeface="微軟正黑體" pitchFamily="34" charset="-120"/>
                          <a:cs typeface="Noto Sans Mono CJK JP Regular"/>
                        </a:rPr>
                        <a:t>2)</a:t>
                      </a: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375F92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6DFEB"/>
                    </a:solidFill>
                  </a:tcPr>
                </a:tc>
                <a:tc>
                  <a:txBody>
                    <a:bodyPr/>
                    <a:lstStyle/>
                    <a:p>
                      <a:pPr marL="16510">
                        <a:lnSpc>
                          <a:spcPts val="1280"/>
                        </a:lnSpc>
                      </a:pPr>
                      <a:r>
                        <a:rPr sz="1100" dirty="0"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國語文</a:t>
                      </a:r>
                      <a:r>
                        <a:rPr sz="1100" dirty="0">
                          <a:latin typeface="微軟正黑體" pitchFamily="34" charset="-120"/>
                          <a:ea typeface="微軟正黑體" pitchFamily="34" charset="-120"/>
                          <a:cs typeface="Noto Sans Mono CJK JP Regular"/>
                        </a:rPr>
                        <a:t>(</a:t>
                      </a:r>
                      <a:r>
                        <a:rPr sz="1100" spc="-10" dirty="0">
                          <a:latin typeface="微軟正黑體" pitchFamily="34" charset="-120"/>
                          <a:ea typeface="微軟正黑體" pitchFamily="34" charset="-120"/>
                          <a:cs typeface="Noto Sans Mono CJK JP Regular"/>
                        </a:rPr>
                        <a:t>2</a:t>
                      </a:r>
                      <a:r>
                        <a:rPr sz="1100" dirty="0">
                          <a:latin typeface="微軟正黑體" pitchFamily="34" charset="-120"/>
                          <a:ea typeface="微軟正黑體" pitchFamily="34" charset="-120"/>
                          <a:cs typeface="Noto Sans Mono CJK JP Regular"/>
                        </a:rPr>
                        <a:t>)</a:t>
                      </a:r>
                    </a:p>
                    <a:p>
                      <a:pPr marL="16510">
                        <a:lnSpc>
                          <a:spcPct val="100000"/>
                        </a:lnSpc>
                      </a:pPr>
                      <a:r>
                        <a:rPr sz="1100" dirty="0"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英語文</a:t>
                      </a:r>
                      <a:r>
                        <a:rPr sz="1100" dirty="0">
                          <a:latin typeface="微軟正黑體" pitchFamily="34" charset="-120"/>
                          <a:ea typeface="微軟正黑體" pitchFamily="34" charset="-120"/>
                          <a:cs typeface="Noto Sans Mono CJK JP Regular"/>
                        </a:rPr>
                        <a:t>(</a:t>
                      </a:r>
                      <a:r>
                        <a:rPr sz="1100" spc="-15" dirty="0">
                          <a:latin typeface="微軟正黑體" pitchFamily="34" charset="-120"/>
                          <a:ea typeface="微軟正黑體" pitchFamily="34" charset="-120"/>
                          <a:cs typeface="Noto Sans Mono CJK JP Regular"/>
                        </a:rPr>
                        <a:t>2</a:t>
                      </a:r>
                      <a:r>
                        <a:rPr sz="1100" dirty="0" smtClean="0">
                          <a:latin typeface="微軟正黑體" pitchFamily="34" charset="-120"/>
                          <a:ea typeface="微軟正黑體" pitchFamily="34" charset="-120"/>
                          <a:cs typeface="Noto Sans Mono CJK JP Regular"/>
                        </a:rPr>
                        <a:t>)</a:t>
                      </a:r>
                      <a:endParaRPr lang="en-US" sz="1100" dirty="0" smtClean="0">
                        <a:latin typeface="微軟正黑體" pitchFamily="34" charset="-120"/>
                        <a:ea typeface="微軟正黑體" pitchFamily="34" charset="-120"/>
                        <a:cs typeface="Noto Sans Mono CJK JP Regular"/>
                      </a:endParaRPr>
                    </a:p>
                    <a:p>
                      <a:pPr marL="16510">
                        <a:lnSpc>
                          <a:spcPct val="100000"/>
                        </a:lnSpc>
                      </a:pPr>
                      <a:r>
                        <a:rPr sz="1100" dirty="0" err="1" smtClean="0"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體育</a:t>
                      </a:r>
                      <a:r>
                        <a:rPr sz="1100" dirty="0">
                          <a:latin typeface="微軟正黑體" pitchFamily="34" charset="-120"/>
                          <a:ea typeface="微軟正黑體" pitchFamily="34" charset="-120"/>
                          <a:cs typeface="Noto Sans Mono CJK JP Regular"/>
                        </a:rPr>
                        <a:t>(2)</a:t>
                      </a: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38100">
                      <a:solidFill>
                        <a:srgbClr val="375F92"/>
                      </a:solidFill>
                      <a:prstDash val="solid"/>
                    </a:lnR>
                    <a:lnT w="6350">
                      <a:solidFill>
                        <a:srgbClr val="375F92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6DFEB"/>
                    </a:solidFill>
                  </a:tcPr>
                </a:tc>
              </a:tr>
              <a:tr h="501650">
                <a:tc gridSpan="2">
                  <a:txBody>
                    <a:bodyPr/>
                    <a:lstStyle/>
                    <a:p>
                      <a:pPr marL="127000" algn="ctr">
                        <a:lnSpc>
                          <a:spcPct val="100000"/>
                        </a:lnSpc>
                        <a:spcBef>
                          <a:spcPts val="845"/>
                        </a:spcBef>
                      </a:pPr>
                      <a:endParaRPr lang="en-US" sz="1100" dirty="0" smtClean="0">
                        <a:solidFill>
                          <a:srgbClr val="17375E"/>
                        </a:solidFill>
                        <a:latin typeface="微軟正黑體" pitchFamily="34" charset="-120"/>
                        <a:ea typeface="微軟正黑體" pitchFamily="34" charset="-120"/>
                        <a:cs typeface="Noto Sans CJK JP Regular"/>
                      </a:endParaRPr>
                    </a:p>
                    <a:p>
                      <a:pPr marL="127000" algn="ctr">
                        <a:lnSpc>
                          <a:spcPct val="100000"/>
                        </a:lnSpc>
                        <a:spcBef>
                          <a:spcPts val="845"/>
                        </a:spcBef>
                      </a:pPr>
                      <a:r>
                        <a:rPr sz="1100" dirty="0" err="1" smtClean="0">
                          <a:solidFill>
                            <a:srgbClr val="17375E"/>
                          </a:solidFill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部定專</a:t>
                      </a:r>
                      <a:r>
                        <a:rPr sz="1100" spc="-5" dirty="0" err="1" smtClean="0">
                          <a:solidFill>
                            <a:srgbClr val="17375E"/>
                          </a:solidFill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業</a:t>
                      </a:r>
                      <a:r>
                        <a:rPr sz="1100" dirty="0" err="1" smtClean="0">
                          <a:solidFill>
                            <a:srgbClr val="17375E"/>
                          </a:solidFill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科目</a:t>
                      </a:r>
                      <a:endParaRPr sz="1100" dirty="0">
                        <a:latin typeface="微軟正黑體" pitchFamily="34" charset="-120"/>
                        <a:ea typeface="微軟正黑體" pitchFamily="34" charset="-120"/>
                        <a:cs typeface="Noto Sans CJK JP Regular"/>
                      </a:endParaRPr>
                    </a:p>
                  </a:txBody>
                  <a:tcPr marL="0" marR="0" marT="0" marB="0">
                    <a:lnL w="3810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D9959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63830">
                        <a:lnSpc>
                          <a:spcPct val="100000"/>
                        </a:lnSpc>
                        <a:spcBef>
                          <a:spcPts val="665"/>
                        </a:spcBef>
                      </a:pPr>
                      <a:r>
                        <a:rPr sz="1100" dirty="0"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農業概</a:t>
                      </a:r>
                      <a:r>
                        <a:rPr sz="1100" spc="-15" dirty="0"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論</a:t>
                      </a:r>
                      <a:r>
                        <a:rPr sz="1100" dirty="0">
                          <a:latin typeface="微軟正黑體" pitchFamily="34" charset="-120"/>
                          <a:ea typeface="微軟正黑體" pitchFamily="34" charset="-120"/>
                          <a:cs typeface="Noto Sans Mono CJK JP Regular"/>
                        </a:rPr>
                        <a:t>(3)</a:t>
                      </a:r>
                      <a:endParaRPr sz="1100">
                        <a:latin typeface="微軟正黑體" pitchFamily="34" charset="-120"/>
                        <a:ea typeface="微軟正黑體" pitchFamily="34" charset="-120"/>
                        <a:cs typeface="Noto Sans Mono CJK JP Regular"/>
                      </a:endParaRPr>
                    </a:p>
                    <a:p>
                      <a:pPr marL="163830">
                        <a:lnSpc>
                          <a:spcPct val="100000"/>
                        </a:lnSpc>
                      </a:pPr>
                      <a:r>
                        <a:rPr sz="1100" dirty="0"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農業安</a:t>
                      </a:r>
                      <a:r>
                        <a:rPr sz="1100" spc="-15" dirty="0"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全</a:t>
                      </a:r>
                      <a:r>
                        <a:rPr sz="1100" dirty="0"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衛生</a:t>
                      </a:r>
                      <a:r>
                        <a:rPr sz="1100" spc="-5" dirty="0">
                          <a:latin typeface="微軟正黑體" pitchFamily="34" charset="-120"/>
                          <a:ea typeface="微軟正黑體" pitchFamily="34" charset="-120"/>
                          <a:cs typeface="Noto Sans Mono CJK JP Regular"/>
                        </a:rPr>
                        <a:t>(2)</a:t>
                      </a:r>
                      <a:endParaRPr sz="1100">
                        <a:latin typeface="微軟正黑體" pitchFamily="34" charset="-120"/>
                        <a:ea typeface="微軟正黑體" pitchFamily="34" charset="-120"/>
                        <a:cs typeface="Noto Sans Mono CJK JP Regular"/>
                      </a:endParaRPr>
                    </a:p>
                  </a:txBody>
                  <a:tcPr marL="0" marR="0" marT="84455" marB="0">
                    <a:lnL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DCDB"/>
                    </a:solidFill>
                  </a:tcPr>
                </a:tc>
                <a:tc>
                  <a:txBody>
                    <a:bodyPr/>
                    <a:lstStyle/>
                    <a:p>
                      <a:pPr marL="162560">
                        <a:lnSpc>
                          <a:spcPct val="100000"/>
                        </a:lnSpc>
                        <a:spcBef>
                          <a:spcPts val="665"/>
                        </a:spcBef>
                      </a:pPr>
                      <a:r>
                        <a:rPr sz="1100" dirty="0"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農業概</a:t>
                      </a:r>
                      <a:r>
                        <a:rPr sz="1100" spc="-15" dirty="0"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論</a:t>
                      </a:r>
                      <a:r>
                        <a:rPr sz="1100" dirty="0">
                          <a:latin typeface="微軟正黑體" pitchFamily="34" charset="-120"/>
                          <a:ea typeface="微軟正黑體" pitchFamily="34" charset="-120"/>
                          <a:cs typeface="Noto Sans Mono CJK JP Regular"/>
                        </a:rPr>
                        <a:t>(3)</a:t>
                      </a:r>
                      <a:endParaRPr sz="1100">
                        <a:latin typeface="微軟正黑體" pitchFamily="34" charset="-120"/>
                        <a:ea typeface="微軟正黑體" pitchFamily="34" charset="-120"/>
                        <a:cs typeface="Noto Sans Mono CJK JP Regular"/>
                      </a:endParaRPr>
                    </a:p>
                  </a:txBody>
                  <a:tcPr marL="0" marR="0" marT="8445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1DCDB"/>
                    </a:solidFill>
                  </a:tcPr>
                </a:tc>
                <a:tc>
                  <a:txBody>
                    <a:bodyPr/>
                    <a:lstStyle/>
                    <a:p>
                      <a:pPr marL="210820" marR="166370">
                        <a:lnSpc>
                          <a:spcPct val="100000"/>
                        </a:lnSpc>
                        <a:spcBef>
                          <a:spcPts val="605"/>
                        </a:spcBef>
                      </a:pPr>
                      <a:r>
                        <a:rPr sz="1100" dirty="0"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生命科</a:t>
                      </a:r>
                      <a:r>
                        <a:rPr sz="1100" spc="-15" dirty="0"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學</a:t>
                      </a:r>
                      <a:r>
                        <a:rPr sz="1100" dirty="0"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概論</a:t>
                      </a:r>
                      <a:r>
                        <a:rPr sz="1100" dirty="0">
                          <a:latin typeface="微軟正黑體" pitchFamily="34" charset="-120"/>
                          <a:ea typeface="微軟正黑體" pitchFamily="34" charset="-120"/>
                          <a:cs typeface="Noto Sans Mono CJK JP Regular"/>
                        </a:rPr>
                        <a:t>(</a:t>
                      </a:r>
                      <a:r>
                        <a:rPr sz="1100" spc="-15" dirty="0">
                          <a:latin typeface="微軟正黑體" pitchFamily="34" charset="-120"/>
                          <a:ea typeface="微軟正黑體" pitchFamily="34" charset="-120"/>
                          <a:cs typeface="Noto Sans Mono CJK JP Regular"/>
                        </a:rPr>
                        <a:t>2</a:t>
                      </a:r>
                      <a:r>
                        <a:rPr sz="1100" dirty="0">
                          <a:latin typeface="微軟正黑體" pitchFamily="34" charset="-120"/>
                          <a:ea typeface="微軟正黑體" pitchFamily="34" charset="-120"/>
                          <a:cs typeface="Noto Sans Mono CJK JP Regular"/>
                        </a:rPr>
                        <a:t>) </a:t>
                      </a:r>
                      <a:r>
                        <a:rPr sz="1100" dirty="0"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生物技</a:t>
                      </a:r>
                      <a:r>
                        <a:rPr sz="1100" spc="-15" dirty="0"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術</a:t>
                      </a:r>
                      <a:r>
                        <a:rPr sz="1100" dirty="0"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概論</a:t>
                      </a:r>
                      <a:r>
                        <a:rPr sz="1100" dirty="0">
                          <a:latin typeface="微軟正黑體" pitchFamily="34" charset="-120"/>
                          <a:ea typeface="微軟正黑體" pitchFamily="34" charset="-120"/>
                          <a:cs typeface="Noto Sans Mono CJK JP Regular"/>
                        </a:rPr>
                        <a:t>(</a:t>
                      </a:r>
                      <a:r>
                        <a:rPr sz="1100" spc="-15" dirty="0">
                          <a:latin typeface="微軟正黑體" pitchFamily="34" charset="-120"/>
                          <a:ea typeface="微軟正黑體" pitchFamily="34" charset="-120"/>
                          <a:cs typeface="Noto Sans Mono CJK JP Regular"/>
                        </a:rPr>
                        <a:t>2</a:t>
                      </a:r>
                      <a:r>
                        <a:rPr sz="1100" dirty="0">
                          <a:latin typeface="微軟正黑體" pitchFamily="34" charset="-120"/>
                          <a:ea typeface="微軟正黑體" pitchFamily="34" charset="-120"/>
                          <a:cs typeface="Noto Sans Mono CJK JP Regular"/>
                        </a:rPr>
                        <a:t>)</a:t>
                      </a:r>
                      <a:endParaRPr sz="1100">
                        <a:latin typeface="微軟正黑體" pitchFamily="34" charset="-120"/>
                        <a:ea typeface="微軟正黑體" pitchFamily="34" charset="-120"/>
                        <a:cs typeface="Noto Sans Mono CJK JP Regular"/>
                      </a:endParaRPr>
                    </a:p>
                  </a:txBody>
                  <a:tcPr marL="0" marR="0" marT="7683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1DCDB"/>
                    </a:solidFill>
                  </a:tcPr>
                </a:tc>
                <a:tc>
                  <a:txBody>
                    <a:bodyPr/>
                    <a:lstStyle/>
                    <a:p>
                      <a:pPr marL="17145" marR="360045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sz="1100" dirty="0"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生命科</a:t>
                      </a:r>
                      <a:r>
                        <a:rPr sz="1100" spc="-15" dirty="0"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學</a:t>
                      </a:r>
                      <a:r>
                        <a:rPr sz="1100" dirty="0"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概論</a:t>
                      </a:r>
                      <a:r>
                        <a:rPr sz="1100" dirty="0">
                          <a:latin typeface="微軟正黑體" pitchFamily="34" charset="-120"/>
                          <a:ea typeface="微軟正黑體" pitchFamily="34" charset="-120"/>
                          <a:cs typeface="Noto Sans Mono CJK JP Regular"/>
                        </a:rPr>
                        <a:t>(</a:t>
                      </a:r>
                      <a:r>
                        <a:rPr sz="1100" spc="-15" dirty="0">
                          <a:latin typeface="微軟正黑體" pitchFamily="34" charset="-120"/>
                          <a:ea typeface="微軟正黑體" pitchFamily="34" charset="-120"/>
                          <a:cs typeface="Noto Sans Mono CJK JP Regular"/>
                        </a:rPr>
                        <a:t>2</a:t>
                      </a:r>
                      <a:r>
                        <a:rPr sz="1100" dirty="0">
                          <a:latin typeface="微軟正黑體" pitchFamily="34" charset="-120"/>
                          <a:ea typeface="微軟正黑體" pitchFamily="34" charset="-120"/>
                          <a:cs typeface="Noto Sans Mono CJK JP Regular"/>
                        </a:rPr>
                        <a:t>) </a:t>
                      </a:r>
                      <a:r>
                        <a:rPr sz="1100" dirty="0"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生物技</a:t>
                      </a:r>
                      <a:r>
                        <a:rPr sz="1100" spc="-15" dirty="0"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術</a:t>
                      </a:r>
                      <a:r>
                        <a:rPr sz="1100" dirty="0"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概論</a:t>
                      </a:r>
                      <a:r>
                        <a:rPr sz="1100" dirty="0">
                          <a:latin typeface="微軟正黑體" pitchFamily="34" charset="-120"/>
                          <a:ea typeface="微軟正黑體" pitchFamily="34" charset="-120"/>
                          <a:cs typeface="Noto Sans Mono CJK JP Regular"/>
                        </a:rPr>
                        <a:t>(</a:t>
                      </a:r>
                      <a:r>
                        <a:rPr sz="1100" spc="-15" dirty="0">
                          <a:latin typeface="微軟正黑體" pitchFamily="34" charset="-120"/>
                          <a:ea typeface="微軟正黑體" pitchFamily="34" charset="-120"/>
                          <a:cs typeface="Noto Sans Mono CJK JP Regular"/>
                        </a:rPr>
                        <a:t>2</a:t>
                      </a:r>
                      <a:r>
                        <a:rPr sz="1100" dirty="0">
                          <a:latin typeface="微軟正黑體" pitchFamily="34" charset="-120"/>
                          <a:ea typeface="微軟正黑體" pitchFamily="34" charset="-120"/>
                          <a:cs typeface="Noto Sans Mono CJK JP Regular"/>
                        </a:rPr>
                        <a:t>)</a:t>
                      </a:r>
                      <a:endParaRPr sz="1100">
                        <a:latin typeface="微軟正黑體" pitchFamily="34" charset="-120"/>
                        <a:ea typeface="微軟正黑體" pitchFamily="34" charset="-120"/>
                        <a:cs typeface="Noto Sans Mono CJK JP Regular"/>
                      </a:endParaRPr>
                    </a:p>
                  </a:txBody>
                  <a:tcPr marL="0" marR="0" marT="3111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1DCD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微軟正黑體" pitchFamily="34" charset="-120"/>
                        <a:ea typeface="微軟正黑體" pitchFamily="34" charset="-120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1DCD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 dirty="0">
                        <a:latin typeface="微軟正黑體" pitchFamily="34" charset="-120"/>
                        <a:ea typeface="微軟正黑體" pitchFamily="34" charset="-120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38100">
                      <a:solidFill>
                        <a:srgbClr val="375F92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1DCDB"/>
                    </a:solidFill>
                  </a:tcPr>
                </a:tc>
              </a:tr>
              <a:tr h="304800"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微軟正黑體" pitchFamily="34" charset="-120"/>
                        <a:ea typeface="微軟正黑體" pitchFamily="34" charset="-120"/>
                        <a:cs typeface="Times New Roman"/>
                      </a:endParaRPr>
                    </a:p>
                  </a:txBody>
                  <a:tcPr marL="0" marR="0" marT="0" marB="0">
                    <a:lnL w="3810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solidFill>
                      <a:srgbClr val="C3D59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微軟正黑體" pitchFamily="34" charset="-120"/>
                        <a:ea typeface="微軟正黑體" pitchFamily="34" charset="-120"/>
                        <a:cs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微軟正黑體" pitchFamily="34" charset="-120"/>
                        <a:ea typeface="微軟正黑體" pitchFamily="34" charset="-120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 marL="161925">
                        <a:lnSpc>
                          <a:spcPct val="100000"/>
                        </a:lnSpc>
                        <a:spcBef>
                          <a:spcPts val="670"/>
                        </a:spcBef>
                      </a:pPr>
                      <a:r>
                        <a:rPr sz="1100" dirty="0"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農園場</a:t>
                      </a:r>
                      <a:r>
                        <a:rPr sz="1100" spc="-15" dirty="0"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管</a:t>
                      </a:r>
                      <a:r>
                        <a:rPr sz="1100" dirty="0"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理實</a:t>
                      </a:r>
                      <a:r>
                        <a:rPr sz="1100" spc="-15" dirty="0"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習</a:t>
                      </a:r>
                      <a:r>
                        <a:rPr sz="1100" dirty="0">
                          <a:latin typeface="微軟正黑體" pitchFamily="34" charset="-120"/>
                          <a:ea typeface="微軟正黑體" pitchFamily="34" charset="-120"/>
                          <a:cs typeface="Noto Sans Mono CJK JP Regular"/>
                        </a:rPr>
                        <a:t>(3)</a:t>
                      </a:r>
                    </a:p>
                  </a:txBody>
                  <a:tcPr marL="0" marR="0" marT="8509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 marL="161290">
                        <a:lnSpc>
                          <a:spcPct val="100000"/>
                        </a:lnSpc>
                        <a:spcBef>
                          <a:spcPts val="670"/>
                        </a:spcBef>
                      </a:pPr>
                      <a:r>
                        <a:rPr sz="1100" dirty="0"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農園場</a:t>
                      </a:r>
                      <a:r>
                        <a:rPr sz="1100" spc="-15" dirty="0"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管</a:t>
                      </a:r>
                      <a:r>
                        <a:rPr sz="1100" dirty="0"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理實</a:t>
                      </a:r>
                      <a:r>
                        <a:rPr sz="1100" spc="-15" dirty="0"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習</a:t>
                      </a:r>
                      <a:r>
                        <a:rPr sz="1100" dirty="0">
                          <a:latin typeface="微軟正黑體" pitchFamily="34" charset="-120"/>
                          <a:ea typeface="微軟正黑體" pitchFamily="34" charset="-120"/>
                          <a:cs typeface="Noto Sans Mono CJK JP Regular"/>
                        </a:rPr>
                        <a:t>(3)</a:t>
                      </a:r>
                    </a:p>
                  </a:txBody>
                  <a:tcPr marL="0" marR="0" marT="8509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 marL="161290" marR="146685">
                        <a:lnSpc>
                          <a:spcPct val="100000"/>
                        </a:lnSpc>
                        <a:spcBef>
                          <a:spcPts val="670"/>
                        </a:spcBef>
                      </a:pPr>
                      <a:r>
                        <a:rPr sz="1100" dirty="0"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農業資</a:t>
                      </a:r>
                      <a:r>
                        <a:rPr sz="1100" spc="-15" dirty="0"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訊</a:t>
                      </a:r>
                      <a:r>
                        <a:rPr sz="1100" dirty="0"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管理</a:t>
                      </a:r>
                      <a:r>
                        <a:rPr sz="1100" spc="-15" dirty="0"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實</a:t>
                      </a:r>
                      <a:r>
                        <a:rPr sz="1100" dirty="0"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習  </a:t>
                      </a:r>
                      <a:r>
                        <a:rPr sz="1100" dirty="0">
                          <a:latin typeface="微軟正黑體" pitchFamily="34" charset="-120"/>
                          <a:ea typeface="微軟正黑體" pitchFamily="34" charset="-120"/>
                          <a:cs typeface="Noto Sans Mono CJK JP Regular"/>
                        </a:rPr>
                        <a:t>(2)</a:t>
                      </a:r>
                    </a:p>
                  </a:txBody>
                  <a:tcPr marL="0" marR="0" marT="8509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 marL="160655" marR="146685">
                        <a:lnSpc>
                          <a:spcPct val="100000"/>
                        </a:lnSpc>
                        <a:spcBef>
                          <a:spcPts val="670"/>
                        </a:spcBef>
                      </a:pPr>
                      <a:r>
                        <a:rPr sz="1100" dirty="0"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農業資</a:t>
                      </a:r>
                      <a:r>
                        <a:rPr sz="1100" spc="-15" dirty="0"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訊</a:t>
                      </a:r>
                      <a:r>
                        <a:rPr sz="1100" dirty="0"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管理</a:t>
                      </a:r>
                      <a:r>
                        <a:rPr sz="1100" spc="-15" dirty="0"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實</a:t>
                      </a:r>
                      <a:r>
                        <a:rPr sz="1100" dirty="0"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習  </a:t>
                      </a:r>
                      <a:r>
                        <a:rPr sz="1100" dirty="0">
                          <a:latin typeface="微軟正黑體" pitchFamily="34" charset="-120"/>
                          <a:ea typeface="微軟正黑體" pitchFamily="34" charset="-120"/>
                          <a:cs typeface="Noto Sans Mono CJK JP Regular"/>
                        </a:rPr>
                        <a:t>(2)</a:t>
                      </a:r>
                      <a:endParaRPr sz="1100">
                        <a:latin typeface="微軟正黑體" pitchFamily="34" charset="-120"/>
                        <a:ea typeface="微軟正黑體" pitchFamily="34" charset="-120"/>
                        <a:cs typeface="Noto Sans Mono CJK JP Regular"/>
                      </a:endParaRPr>
                    </a:p>
                  </a:txBody>
                  <a:tcPr marL="0" marR="0" marT="8509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38100">
                      <a:solidFill>
                        <a:srgbClr val="375F92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</a:tr>
              <a:tr h="722630">
                <a:tc>
                  <a:txBody>
                    <a:bodyPr/>
                    <a:lstStyle/>
                    <a:p>
                      <a:pPr marL="127000">
                        <a:lnSpc>
                          <a:spcPts val="1400"/>
                        </a:lnSpc>
                      </a:pPr>
                      <a:r>
                        <a:rPr sz="1100" dirty="0">
                          <a:solidFill>
                            <a:srgbClr val="17375E"/>
                          </a:solidFill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部定</a:t>
                      </a:r>
                      <a:endParaRPr sz="1100" dirty="0">
                        <a:latin typeface="微軟正黑體" pitchFamily="34" charset="-120"/>
                        <a:ea typeface="微軟正黑體" pitchFamily="34" charset="-120"/>
                        <a:cs typeface="Noto Sans CJK JP Regular"/>
                      </a:endParaRPr>
                    </a:p>
                    <a:p>
                      <a:pPr marL="127000">
                        <a:lnSpc>
                          <a:spcPct val="100000"/>
                        </a:lnSpc>
                      </a:pPr>
                      <a:r>
                        <a:rPr sz="1100" dirty="0" err="1" smtClean="0">
                          <a:solidFill>
                            <a:srgbClr val="17375E"/>
                          </a:solidFill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實習</a:t>
                      </a:r>
                      <a:endParaRPr lang="en-US" sz="1100" dirty="0" smtClean="0">
                        <a:solidFill>
                          <a:srgbClr val="17375E"/>
                        </a:solidFill>
                        <a:latin typeface="微軟正黑體" pitchFamily="34" charset="-120"/>
                        <a:ea typeface="微軟正黑體" pitchFamily="34" charset="-120"/>
                        <a:cs typeface="Noto Sans CJK JP Regular"/>
                      </a:endParaRPr>
                    </a:p>
                    <a:p>
                      <a:pPr marL="127000">
                        <a:lnSpc>
                          <a:spcPct val="100000"/>
                        </a:lnSpc>
                      </a:pPr>
                      <a:r>
                        <a:rPr sz="1100" dirty="0" err="1" smtClean="0">
                          <a:solidFill>
                            <a:srgbClr val="17375E"/>
                          </a:solidFill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科目</a:t>
                      </a:r>
                      <a:endParaRPr sz="1100" dirty="0">
                        <a:latin typeface="微軟正黑體" pitchFamily="34" charset="-120"/>
                        <a:ea typeface="微軟正黑體" pitchFamily="34" charset="-120"/>
                        <a:cs typeface="Noto Sans CJK JP Regular"/>
                      </a:endParaRPr>
                    </a:p>
                  </a:txBody>
                  <a:tcPr marL="0" marR="0" marT="0" marB="0">
                    <a:lnL w="3810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C3D59B"/>
                    </a:solidFill>
                  </a:tcPr>
                </a:tc>
                <a:tc>
                  <a:txBody>
                    <a:bodyPr/>
                    <a:lstStyle/>
                    <a:p>
                      <a:pPr marL="129539" marR="48260" algn="just">
                        <a:lnSpc>
                          <a:spcPct val="100000"/>
                        </a:lnSpc>
                      </a:pPr>
                      <a:r>
                        <a:rPr lang="zh-TW" altLang="en-US" sz="1100" spc="250" dirty="0" smtClean="0">
                          <a:solidFill>
                            <a:srgbClr val="17375E"/>
                          </a:solidFill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農業生產與休閒生態</a:t>
                      </a:r>
                      <a:r>
                        <a:rPr sz="1100" spc="250" dirty="0" err="1" smtClean="0">
                          <a:solidFill>
                            <a:srgbClr val="17375E"/>
                          </a:solidFill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技</a:t>
                      </a:r>
                      <a:r>
                        <a:rPr sz="1100" dirty="0" err="1" smtClean="0">
                          <a:solidFill>
                            <a:srgbClr val="17375E"/>
                          </a:solidFill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能領域</a:t>
                      </a:r>
                      <a:endParaRPr sz="1100" dirty="0">
                        <a:latin typeface="微軟正黑體" pitchFamily="34" charset="-120"/>
                        <a:ea typeface="微軟正黑體" pitchFamily="34" charset="-120"/>
                        <a:cs typeface="Noto Sans CJK JP Regular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C3D59B"/>
                    </a:solidFill>
                  </a:tcPr>
                </a:tc>
                <a:tc>
                  <a:txBody>
                    <a:bodyPr/>
                    <a:lstStyle/>
                    <a:p>
                      <a:pPr marL="213360" marR="165735">
                        <a:lnSpc>
                          <a:spcPct val="100000"/>
                        </a:lnSpc>
                        <a:spcBef>
                          <a:spcPts val="670"/>
                        </a:spcBef>
                      </a:pPr>
                      <a:r>
                        <a:rPr sz="1100" dirty="0"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植物栽</a:t>
                      </a:r>
                      <a:r>
                        <a:rPr sz="1100" spc="-15" dirty="0"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培</a:t>
                      </a:r>
                      <a:r>
                        <a:rPr sz="1100" dirty="0"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實習</a:t>
                      </a:r>
                      <a:r>
                        <a:rPr sz="1100" dirty="0">
                          <a:latin typeface="微軟正黑體" pitchFamily="34" charset="-120"/>
                          <a:ea typeface="微軟正黑體" pitchFamily="34" charset="-120"/>
                          <a:cs typeface="Noto Sans Mono CJK JP Regular"/>
                        </a:rPr>
                        <a:t>(</a:t>
                      </a:r>
                      <a:r>
                        <a:rPr sz="1100" spc="-15" dirty="0">
                          <a:latin typeface="微軟正黑體" pitchFamily="34" charset="-120"/>
                          <a:ea typeface="微軟正黑體" pitchFamily="34" charset="-120"/>
                          <a:cs typeface="Noto Sans Mono CJK JP Regular"/>
                        </a:rPr>
                        <a:t>3</a:t>
                      </a:r>
                      <a:r>
                        <a:rPr sz="1100" dirty="0" smtClean="0">
                          <a:latin typeface="微軟正黑體" pitchFamily="34" charset="-120"/>
                          <a:ea typeface="微軟正黑體" pitchFamily="34" charset="-120"/>
                          <a:cs typeface="Noto Sans Mono CJK JP Regular"/>
                        </a:rPr>
                        <a:t>)</a:t>
                      </a:r>
                      <a:endParaRPr lang="en-US" sz="1100" dirty="0" smtClean="0">
                        <a:latin typeface="微軟正黑體" pitchFamily="34" charset="-120"/>
                        <a:ea typeface="微軟正黑體" pitchFamily="34" charset="-120"/>
                        <a:cs typeface="Noto Sans Mono CJK JP Regular"/>
                      </a:endParaRPr>
                    </a:p>
                    <a:p>
                      <a:pPr marL="213360" marR="165735">
                        <a:lnSpc>
                          <a:spcPct val="100000"/>
                        </a:lnSpc>
                        <a:spcBef>
                          <a:spcPts val="670"/>
                        </a:spcBef>
                      </a:pPr>
                      <a:r>
                        <a:rPr lang="zh-TW" altLang="en-US" sz="1100" dirty="0" smtClean="0"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植物識</a:t>
                      </a:r>
                      <a:r>
                        <a:rPr lang="zh-TW" altLang="en-US" sz="1100" spc="-15" dirty="0" smtClean="0"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別</a:t>
                      </a:r>
                      <a:r>
                        <a:rPr lang="zh-TW" altLang="en-US" sz="1100" dirty="0" smtClean="0"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實習</a:t>
                      </a:r>
                      <a:r>
                        <a:rPr lang="en-US" altLang="zh-TW" sz="1100" spc="-5" dirty="0" smtClean="0">
                          <a:latin typeface="微軟正黑體" pitchFamily="34" charset="-120"/>
                          <a:ea typeface="微軟正黑體" pitchFamily="34" charset="-120"/>
                          <a:cs typeface="Noto Sans Mono CJK JP Regular"/>
                        </a:rPr>
                        <a:t>(3)</a:t>
                      </a:r>
                      <a:endParaRPr sz="1100" dirty="0">
                        <a:latin typeface="微軟正黑體" pitchFamily="34" charset="-120"/>
                        <a:ea typeface="微軟正黑體" pitchFamily="34" charset="-120"/>
                        <a:cs typeface="Noto Sans Mono CJK JP Regular"/>
                      </a:endParaRPr>
                    </a:p>
                  </a:txBody>
                  <a:tcPr marL="0" marR="0" marT="85090" marB="0">
                    <a:lnL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 marL="213360" marR="165735">
                        <a:lnSpc>
                          <a:spcPct val="100000"/>
                        </a:lnSpc>
                        <a:spcBef>
                          <a:spcPts val="670"/>
                        </a:spcBef>
                      </a:pPr>
                      <a:r>
                        <a:rPr sz="1100" dirty="0"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植物栽培實習(3) </a:t>
                      </a:r>
                      <a:r>
                        <a:rPr lang="zh-TW" altLang="en-US" sz="1100" dirty="0" smtClean="0"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植物識別實習</a:t>
                      </a:r>
                      <a:r>
                        <a:rPr lang="en-US" altLang="zh-TW" sz="1100" dirty="0" smtClean="0"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(3)</a:t>
                      </a:r>
                      <a:endParaRPr sz="1100" dirty="0">
                        <a:solidFill>
                          <a:schemeClr val="tx1"/>
                        </a:solidFill>
                        <a:latin typeface="微軟正黑體" pitchFamily="34" charset="-120"/>
                        <a:ea typeface="微軟正黑體" pitchFamily="34" charset="-120"/>
                        <a:cs typeface="Noto Sans CJK JP Regular"/>
                      </a:endParaRPr>
                    </a:p>
                  </a:txBody>
                  <a:tcPr marL="0" marR="0" marT="8509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 marL="630555" marR="131445" indent="-454659">
                        <a:lnSpc>
                          <a:spcPct val="100000"/>
                        </a:lnSpc>
                        <a:spcBef>
                          <a:spcPts val="670"/>
                        </a:spcBef>
                      </a:pPr>
                      <a:r>
                        <a:rPr sz="1100" dirty="0"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農業資</a:t>
                      </a:r>
                      <a:r>
                        <a:rPr sz="1100" spc="-15" dirty="0"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源</a:t>
                      </a:r>
                      <a:r>
                        <a:rPr sz="1100" dirty="0"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應用</a:t>
                      </a:r>
                      <a:r>
                        <a:rPr sz="1100" spc="-15" dirty="0"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實</a:t>
                      </a:r>
                      <a:r>
                        <a:rPr sz="1100" dirty="0"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習  </a:t>
                      </a:r>
                      <a:r>
                        <a:rPr sz="1100" dirty="0">
                          <a:latin typeface="微軟正黑體" pitchFamily="34" charset="-120"/>
                          <a:ea typeface="微軟正黑體" pitchFamily="34" charset="-120"/>
                          <a:cs typeface="Noto Sans Mono CJK JP Regular"/>
                        </a:rPr>
                        <a:t>(3)</a:t>
                      </a:r>
                    </a:p>
                    <a:p>
                      <a:pPr marL="210820">
                        <a:lnSpc>
                          <a:spcPct val="100000"/>
                        </a:lnSpc>
                      </a:pPr>
                      <a:r>
                        <a:rPr lang="zh-TW" altLang="en-US" sz="1100" dirty="0" smtClean="0"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植物保</a:t>
                      </a:r>
                      <a:r>
                        <a:rPr lang="zh-TW" altLang="en-US" sz="1100" spc="-15" dirty="0" smtClean="0"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護</a:t>
                      </a:r>
                      <a:r>
                        <a:rPr lang="zh-TW" altLang="en-US" sz="1100" dirty="0" smtClean="0"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實習</a:t>
                      </a:r>
                      <a:r>
                        <a:rPr lang="en-US" altLang="zh-TW" sz="1100" dirty="0" smtClean="0">
                          <a:latin typeface="微軟正黑體" pitchFamily="34" charset="-120"/>
                          <a:ea typeface="微軟正黑體" pitchFamily="34" charset="-120"/>
                          <a:cs typeface="Noto Sans Mono CJK JP Regular"/>
                        </a:rPr>
                        <a:t>(</a:t>
                      </a:r>
                      <a:r>
                        <a:rPr lang="en-US" altLang="zh-TW" sz="1100" spc="-15" dirty="0" smtClean="0">
                          <a:latin typeface="微軟正黑體" pitchFamily="34" charset="-120"/>
                          <a:ea typeface="微軟正黑體" pitchFamily="34" charset="-120"/>
                          <a:cs typeface="Noto Sans Mono CJK JP Regular"/>
                        </a:rPr>
                        <a:t>2</a:t>
                      </a:r>
                      <a:r>
                        <a:rPr lang="en-US" altLang="zh-TW" sz="1100" dirty="0" smtClean="0">
                          <a:latin typeface="微軟正黑體" pitchFamily="34" charset="-120"/>
                          <a:ea typeface="微軟正黑體" pitchFamily="34" charset="-120"/>
                          <a:cs typeface="Noto Sans Mono CJK JP Regular"/>
                        </a:rPr>
                        <a:t>)</a:t>
                      </a:r>
                      <a:endParaRPr sz="1100" dirty="0">
                        <a:latin typeface="微軟正黑體" pitchFamily="34" charset="-120"/>
                        <a:ea typeface="微軟正黑體" pitchFamily="34" charset="-120"/>
                        <a:cs typeface="Noto Sans Mono CJK JP Regular"/>
                      </a:endParaRPr>
                    </a:p>
                  </a:txBody>
                  <a:tcPr marL="0" marR="0" marT="8509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 marL="629920" marR="132080" indent="-454659">
                        <a:lnSpc>
                          <a:spcPct val="100000"/>
                        </a:lnSpc>
                        <a:spcBef>
                          <a:spcPts val="670"/>
                        </a:spcBef>
                      </a:pPr>
                      <a:r>
                        <a:rPr sz="1100" dirty="0"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農業資</a:t>
                      </a:r>
                      <a:r>
                        <a:rPr sz="1100" spc="-15" dirty="0"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源</a:t>
                      </a:r>
                      <a:r>
                        <a:rPr sz="1100" dirty="0"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應用</a:t>
                      </a:r>
                      <a:r>
                        <a:rPr sz="1100" spc="-15" dirty="0"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實</a:t>
                      </a:r>
                      <a:r>
                        <a:rPr sz="1100" dirty="0"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習  </a:t>
                      </a:r>
                      <a:r>
                        <a:rPr sz="1100" dirty="0">
                          <a:latin typeface="微軟正黑體" pitchFamily="34" charset="-120"/>
                          <a:ea typeface="微軟正黑體" pitchFamily="34" charset="-120"/>
                          <a:cs typeface="Noto Sans Mono CJK JP Regular"/>
                        </a:rPr>
                        <a:t>(3)</a:t>
                      </a:r>
                    </a:p>
                    <a:p>
                      <a:pPr marL="211454" marR="165735">
                        <a:lnSpc>
                          <a:spcPct val="100000"/>
                        </a:lnSpc>
                        <a:spcBef>
                          <a:spcPts val="670"/>
                        </a:spcBef>
                      </a:pPr>
                      <a:r>
                        <a:rPr lang="zh-TW" altLang="en-US" sz="1100" dirty="0" smtClean="0"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植物保</a:t>
                      </a:r>
                      <a:r>
                        <a:rPr lang="zh-TW" altLang="en-US" sz="1100" spc="-15" dirty="0" smtClean="0"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護</a:t>
                      </a:r>
                      <a:r>
                        <a:rPr lang="zh-TW" altLang="en-US" sz="1100" dirty="0" smtClean="0"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實習</a:t>
                      </a:r>
                      <a:r>
                        <a:rPr lang="en-US" altLang="zh-TW" sz="1100" dirty="0" smtClean="0">
                          <a:latin typeface="微軟正黑體" pitchFamily="34" charset="-120"/>
                          <a:ea typeface="微軟正黑體" pitchFamily="34" charset="-120"/>
                          <a:cs typeface="Noto Sans Mono CJK JP Regular"/>
                        </a:rPr>
                        <a:t>(</a:t>
                      </a:r>
                      <a:r>
                        <a:rPr lang="en-US" altLang="zh-TW" sz="1100" spc="-15" dirty="0" smtClean="0">
                          <a:latin typeface="微軟正黑體" pitchFamily="34" charset="-120"/>
                          <a:ea typeface="微軟正黑體" pitchFamily="34" charset="-120"/>
                          <a:cs typeface="Noto Sans Mono CJK JP Regular"/>
                        </a:rPr>
                        <a:t>2</a:t>
                      </a:r>
                      <a:r>
                        <a:rPr lang="en-US" altLang="zh-TW" sz="1100" dirty="0" smtClean="0">
                          <a:latin typeface="微軟正黑體" pitchFamily="34" charset="-120"/>
                          <a:ea typeface="微軟正黑體" pitchFamily="34" charset="-120"/>
                          <a:cs typeface="Noto Sans Mono CJK JP Regular"/>
                        </a:rPr>
                        <a:t>)</a:t>
                      </a:r>
                      <a:endParaRPr lang="zh-TW" altLang="en-US" sz="1100" dirty="0" smtClean="0">
                        <a:latin typeface="微軟正黑體" pitchFamily="34" charset="-120"/>
                        <a:ea typeface="微軟正黑體" pitchFamily="34" charset="-120"/>
                        <a:cs typeface="Noto Sans Mono CJK JP Regular"/>
                      </a:endParaRPr>
                    </a:p>
                  </a:txBody>
                  <a:tcPr marL="0" marR="0" marT="8509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 dirty="0">
                        <a:latin typeface="微軟正黑體" pitchFamily="34" charset="-120"/>
                        <a:ea typeface="微軟正黑體" pitchFamily="34" charset="-120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微軟正黑體" pitchFamily="34" charset="-120"/>
                        <a:ea typeface="微軟正黑體" pitchFamily="34" charset="-120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38100">
                      <a:solidFill>
                        <a:srgbClr val="375F92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</a:tr>
              <a:tr h="347345"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100" dirty="0">
                        <a:latin typeface="微軟正黑體" pitchFamily="34" charset="-120"/>
                        <a:ea typeface="微軟正黑體" pitchFamily="34" charset="-120"/>
                        <a:cs typeface="Times New Roman"/>
                      </a:endParaRPr>
                    </a:p>
                    <a:p>
                      <a:pPr marL="127000">
                        <a:lnSpc>
                          <a:spcPct val="100000"/>
                        </a:lnSpc>
                      </a:pPr>
                      <a:r>
                        <a:rPr sz="1100" dirty="0">
                          <a:solidFill>
                            <a:srgbClr val="17375E"/>
                          </a:solidFill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校定</a:t>
                      </a:r>
                      <a:endParaRPr sz="1100" dirty="0">
                        <a:latin typeface="微軟正黑體" pitchFamily="34" charset="-120"/>
                        <a:ea typeface="微軟正黑體" pitchFamily="34" charset="-120"/>
                        <a:cs typeface="Noto Sans CJK JP Regular"/>
                      </a:endParaRPr>
                    </a:p>
                    <a:p>
                      <a:pPr marL="127000">
                        <a:lnSpc>
                          <a:spcPct val="100000"/>
                        </a:lnSpc>
                      </a:pPr>
                      <a:r>
                        <a:rPr sz="1100" dirty="0" err="1" smtClean="0">
                          <a:solidFill>
                            <a:srgbClr val="17375E"/>
                          </a:solidFill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一般</a:t>
                      </a:r>
                      <a:endParaRPr lang="en-US" sz="1100" dirty="0" smtClean="0">
                        <a:solidFill>
                          <a:srgbClr val="17375E"/>
                        </a:solidFill>
                        <a:latin typeface="微軟正黑體" pitchFamily="34" charset="-120"/>
                        <a:ea typeface="微軟正黑體" pitchFamily="34" charset="-120"/>
                        <a:cs typeface="Noto Sans CJK JP Regular"/>
                      </a:endParaRPr>
                    </a:p>
                    <a:p>
                      <a:pPr marL="127000">
                        <a:lnSpc>
                          <a:spcPct val="100000"/>
                        </a:lnSpc>
                      </a:pPr>
                      <a:r>
                        <a:rPr sz="1100" dirty="0" err="1" smtClean="0">
                          <a:solidFill>
                            <a:srgbClr val="17375E"/>
                          </a:solidFill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科目</a:t>
                      </a:r>
                      <a:endParaRPr sz="1100" dirty="0">
                        <a:latin typeface="微軟正黑體" pitchFamily="34" charset="-120"/>
                        <a:ea typeface="微軟正黑體" pitchFamily="34" charset="-120"/>
                        <a:cs typeface="Noto Sans CJK JP Regular"/>
                      </a:endParaRPr>
                    </a:p>
                  </a:txBody>
                  <a:tcPr marL="0" marR="0" marT="5715" marB="0">
                    <a:lnL w="3810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B3A1C6"/>
                    </a:solidFill>
                  </a:tcPr>
                </a:tc>
                <a:tc>
                  <a:txBody>
                    <a:bodyPr/>
                    <a:lstStyle/>
                    <a:p>
                      <a:pPr marL="40005" algn="ctr">
                        <a:lnSpc>
                          <a:spcPct val="100000"/>
                        </a:lnSpc>
                        <a:spcBef>
                          <a:spcPts val="605"/>
                        </a:spcBef>
                      </a:pPr>
                      <a:r>
                        <a:rPr sz="1100" dirty="0">
                          <a:solidFill>
                            <a:srgbClr val="17375E"/>
                          </a:solidFill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必</a:t>
                      </a:r>
                      <a:endParaRPr sz="1100" dirty="0">
                        <a:latin typeface="微軟正黑體" pitchFamily="34" charset="-120"/>
                        <a:ea typeface="微軟正黑體" pitchFamily="34" charset="-120"/>
                        <a:cs typeface="Noto Sans CJK JP Regular"/>
                      </a:endParaRPr>
                    </a:p>
                  </a:txBody>
                  <a:tcPr marL="0" marR="0" marT="7683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B3A1C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微軟正黑體" pitchFamily="34" charset="-120"/>
                        <a:ea typeface="微軟正黑體" pitchFamily="34" charset="-120"/>
                        <a:cs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DFE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solidFill>
                          <a:schemeClr val="tx1"/>
                        </a:solidFill>
                        <a:latin typeface="微軟正黑體" pitchFamily="34" charset="-120"/>
                        <a:ea typeface="微軟正黑體" pitchFamily="34" charset="-120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6DFE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100" dirty="0" smtClean="0"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  國防通識教育</a:t>
                      </a:r>
                      <a:r>
                        <a:rPr lang="en-US" altLang="zh-TW" sz="1100" dirty="0" smtClean="0"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(1)</a:t>
                      </a: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 dirty="0">
                        <a:solidFill>
                          <a:schemeClr val="tx1"/>
                        </a:solidFill>
                        <a:latin typeface="微軟正黑體" pitchFamily="34" charset="-120"/>
                        <a:ea typeface="微軟正黑體" pitchFamily="34" charset="-120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6DFE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100" dirty="0" smtClean="0"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  國防通識教育</a:t>
                      </a:r>
                      <a:r>
                        <a:rPr lang="en-US" altLang="zh-TW" sz="1100" dirty="0" smtClean="0"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(1)</a:t>
                      </a: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 dirty="0">
                        <a:solidFill>
                          <a:schemeClr val="tx1"/>
                        </a:solidFill>
                        <a:latin typeface="微軟正黑體" pitchFamily="34" charset="-120"/>
                        <a:ea typeface="微軟正黑體" pitchFamily="34" charset="-120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6DFEB"/>
                    </a:solidFill>
                  </a:tcPr>
                </a:tc>
                <a:tc>
                  <a:txBody>
                    <a:bodyPr/>
                    <a:lstStyle/>
                    <a:p>
                      <a:pPr marL="161290">
                        <a:lnSpc>
                          <a:spcPct val="100000"/>
                        </a:lnSpc>
                        <a:spcBef>
                          <a:spcPts val="670"/>
                        </a:spcBef>
                      </a:pPr>
                      <a:r>
                        <a:rPr lang="zh-TW" altLang="en-US" sz="1100" dirty="0" smtClean="0"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 國防通識教育</a:t>
                      </a:r>
                      <a:r>
                        <a:rPr lang="en-US" altLang="zh-TW" sz="1100" dirty="0" smtClean="0"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(1)</a:t>
                      </a:r>
                    </a:p>
                    <a:p>
                      <a:pPr marL="161290">
                        <a:lnSpc>
                          <a:spcPct val="100000"/>
                        </a:lnSpc>
                        <a:spcBef>
                          <a:spcPts val="670"/>
                        </a:spcBef>
                      </a:pPr>
                      <a:r>
                        <a:rPr lang="zh-TW" altLang="en-US" sz="1100" dirty="0" smtClean="0"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應用</a:t>
                      </a:r>
                      <a:r>
                        <a:rPr sz="1100" dirty="0" err="1" smtClean="0"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數學</a:t>
                      </a:r>
                      <a:r>
                        <a:rPr sz="1100" dirty="0"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  <a:cs typeface="Noto Sans Mono CJK JP Regular"/>
                        </a:rPr>
                        <a:t>(2)</a:t>
                      </a:r>
                    </a:p>
                  </a:txBody>
                  <a:tcPr marL="0" marR="0" marT="8509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6DFEB"/>
                    </a:solidFill>
                  </a:tcPr>
                </a:tc>
                <a:tc>
                  <a:txBody>
                    <a:bodyPr/>
                    <a:lstStyle/>
                    <a:p>
                      <a:pPr marL="160655">
                        <a:lnSpc>
                          <a:spcPct val="100000"/>
                        </a:lnSpc>
                        <a:spcBef>
                          <a:spcPts val="670"/>
                        </a:spcBef>
                      </a:pPr>
                      <a:r>
                        <a:rPr lang="zh-TW" altLang="en-US" sz="1100" dirty="0" smtClean="0"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 國防通識教育</a:t>
                      </a:r>
                      <a:r>
                        <a:rPr lang="en-US" altLang="zh-TW" sz="1100" dirty="0" smtClean="0"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(1)</a:t>
                      </a:r>
                    </a:p>
                    <a:p>
                      <a:pPr marL="160655">
                        <a:lnSpc>
                          <a:spcPct val="100000"/>
                        </a:lnSpc>
                        <a:spcBef>
                          <a:spcPts val="670"/>
                        </a:spcBef>
                      </a:pPr>
                      <a:r>
                        <a:rPr lang="zh-TW" altLang="en-US" sz="1100" dirty="0" smtClean="0"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應用</a:t>
                      </a:r>
                      <a:r>
                        <a:rPr sz="1100" dirty="0" err="1" smtClean="0"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數學</a:t>
                      </a:r>
                      <a:r>
                        <a:rPr sz="1100" dirty="0"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  <a:cs typeface="Noto Sans Mono CJK JP Regular"/>
                        </a:rPr>
                        <a:t>(2)</a:t>
                      </a:r>
                    </a:p>
                  </a:txBody>
                  <a:tcPr marL="0" marR="0" marT="8509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38100">
                      <a:solidFill>
                        <a:srgbClr val="375F92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6DFEB"/>
                    </a:solidFill>
                  </a:tcPr>
                </a:tc>
              </a:tr>
              <a:tr h="25273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5715" marB="0">
                    <a:lnL w="3810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B3A1C6"/>
                    </a:solidFill>
                  </a:tcPr>
                </a:tc>
                <a:tc>
                  <a:txBody>
                    <a:bodyPr/>
                    <a:lstStyle/>
                    <a:p>
                      <a:pPr marL="40005" algn="ctr">
                        <a:lnSpc>
                          <a:spcPct val="100000"/>
                        </a:lnSpc>
                        <a:spcBef>
                          <a:spcPts val="605"/>
                        </a:spcBef>
                      </a:pPr>
                      <a:r>
                        <a:rPr sz="1100" dirty="0">
                          <a:solidFill>
                            <a:srgbClr val="17375E"/>
                          </a:solidFill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選</a:t>
                      </a:r>
                      <a:endParaRPr sz="1100">
                        <a:latin typeface="微軟正黑體" pitchFamily="34" charset="-120"/>
                        <a:ea typeface="微軟正黑體" pitchFamily="34" charset="-120"/>
                        <a:cs typeface="Noto Sans CJK JP Regular"/>
                      </a:endParaRPr>
                    </a:p>
                  </a:txBody>
                  <a:tcPr marL="0" marR="0" marT="7683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B3A1C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微軟正黑體" pitchFamily="34" charset="-120"/>
                        <a:ea typeface="微軟正黑體" pitchFamily="34" charset="-120"/>
                        <a:cs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DFE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微軟正黑體" pitchFamily="34" charset="-120"/>
                        <a:ea typeface="微軟正黑體" pitchFamily="34" charset="-120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6DFE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微軟正黑體" pitchFamily="34" charset="-120"/>
                        <a:ea typeface="微軟正黑體" pitchFamily="34" charset="-120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6DFE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微軟正黑體" pitchFamily="34" charset="-120"/>
                        <a:ea typeface="微軟正黑體" pitchFamily="34" charset="-120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6DFEB"/>
                    </a:solidFill>
                  </a:tcPr>
                </a:tc>
                <a:tc>
                  <a:txBody>
                    <a:bodyPr/>
                    <a:lstStyle/>
                    <a:p>
                      <a:pPr marL="0">
                        <a:lnSpc>
                          <a:spcPct val="100000"/>
                        </a:lnSpc>
                      </a:pPr>
                      <a:endParaRPr lang="en-US" altLang="zh-TW" sz="1000" dirty="0" smtClean="0">
                        <a:solidFill>
                          <a:schemeClr val="tx1"/>
                        </a:solidFill>
                        <a:latin typeface="微軟正黑體" pitchFamily="34" charset="-120"/>
                        <a:ea typeface="微軟正黑體" pitchFamily="34" charset="-120"/>
                        <a:cs typeface="Times New Roman"/>
                      </a:endParaRPr>
                    </a:p>
                    <a:p>
                      <a:pPr marL="0">
                        <a:lnSpc>
                          <a:spcPct val="100000"/>
                        </a:lnSpc>
                      </a:pPr>
                      <a:r>
                        <a:rPr lang="zh-TW" altLang="en-US" sz="1000" dirty="0" smtClean="0"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  <a:cs typeface="Times New Roman"/>
                        </a:rPr>
                        <a:t>原住民族語文</a:t>
                      </a:r>
                      <a:r>
                        <a:rPr lang="en-US" altLang="zh-TW" sz="1000" dirty="0" smtClean="0"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  <a:cs typeface="Times New Roman"/>
                        </a:rPr>
                        <a:t>-</a:t>
                      </a:r>
                      <a:r>
                        <a:rPr lang="zh-TW" altLang="en-US" sz="1000" dirty="0" smtClean="0"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  <a:cs typeface="Times New Roman"/>
                        </a:rPr>
                        <a:t>阿美語</a:t>
                      </a:r>
                      <a:r>
                        <a:rPr lang="en-US" altLang="zh-TW" sz="1000" dirty="0" smtClean="0"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  <a:cs typeface="Times New Roman"/>
                        </a:rPr>
                        <a:t>(3)</a:t>
                      </a:r>
                    </a:p>
                    <a:p>
                      <a:pPr marL="0">
                        <a:lnSpc>
                          <a:spcPct val="100000"/>
                        </a:lnSpc>
                      </a:pPr>
                      <a:endParaRPr sz="1000" dirty="0">
                        <a:solidFill>
                          <a:schemeClr val="tx1"/>
                        </a:solidFill>
                        <a:latin typeface="微軟正黑體" pitchFamily="34" charset="-120"/>
                        <a:ea typeface="微軟正黑體" pitchFamily="34" charset="-120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6DFEB"/>
                    </a:solidFill>
                  </a:tcPr>
                </a:tc>
                <a:tc>
                  <a:txBody>
                    <a:bodyPr/>
                    <a:lstStyle/>
                    <a:p>
                      <a:pPr marL="0">
                        <a:lnSpc>
                          <a:spcPct val="100000"/>
                        </a:lnSpc>
                      </a:pPr>
                      <a:endParaRPr lang="en-US" altLang="zh-TW" sz="1000" dirty="0" smtClean="0">
                        <a:solidFill>
                          <a:schemeClr val="tx1"/>
                        </a:solidFill>
                        <a:latin typeface="微軟正黑體" pitchFamily="34" charset="-120"/>
                        <a:ea typeface="微軟正黑體" pitchFamily="34" charset="-120"/>
                        <a:cs typeface="Times New Roman"/>
                      </a:endParaRPr>
                    </a:p>
                    <a:p>
                      <a:pPr marL="0">
                        <a:lnSpc>
                          <a:spcPct val="100000"/>
                        </a:lnSpc>
                      </a:pPr>
                      <a:r>
                        <a:rPr lang="zh-TW" altLang="en-US" sz="1000" dirty="0" smtClean="0"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  <a:cs typeface="Times New Roman"/>
                        </a:rPr>
                        <a:t>原住民族語文</a:t>
                      </a:r>
                      <a:r>
                        <a:rPr lang="en-US" altLang="zh-TW" sz="1000" dirty="0" smtClean="0"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  <a:cs typeface="Times New Roman"/>
                        </a:rPr>
                        <a:t>-</a:t>
                      </a:r>
                      <a:r>
                        <a:rPr lang="zh-TW" altLang="en-US" sz="1000" dirty="0" smtClean="0"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  <a:cs typeface="Times New Roman"/>
                        </a:rPr>
                        <a:t>泰雅語</a:t>
                      </a:r>
                      <a:r>
                        <a:rPr lang="en-US" altLang="zh-TW" sz="1000" dirty="0" smtClean="0"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  <a:cs typeface="Times New Roman"/>
                        </a:rPr>
                        <a:t>(3)</a:t>
                      </a:r>
                    </a:p>
                    <a:p>
                      <a:pPr marL="0">
                        <a:lnSpc>
                          <a:spcPct val="100000"/>
                        </a:lnSpc>
                      </a:pPr>
                      <a:endParaRPr sz="1000" dirty="0">
                        <a:solidFill>
                          <a:schemeClr val="tx1"/>
                        </a:solidFill>
                        <a:latin typeface="微軟正黑體" pitchFamily="34" charset="-120"/>
                        <a:ea typeface="微軟正黑體" pitchFamily="34" charset="-120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38100">
                      <a:solidFill>
                        <a:srgbClr val="375F92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6DFEB"/>
                    </a:solidFill>
                  </a:tcPr>
                </a:tc>
              </a:tr>
              <a:tr h="405130">
                <a:tc rowSpan="2">
                  <a:txBody>
                    <a:bodyPr/>
                    <a:lstStyle/>
                    <a:p>
                      <a:pPr marL="127000">
                        <a:lnSpc>
                          <a:spcPct val="100000"/>
                        </a:lnSpc>
                        <a:spcBef>
                          <a:spcPts val="795"/>
                        </a:spcBef>
                      </a:pPr>
                      <a:endParaRPr lang="en-US" sz="1100" dirty="0" smtClean="0">
                        <a:solidFill>
                          <a:srgbClr val="17375E"/>
                        </a:solidFill>
                        <a:latin typeface="微軟正黑體" pitchFamily="34" charset="-120"/>
                        <a:ea typeface="微軟正黑體" pitchFamily="34" charset="-120"/>
                        <a:cs typeface="Noto Sans CJK JP Regular"/>
                      </a:endParaRPr>
                    </a:p>
                    <a:p>
                      <a:pPr marL="127000">
                        <a:lnSpc>
                          <a:spcPct val="100000"/>
                        </a:lnSpc>
                        <a:spcBef>
                          <a:spcPts val="795"/>
                        </a:spcBef>
                      </a:pPr>
                      <a:r>
                        <a:rPr sz="1100" dirty="0" err="1" smtClean="0">
                          <a:solidFill>
                            <a:srgbClr val="17375E"/>
                          </a:solidFill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校定</a:t>
                      </a:r>
                      <a:endParaRPr sz="1100" dirty="0">
                        <a:latin typeface="微軟正黑體" pitchFamily="34" charset="-120"/>
                        <a:ea typeface="微軟正黑體" pitchFamily="34" charset="-120"/>
                        <a:cs typeface="Noto Sans CJK JP Regular"/>
                      </a:endParaRPr>
                    </a:p>
                    <a:p>
                      <a:pPr marL="127000">
                        <a:lnSpc>
                          <a:spcPct val="100000"/>
                        </a:lnSpc>
                      </a:pPr>
                      <a:r>
                        <a:rPr sz="1100" dirty="0" err="1" smtClean="0">
                          <a:solidFill>
                            <a:srgbClr val="17375E"/>
                          </a:solidFill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專業</a:t>
                      </a:r>
                      <a:endParaRPr lang="en-US" sz="1100" dirty="0" smtClean="0">
                        <a:solidFill>
                          <a:srgbClr val="17375E"/>
                        </a:solidFill>
                        <a:latin typeface="微軟正黑體" pitchFamily="34" charset="-120"/>
                        <a:ea typeface="微軟正黑體" pitchFamily="34" charset="-120"/>
                        <a:cs typeface="Noto Sans CJK JP Regular"/>
                      </a:endParaRPr>
                    </a:p>
                    <a:p>
                      <a:pPr marL="127000">
                        <a:lnSpc>
                          <a:spcPct val="100000"/>
                        </a:lnSpc>
                      </a:pPr>
                      <a:r>
                        <a:rPr sz="1100" dirty="0" err="1" smtClean="0">
                          <a:solidFill>
                            <a:srgbClr val="17375E"/>
                          </a:solidFill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科目</a:t>
                      </a:r>
                      <a:endParaRPr sz="1100" dirty="0">
                        <a:latin typeface="微軟正黑體" pitchFamily="34" charset="-120"/>
                        <a:ea typeface="微軟正黑體" pitchFamily="34" charset="-120"/>
                        <a:cs typeface="Noto Sans CJK JP Regular"/>
                      </a:endParaRPr>
                    </a:p>
                  </a:txBody>
                  <a:tcPr marL="0" marR="0" marT="0" marB="0">
                    <a:lnL w="3810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D99593"/>
                    </a:solidFill>
                  </a:tcPr>
                </a:tc>
                <a:tc>
                  <a:txBody>
                    <a:bodyPr/>
                    <a:lstStyle/>
                    <a:p>
                      <a:pPr marL="40005" algn="ctr">
                        <a:lnSpc>
                          <a:spcPct val="100000"/>
                        </a:lnSpc>
                      </a:pPr>
                      <a:endParaRPr lang="en-US" sz="1100" dirty="0" smtClean="0">
                        <a:solidFill>
                          <a:srgbClr val="17375E"/>
                        </a:solidFill>
                        <a:latin typeface="微軟正黑體" pitchFamily="34" charset="-120"/>
                        <a:ea typeface="微軟正黑體" pitchFamily="34" charset="-120"/>
                        <a:cs typeface="Noto Sans CJK JP Regular"/>
                      </a:endParaRPr>
                    </a:p>
                    <a:p>
                      <a:pPr marL="40005" algn="ctr">
                        <a:lnSpc>
                          <a:spcPct val="100000"/>
                        </a:lnSpc>
                      </a:pPr>
                      <a:r>
                        <a:rPr sz="1100" dirty="0" smtClean="0">
                          <a:solidFill>
                            <a:srgbClr val="17375E"/>
                          </a:solidFill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必</a:t>
                      </a:r>
                      <a:endParaRPr sz="1100" dirty="0">
                        <a:latin typeface="微軟正黑體" pitchFamily="34" charset="-120"/>
                        <a:ea typeface="微軟正黑體" pitchFamily="34" charset="-120"/>
                        <a:cs typeface="Noto Sans CJK JP Regular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D99593"/>
                    </a:solidFill>
                  </a:tcPr>
                </a:tc>
                <a:tc>
                  <a:txBody>
                    <a:bodyPr/>
                    <a:lstStyle/>
                    <a:p>
                      <a:pPr marL="163830">
                        <a:lnSpc>
                          <a:spcPct val="100000"/>
                        </a:lnSpc>
                        <a:spcBef>
                          <a:spcPts val="670"/>
                        </a:spcBef>
                      </a:pPr>
                      <a:r>
                        <a:rPr sz="1100" dirty="0" err="1"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基礎園</a:t>
                      </a:r>
                      <a:r>
                        <a:rPr sz="1100" spc="-15" dirty="0" err="1"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藝</a:t>
                      </a:r>
                      <a:r>
                        <a:rPr sz="1100" dirty="0" smtClean="0">
                          <a:latin typeface="微軟正黑體" pitchFamily="34" charset="-120"/>
                          <a:ea typeface="微軟正黑體" pitchFamily="34" charset="-120"/>
                          <a:cs typeface="Noto Sans Mono CJK JP Regular"/>
                        </a:rPr>
                        <a:t>(</a:t>
                      </a:r>
                      <a:r>
                        <a:rPr lang="en-US" altLang="zh-TW" sz="1100" dirty="0" smtClean="0">
                          <a:latin typeface="微軟正黑體" pitchFamily="34" charset="-120"/>
                          <a:ea typeface="微軟正黑體" pitchFamily="34" charset="-120"/>
                          <a:cs typeface="Noto Sans Mono CJK JP Regular"/>
                        </a:rPr>
                        <a:t>3</a:t>
                      </a:r>
                      <a:r>
                        <a:rPr sz="1100" dirty="0" smtClean="0">
                          <a:latin typeface="微軟正黑體" pitchFamily="34" charset="-120"/>
                          <a:ea typeface="微軟正黑體" pitchFamily="34" charset="-120"/>
                          <a:cs typeface="Noto Sans Mono CJK JP Regular"/>
                        </a:rPr>
                        <a:t>)</a:t>
                      </a:r>
                      <a:endParaRPr sz="1100" dirty="0">
                        <a:latin typeface="微軟正黑體" pitchFamily="34" charset="-120"/>
                        <a:ea typeface="微軟正黑體" pitchFamily="34" charset="-120"/>
                        <a:cs typeface="Noto Sans Mono CJK JP Regular"/>
                      </a:endParaRPr>
                    </a:p>
                  </a:txBody>
                  <a:tcPr marL="0" marR="0" marT="85090" marB="0">
                    <a:lnL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DCDB"/>
                    </a:solidFill>
                  </a:tcPr>
                </a:tc>
                <a:tc>
                  <a:txBody>
                    <a:bodyPr/>
                    <a:lstStyle/>
                    <a:p>
                      <a:pPr marL="162560">
                        <a:lnSpc>
                          <a:spcPct val="100000"/>
                        </a:lnSpc>
                        <a:spcBef>
                          <a:spcPts val="670"/>
                        </a:spcBef>
                      </a:pPr>
                      <a:r>
                        <a:rPr sz="1100" dirty="0" err="1"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基礎園</a:t>
                      </a:r>
                      <a:r>
                        <a:rPr sz="1100" spc="-15" dirty="0" err="1"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藝</a:t>
                      </a:r>
                      <a:r>
                        <a:rPr sz="1100" dirty="0" smtClean="0">
                          <a:latin typeface="微軟正黑體" pitchFamily="34" charset="-120"/>
                          <a:ea typeface="微軟正黑體" pitchFamily="34" charset="-120"/>
                          <a:cs typeface="Noto Sans Mono CJK JP Regular"/>
                        </a:rPr>
                        <a:t>(</a:t>
                      </a:r>
                      <a:r>
                        <a:rPr lang="en-US" altLang="zh-TW" sz="1100" dirty="0" smtClean="0">
                          <a:latin typeface="微軟正黑體" pitchFamily="34" charset="-120"/>
                          <a:ea typeface="微軟正黑體" pitchFamily="34" charset="-120"/>
                          <a:cs typeface="Noto Sans Mono CJK JP Regular"/>
                        </a:rPr>
                        <a:t>3)</a:t>
                      </a:r>
                      <a:endParaRPr lang="en-US" sz="1100" dirty="0" smtClean="0">
                        <a:latin typeface="微軟正黑體" pitchFamily="34" charset="-120"/>
                        <a:ea typeface="微軟正黑體" pitchFamily="34" charset="-120"/>
                        <a:cs typeface="Noto Sans Mono CJK JP Regular"/>
                      </a:endParaRPr>
                    </a:p>
                  </a:txBody>
                  <a:tcPr marL="0" marR="0" marT="8509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1DCDB"/>
                    </a:solidFill>
                  </a:tcPr>
                </a:tc>
                <a:tc>
                  <a:txBody>
                    <a:bodyPr/>
                    <a:lstStyle/>
                    <a:p>
                      <a:pPr marL="161925">
                        <a:lnSpc>
                          <a:spcPct val="100000"/>
                        </a:lnSpc>
                        <a:spcBef>
                          <a:spcPts val="670"/>
                        </a:spcBef>
                      </a:pPr>
                      <a:r>
                        <a:rPr sz="1100" dirty="0"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蔬菜學</a:t>
                      </a:r>
                      <a:r>
                        <a:rPr sz="1100" spc="-5" dirty="0">
                          <a:latin typeface="微軟正黑體" pitchFamily="34" charset="-120"/>
                          <a:ea typeface="微軟正黑體" pitchFamily="34" charset="-120"/>
                          <a:cs typeface="Noto Sans Mono CJK JP Regular"/>
                        </a:rPr>
                        <a:t>(2)</a:t>
                      </a:r>
                      <a:endParaRPr sz="1100" dirty="0">
                        <a:latin typeface="微軟正黑體" pitchFamily="34" charset="-120"/>
                        <a:ea typeface="微軟正黑體" pitchFamily="34" charset="-120"/>
                        <a:cs typeface="Noto Sans Mono CJK JP Regular"/>
                      </a:endParaRPr>
                    </a:p>
                  </a:txBody>
                  <a:tcPr marL="0" marR="0" marT="8509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1DCDB"/>
                    </a:solidFill>
                  </a:tcPr>
                </a:tc>
                <a:tc>
                  <a:txBody>
                    <a:bodyPr/>
                    <a:lstStyle/>
                    <a:p>
                      <a:pPr marL="161925">
                        <a:lnSpc>
                          <a:spcPct val="100000"/>
                        </a:lnSpc>
                        <a:spcBef>
                          <a:spcPts val="670"/>
                        </a:spcBef>
                      </a:pPr>
                      <a:r>
                        <a:rPr lang="zh-TW" altLang="en-US" sz="1100" dirty="0" smtClean="0"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蔬菜學</a:t>
                      </a:r>
                      <a:r>
                        <a:rPr lang="en-US" altLang="zh-TW" sz="1100" spc="-5" dirty="0" smtClean="0">
                          <a:latin typeface="微軟正黑體" pitchFamily="34" charset="-120"/>
                          <a:ea typeface="微軟正黑體" pitchFamily="34" charset="-120"/>
                          <a:cs typeface="Noto Sans Mono CJK JP Regular"/>
                        </a:rPr>
                        <a:t>(2)</a:t>
                      </a:r>
                      <a:endParaRPr lang="zh-TW" altLang="en-US" sz="1100" dirty="0" smtClean="0">
                        <a:latin typeface="微軟正黑體" pitchFamily="34" charset="-120"/>
                        <a:ea typeface="微軟正黑體" pitchFamily="34" charset="-120"/>
                        <a:cs typeface="Noto Sans Mono CJK JP Regular"/>
                      </a:endParaRPr>
                    </a:p>
                  </a:txBody>
                  <a:tcPr marL="0" marR="0" marT="7747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1DCDB"/>
                    </a:solidFill>
                  </a:tcPr>
                </a:tc>
                <a:tc>
                  <a:txBody>
                    <a:bodyPr/>
                    <a:lstStyle/>
                    <a:p>
                      <a:pPr marL="16129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61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100" dirty="0" smtClean="0"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職場英文</a:t>
                      </a:r>
                      <a:r>
                        <a:rPr lang="en-US" altLang="zh-TW" sz="1100" dirty="0" smtClean="0"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(1)</a:t>
                      </a:r>
                    </a:p>
                  </a:txBody>
                  <a:tcPr marL="0" marR="0" marT="7747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1DCDB"/>
                    </a:solidFill>
                  </a:tcPr>
                </a:tc>
                <a:tc>
                  <a:txBody>
                    <a:bodyPr/>
                    <a:lstStyle/>
                    <a:p>
                      <a:pPr marL="160655" marR="146685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100" dirty="0" smtClean="0"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職場英文</a:t>
                      </a:r>
                      <a:r>
                        <a:rPr lang="en-US" altLang="zh-TW" sz="1100" smtClean="0"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(1)</a:t>
                      </a:r>
                      <a:endParaRPr lang="en-US" altLang="zh-TW" sz="1100" dirty="0" smtClean="0">
                        <a:solidFill>
                          <a:schemeClr val="tx1"/>
                        </a:solidFill>
                        <a:latin typeface="微軟正黑體" pitchFamily="34" charset="-120"/>
                        <a:ea typeface="微軟正黑體" pitchFamily="34" charset="-120"/>
                        <a:cs typeface="Noto Sans CJK JP Regular"/>
                      </a:endParaRPr>
                    </a:p>
                  </a:txBody>
                  <a:tcPr marL="0" marR="0" marT="7747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38100">
                      <a:solidFill>
                        <a:srgbClr val="375F92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1DCDB"/>
                    </a:solidFill>
                  </a:tcPr>
                </a:tc>
              </a:tr>
              <a:tr h="38100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3810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D99593"/>
                    </a:solidFill>
                  </a:tcPr>
                </a:tc>
                <a:tc>
                  <a:txBody>
                    <a:bodyPr/>
                    <a:lstStyle/>
                    <a:p>
                      <a:pPr marL="40005" algn="ctr">
                        <a:lnSpc>
                          <a:spcPct val="100000"/>
                        </a:lnSpc>
                        <a:spcBef>
                          <a:spcPts val="925"/>
                        </a:spcBef>
                      </a:pPr>
                      <a:r>
                        <a:rPr sz="1100" dirty="0">
                          <a:solidFill>
                            <a:srgbClr val="17375E"/>
                          </a:solidFill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選</a:t>
                      </a:r>
                      <a:endParaRPr sz="1100" dirty="0">
                        <a:latin typeface="微軟正黑體" pitchFamily="34" charset="-120"/>
                        <a:ea typeface="微軟正黑體" pitchFamily="34" charset="-120"/>
                        <a:cs typeface="Noto Sans CJK JP Regular"/>
                      </a:endParaRPr>
                    </a:p>
                  </a:txBody>
                  <a:tcPr marL="0" marR="0" marT="11747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D9959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 dirty="0">
                        <a:latin typeface="微軟正黑體" pitchFamily="34" charset="-120"/>
                        <a:ea typeface="微軟正黑體" pitchFamily="34" charset="-120"/>
                        <a:cs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DCD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 dirty="0">
                        <a:latin typeface="微軟正黑體" pitchFamily="34" charset="-120"/>
                        <a:ea typeface="微軟正黑體" pitchFamily="34" charset="-120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1DCD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 dirty="0">
                        <a:latin typeface="微軟正黑體" pitchFamily="34" charset="-120"/>
                        <a:ea typeface="微軟正黑體" pitchFamily="34" charset="-120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1DCD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微軟正黑體" pitchFamily="34" charset="-120"/>
                        <a:ea typeface="微軟正黑體" pitchFamily="34" charset="-120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1DCDB"/>
                    </a:solidFill>
                  </a:tcPr>
                </a:tc>
                <a:tc>
                  <a:txBody>
                    <a:bodyPr/>
                    <a:lstStyle/>
                    <a:p>
                      <a:pPr marL="161290">
                        <a:lnSpc>
                          <a:spcPct val="100000"/>
                        </a:lnSpc>
                        <a:spcBef>
                          <a:spcPts val="670"/>
                        </a:spcBef>
                      </a:pPr>
                      <a:endParaRPr sz="1100" dirty="0">
                        <a:latin typeface="微軟正黑體" pitchFamily="34" charset="-120"/>
                        <a:ea typeface="微軟正黑體" pitchFamily="34" charset="-120"/>
                        <a:cs typeface="Noto Sans Mono CJK JP Regular"/>
                      </a:endParaRPr>
                    </a:p>
                  </a:txBody>
                  <a:tcPr marL="0" marR="0" marT="8509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1DCDB"/>
                    </a:solidFill>
                  </a:tcPr>
                </a:tc>
                <a:tc>
                  <a:txBody>
                    <a:bodyPr/>
                    <a:lstStyle/>
                    <a:p>
                      <a:pPr marL="160655">
                        <a:lnSpc>
                          <a:spcPct val="100000"/>
                        </a:lnSpc>
                        <a:spcBef>
                          <a:spcPts val="670"/>
                        </a:spcBef>
                      </a:pPr>
                      <a:r>
                        <a:rPr lang="zh-TW" altLang="en-US" sz="1100" spc="-5" dirty="0" smtClean="0">
                          <a:latin typeface="微軟正黑體" pitchFamily="34" charset="-120"/>
                          <a:ea typeface="微軟正黑體" pitchFamily="34" charset="-120"/>
                          <a:cs typeface="Noto Sans Mono CJK JP Regular"/>
                        </a:rPr>
                        <a:t>植物組織培養學</a:t>
                      </a:r>
                      <a:r>
                        <a:rPr lang="en-US" altLang="zh-TW" sz="1100" spc="-5" dirty="0" smtClean="0">
                          <a:latin typeface="微軟正黑體" pitchFamily="34" charset="-120"/>
                          <a:ea typeface="微軟正黑體" pitchFamily="34" charset="-120"/>
                          <a:cs typeface="Noto Sans Mono CJK JP Regular"/>
                        </a:rPr>
                        <a:t>(</a:t>
                      </a:r>
                      <a:r>
                        <a:rPr sz="1100" spc="-5" dirty="0" smtClean="0">
                          <a:latin typeface="微軟正黑體" pitchFamily="34" charset="-120"/>
                          <a:ea typeface="微軟正黑體" pitchFamily="34" charset="-120"/>
                          <a:cs typeface="Noto Sans Mono CJK JP Regular"/>
                        </a:rPr>
                        <a:t>2</a:t>
                      </a:r>
                      <a:r>
                        <a:rPr sz="1100" spc="-5" dirty="0">
                          <a:latin typeface="微軟正黑體" pitchFamily="34" charset="-120"/>
                          <a:ea typeface="微軟正黑體" pitchFamily="34" charset="-120"/>
                          <a:cs typeface="Noto Sans Mono CJK JP Regular"/>
                        </a:rPr>
                        <a:t>)</a:t>
                      </a:r>
                      <a:endParaRPr sz="1100" dirty="0">
                        <a:latin typeface="微軟正黑體" pitchFamily="34" charset="-120"/>
                        <a:ea typeface="微軟正黑體" pitchFamily="34" charset="-120"/>
                        <a:cs typeface="Noto Sans Mono CJK JP Regular"/>
                      </a:endParaRPr>
                    </a:p>
                  </a:txBody>
                  <a:tcPr marL="0" marR="0" marT="8509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38100">
                      <a:solidFill>
                        <a:srgbClr val="375F92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1DCDB"/>
                    </a:solidFill>
                  </a:tcPr>
                </a:tc>
              </a:tr>
              <a:tr h="682625"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 dirty="0">
                        <a:latin typeface="微軟正黑體" pitchFamily="34" charset="-120"/>
                        <a:ea typeface="微軟正黑體" pitchFamily="34" charset="-120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endParaRPr sz="1100" dirty="0">
                        <a:latin typeface="微軟正黑體" pitchFamily="34" charset="-120"/>
                        <a:ea typeface="微軟正黑體" pitchFamily="34" charset="-120"/>
                        <a:cs typeface="Times New Roman"/>
                      </a:endParaRPr>
                    </a:p>
                    <a:p>
                      <a:pPr marL="127000">
                        <a:lnSpc>
                          <a:spcPct val="100000"/>
                        </a:lnSpc>
                      </a:pPr>
                      <a:r>
                        <a:rPr sz="1100" dirty="0">
                          <a:solidFill>
                            <a:srgbClr val="17375E"/>
                          </a:solidFill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校定</a:t>
                      </a:r>
                      <a:endParaRPr sz="1100" dirty="0">
                        <a:latin typeface="微軟正黑體" pitchFamily="34" charset="-120"/>
                        <a:ea typeface="微軟正黑體" pitchFamily="34" charset="-120"/>
                        <a:cs typeface="Noto Sans CJK JP Regular"/>
                      </a:endParaRPr>
                    </a:p>
                    <a:p>
                      <a:pPr marL="127000">
                        <a:lnSpc>
                          <a:spcPct val="100000"/>
                        </a:lnSpc>
                      </a:pPr>
                      <a:r>
                        <a:rPr sz="1100" dirty="0" err="1" smtClean="0">
                          <a:solidFill>
                            <a:srgbClr val="17375E"/>
                          </a:solidFill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實習</a:t>
                      </a:r>
                      <a:endParaRPr lang="en-US" sz="1100" dirty="0" smtClean="0">
                        <a:solidFill>
                          <a:srgbClr val="17375E"/>
                        </a:solidFill>
                        <a:latin typeface="微軟正黑體" pitchFamily="34" charset="-120"/>
                        <a:ea typeface="微軟正黑體" pitchFamily="34" charset="-120"/>
                        <a:cs typeface="Noto Sans CJK JP Regular"/>
                      </a:endParaRPr>
                    </a:p>
                    <a:p>
                      <a:pPr marL="127000">
                        <a:lnSpc>
                          <a:spcPct val="100000"/>
                        </a:lnSpc>
                      </a:pPr>
                      <a:r>
                        <a:rPr sz="1100" dirty="0" err="1" smtClean="0">
                          <a:solidFill>
                            <a:srgbClr val="17375E"/>
                          </a:solidFill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科目</a:t>
                      </a:r>
                      <a:endParaRPr sz="1100" dirty="0">
                        <a:latin typeface="微軟正黑體" pitchFamily="34" charset="-120"/>
                        <a:ea typeface="微軟正黑體" pitchFamily="34" charset="-120"/>
                        <a:cs typeface="Noto Sans CJK JP Regular"/>
                      </a:endParaRPr>
                    </a:p>
                  </a:txBody>
                  <a:tcPr marL="0" marR="0" marT="0" marB="0">
                    <a:lnL w="3810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C3D59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1100">
                        <a:latin typeface="微軟正黑體" pitchFamily="34" charset="-120"/>
                        <a:ea typeface="微軟正黑體" pitchFamily="34" charset="-120"/>
                        <a:cs typeface="Times New Roman"/>
                      </a:endParaRPr>
                    </a:p>
                    <a:p>
                      <a:pPr marL="40005" algn="ctr">
                        <a:lnSpc>
                          <a:spcPct val="100000"/>
                        </a:lnSpc>
                      </a:pPr>
                      <a:r>
                        <a:rPr sz="1100" dirty="0">
                          <a:solidFill>
                            <a:srgbClr val="17375E"/>
                          </a:solidFill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必</a:t>
                      </a:r>
                      <a:endParaRPr sz="1100">
                        <a:latin typeface="微軟正黑體" pitchFamily="34" charset="-120"/>
                        <a:ea typeface="微軟正黑體" pitchFamily="34" charset="-120"/>
                        <a:cs typeface="Noto Sans CJK JP Regular"/>
                      </a:endParaRPr>
                    </a:p>
                  </a:txBody>
                  <a:tcPr marL="0" marR="0" marT="381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C3D59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 dirty="0">
                        <a:latin typeface="微軟正黑體" pitchFamily="34" charset="-120"/>
                        <a:ea typeface="微軟正黑體" pitchFamily="34" charset="-120"/>
                        <a:cs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 dirty="0">
                        <a:latin typeface="微軟正黑體" pitchFamily="34" charset="-120"/>
                        <a:ea typeface="微軟正黑體" pitchFamily="34" charset="-120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 marL="161925">
                        <a:lnSpc>
                          <a:spcPct val="100000"/>
                        </a:lnSpc>
                        <a:spcBef>
                          <a:spcPts val="670"/>
                        </a:spcBef>
                      </a:pPr>
                      <a:endParaRPr sz="1100" dirty="0">
                        <a:latin typeface="微軟正黑體" pitchFamily="34" charset="-120"/>
                        <a:ea typeface="微軟正黑體" pitchFamily="34" charset="-120"/>
                        <a:cs typeface="Noto Sans Mono CJK JP Regular"/>
                      </a:endParaRPr>
                    </a:p>
                  </a:txBody>
                  <a:tcPr marL="0" marR="0" marT="8509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 marL="161290" marR="495300">
                        <a:lnSpc>
                          <a:spcPct val="100000"/>
                        </a:lnSpc>
                        <a:spcBef>
                          <a:spcPts val="670"/>
                        </a:spcBef>
                      </a:pPr>
                      <a:r>
                        <a:rPr lang="en-US" sz="1100" dirty="0" smtClean="0"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 </a:t>
                      </a:r>
                      <a:r>
                        <a:rPr sz="1100" dirty="0" err="1" smtClean="0"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專題實</a:t>
                      </a:r>
                      <a:r>
                        <a:rPr sz="1100" spc="-15" dirty="0" err="1" smtClean="0"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作</a:t>
                      </a:r>
                      <a:r>
                        <a:rPr sz="1100" dirty="0">
                          <a:latin typeface="微軟正黑體" pitchFamily="34" charset="-120"/>
                          <a:ea typeface="微軟正黑體" pitchFamily="34" charset="-120"/>
                          <a:cs typeface="Noto Sans Mono CJK JP Regular"/>
                        </a:rPr>
                        <a:t>(2)</a:t>
                      </a:r>
                    </a:p>
                  </a:txBody>
                  <a:tcPr marL="0" marR="0" marT="8509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 marL="161290" marR="216535">
                        <a:lnSpc>
                          <a:spcPct val="100000"/>
                        </a:lnSpc>
                      </a:pPr>
                      <a:r>
                        <a:rPr sz="1100" dirty="0" err="1" smtClean="0"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花卉實習</a:t>
                      </a:r>
                      <a:r>
                        <a:rPr sz="1100" dirty="0" smtClean="0">
                          <a:latin typeface="微軟正黑體" pitchFamily="34" charset="-120"/>
                          <a:ea typeface="微軟正黑體" pitchFamily="34" charset="-120"/>
                          <a:cs typeface="Noto Sans Mono CJK JP Regular"/>
                        </a:rPr>
                        <a:t>(</a:t>
                      </a:r>
                      <a:r>
                        <a:rPr lang="en-US" altLang="zh-TW" sz="1100" dirty="0" smtClean="0">
                          <a:latin typeface="微軟正黑體" pitchFamily="34" charset="-120"/>
                          <a:ea typeface="微軟正黑體" pitchFamily="34" charset="-120"/>
                          <a:cs typeface="Noto Sans Mono CJK JP Regular"/>
                        </a:rPr>
                        <a:t>3</a:t>
                      </a:r>
                      <a:r>
                        <a:rPr sz="1100" dirty="0" smtClean="0">
                          <a:latin typeface="微軟正黑體" pitchFamily="34" charset="-120"/>
                          <a:ea typeface="微軟正黑體" pitchFamily="34" charset="-120"/>
                          <a:cs typeface="Noto Sans Mono CJK JP Regular"/>
                        </a:rPr>
                        <a:t>) </a:t>
                      </a:r>
                      <a:endParaRPr lang="en-US" sz="1100" dirty="0" smtClean="0">
                        <a:latin typeface="微軟正黑體" pitchFamily="34" charset="-120"/>
                        <a:ea typeface="微軟正黑體" pitchFamily="34" charset="-120"/>
                        <a:cs typeface="Noto Sans Mono CJK JP Regular"/>
                      </a:endParaRPr>
                    </a:p>
                    <a:p>
                      <a:pPr marL="161290" marR="216535">
                        <a:lnSpc>
                          <a:spcPct val="100000"/>
                        </a:lnSpc>
                      </a:pPr>
                      <a:r>
                        <a:rPr sz="1100" dirty="0" err="1" smtClean="0"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專題實</a:t>
                      </a:r>
                      <a:r>
                        <a:rPr sz="1100" spc="-15" dirty="0" err="1" smtClean="0"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作</a:t>
                      </a:r>
                      <a:r>
                        <a:rPr sz="1100" dirty="0" smtClean="0">
                          <a:latin typeface="微軟正黑體" pitchFamily="34" charset="-120"/>
                          <a:ea typeface="微軟正黑體" pitchFamily="34" charset="-120"/>
                          <a:cs typeface="Noto Sans Mono CJK JP Regular"/>
                        </a:rPr>
                        <a:t>(</a:t>
                      </a:r>
                      <a:r>
                        <a:rPr lang="en-US" sz="1100" dirty="0" smtClean="0">
                          <a:latin typeface="微軟正黑體" pitchFamily="34" charset="-120"/>
                          <a:ea typeface="微軟正黑體" pitchFamily="34" charset="-120"/>
                          <a:cs typeface="Noto Sans Mono CJK JP Regular"/>
                        </a:rPr>
                        <a:t>3</a:t>
                      </a:r>
                      <a:r>
                        <a:rPr lang="en-US" altLang="zh-TW" sz="1100" dirty="0" smtClean="0">
                          <a:latin typeface="微軟正黑體" pitchFamily="34" charset="-120"/>
                          <a:ea typeface="微軟正黑體" pitchFamily="34" charset="-120"/>
                          <a:cs typeface="Noto Sans Mono CJK JP Regular"/>
                        </a:rPr>
                        <a:t>)</a:t>
                      </a:r>
                      <a:endParaRPr lang="en-US" sz="1100" dirty="0" smtClean="0">
                        <a:latin typeface="微軟正黑體" pitchFamily="34" charset="-120"/>
                        <a:ea typeface="微軟正黑體" pitchFamily="34" charset="-120"/>
                        <a:cs typeface="Noto Sans Mono CJK JP Regular"/>
                      </a:endParaRPr>
                    </a:p>
                    <a:p>
                      <a:pPr marL="161290" marR="216535">
                        <a:lnSpc>
                          <a:spcPct val="100000"/>
                        </a:lnSpc>
                      </a:pPr>
                      <a:r>
                        <a:rPr lang="zh-TW" altLang="en-US" sz="1100" dirty="0" smtClean="0">
                          <a:latin typeface="微軟正黑體" pitchFamily="34" charset="-120"/>
                          <a:ea typeface="微軟正黑體" pitchFamily="34" charset="-120"/>
                          <a:cs typeface="Noto Sans Mono CJK JP Regular"/>
                        </a:rPr>
                        <a:t>造園實習</a:t>
                      </a:r>
                      <a:r>
                        <a:rPr lang="en-US" altLang="zh-TW" sz="1100" dirty="0" smtClean="0">
                          <a:latin typeface="微軟正黑體" pitchFamily="34" charset="-120"/>
                          <a:ea typeface="微軟正黑體" pitchFamily="34" charset="-120"/>
                          <a:cs typeface="Noto Sans Mono CJK JP Regular"/>
                        </a:rPr>
                        <a:t>(3</a:t>
                      </a:r>
                      <a:r>
                        <a:rPr sz="1100" dirty="0" smtClean="0">
                          <a:latin typeface="微軟正黑體" pitchFamily="34" charset="-120"/>
                          <a:ea typeface="微軟正黑體" pitchFamily="34" charset="-120"/>
                          <a:cs typeface="Noto Sans Mono CJK JP Regular"/>
                        </a:rPr>
                        <a:t>)</a:t>
                      </a:r>
                      <a:endParaRPr lang="en-US" sz="1100" dirty="0" smtClean="0">
                        <a:latin typeface="微軟正黑體" pitchFamily="34" charset="-120"/>
                        <a:ea typeface="微軟正黑體" pitchFamily="34" charset="-120"/>
                        <a:cs typeface="Noto Sans Mono CJK JP Regular"/>
                      </a:endParaRPr>
                    </a:p>
                    <a:p>
                      <a:pPr marL="161290" marR="216535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100" dirty="0" smtClean="0">
                          <a:latin typeface="微軟正黑體" pitchFamily="34" charset="-120"/>
                          <a:ea typeface="微軟正黑體" pitchFamily="34" charset="-120"/>
                          <a:cs typeface="Noto Sans Mono CJK JP Regular"/>
                        </a:rPr>
                        <a:t>園產品處理與加工實習</a:t>
                      </a:r>
                      <a:r>
                        <a:rPr lang="en-US" altLang="zh-TW" sz="1100" dirty="0" smtClean="0">
                          <a:latin typeface="微軟正黑體" pitchFamily="34" charset="-120"/>
                          <a:ea typeface="微軟正黑體" pitchFamily="34" charset="-120"/>
                          <a:cs typeface="Noto Sans Mono CJK JP Regular"/>
                        </a:rPr>
                        <a:t>(3)</a:t>
                      </a:r>
                      <a:endParaRPr lang="zh-TW" altLang="en-US" sz="1100" dirty="0" smtClean="0">
                        <a:latin typeface="微軟正黑體" pitchFamily="34" charset="-120"/>
                        <a:ea typeface="微軟正黑體" pitchFamily="34" charset="-120"/>
                        <a:cs typeface="Noto Sans Mono CJK JP Regular"/>
                      </a:endParaRPr>
                    </a:p>
                  </a:txBody>
                  <a:tcPr marL="0" marR="0" marT="8509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 marL="160655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67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100" dirty="0" smtClean="0">
                          <a:latin typeface="微軟正黑體" pitchFamily="34" charset="-120"/>
                          <a:ea typeface="微軟正黑體" pitchFamily="34" charset="-120"/>
                          <a:cs typeface="Noto Sans Mono CJK JP Regular"/>
                        </a:rPr>
                        <a:t>造園實習</a:t>
                      </a:r>
                      <a:r>
                        <a:rPr lang="en-US" altLang="zh-TW" sz="1100" dirty="0" smtClean="0">
                          <a:latin typeface="微軟正黑體" pitchFamily="34" charset="-120"/>
                          <a:ea typeface="微軟正黑體" pitchFamily="34" charset="-120"/>
                          <a:cs typeface="Noto Sans Mono CJK JP Regular"/>
                        </a:rPr>
                        <a:t>(3)</a:t>
                      </a:r>
                      <a:endParaRPr lang="zh-TW" altLang="en-US" sz="1100" dirty="0" smtClean="0">
                        <a:latin typeface="微軟正黑體" pitchFamily="34" charset="-120"/>
                        <a:ea typeface="微軟正黑體" pitchFamily="34" charset="-120"/>
                        <a:cs typeface="Noto Sans Mono CJK JP Regular"/>
                      </a:endParaRPr>
                    </a:p>
                  </a:txBody>
                  <a:tcPr marL="0" marR="0" marT="8509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38100">
                      <a:solidFill>
                        <a:srgbClr val="375F92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</a:tr>
              <a:tr h="514984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3810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C3D59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微軟正黑體" pitchFamily="34" charset="-120"/>
                        <a:ea typeface="微軟正黑體" pitchFamily="34" charset="-120"/>
                        <a:cs typeface="Times New Roman"/>
                      </a:endParaRPr>
                    </a:p>
                    <a:p>
                      <a:pPr marL="40005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100" dirty="0">
                          <a:solidFill>
                            <a:srgbClr val="17375E"/>
                          </a:solidFill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選</a:t>
                      </a:r>
                      <a:endParaRPr sz="1100">
                        <a:latin typeface="微軟正黑體" pitchFamily="34" charset="-120"/>
                        <a:ea typeface="微軟正黑體" pitchFamily="34" charset="-120"/>
                        <a:cs typeface="Noto Sans CJK JP Regular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3D59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 dirty="0">
                        <a:latin typeface="微軟正黑體" pitchFamily="34" charset="-120"/>
                        <a:ea typeface="微軟正黑體" pitchFamily="34" charset="-120"/>
                        <a:cs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 marL="162560">
                        <a:lnSpc>
                          <a:spcPct val="100000"/>
                        </a:lnSpc>
                        <a:spcBef>
                          <a:spcPts val="670"/>
                        </a:spcBef>
                      </a:pPr>
                      <a:endParaRPr sz="1100" dirty="0">
                        <a:latin typeface="微軟正黑體" pitchFamily="34" charset="-120"/>
                        <a:ea typeface="微軟正黑體" pitchFamily="34" charset="-120"/>
                        <a:cs typeface="Noto Sans Mono CJK JP Regular"/>
                      </a:endParaRPr>
                    </a:p>
                  </a:txBody>
                  <a:tcPr marL="0" marR="0" marT="8509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 marL="161925" marR="145415" indent="0" defTabSz="914400" eaLnBrk="1" fontAlgn="auto" latinLnBrk="0" hangingPunct="1">
                        <a:lnSpc>
                          <a:spcPts val="1300"/>
                        </a:lnSpc>
                        <a:spcBef>
                          <a:spcPts val="73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100" dirty="0" smtClean="0"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蔬菜實</a:t>
                      </a:r>
                      <a:r>
                        <a:rPr lang="zh-TW" altLang="en-US" sz="1100" spc="-15" dirty="0" smtClean="0"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習</a:t>
                      </a:r>
                      <a:r>
                        <a:rPr lang="en-US" altLang="zh-TW" sz="1100" dirty="0" smtClean="0">
                          <a:latin typeface="微軟正黑體" pitchFamily="34" charset="-120"/>
                          <a:ea typeface="微軟正黑體" pitchFamily="34" charset="-120"/>
                          <a:cs typeface="Noto Sans Mono CJK JP Regular"/>
                        </a:rPr>
                        <a:t>(2)</a:t>
                      </a:r>
                      <a:endParaRPr lang="zh-TW" altLang="en-US" sz="1100" dirty="0" smtClean="0">
                        <a:latin typeface="微軟正黑體" pitchFamily="34" charset="-120"/>
                        <a:ea typeface="微軟正黑體" pitchFamily="34" charset="-120"/>
                        <a:cs typeface="Noto Sans Mono CJK JP Regular"/>
                      </a:endParaRPr>
                    </a:p>
                    <a:p>
                      <a:pPr marL="161925" marR="145415">
                        <a:lnSpc>
                          <a:spcPts val="1300"/>
                        </a:lnSpc>
                        <a:spcBef>
                          <a:spcPts val="730"/>
                        </a:spcBef>
                      </a:pPr>
                      <a:endParaRPr lang="en-US" sz="1100" dirty="0" smtClean="0">
                        <a:latin typeface="微軟正黑體" pitchFamily="34" charset="-120"/>
                        <a:ea typeface="微軟正黑體" pitchFamily="34" charset="-120"/>
                        <a:cs typeface="Noto Sans CJK JP Regular"/>
                      </a:endParaRPr>
                    </a:p>
                  </a:txBody>
                  <a:tcPr marL="0" marR="0" marT="9271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 marL="210820">
                        <a:lnSpc>
                          <a:spcPct val="100000"/>
                        </a:lnSpc>
                        <a:spcBef>
                          <a:spcPts val="610"/>
                        </a:spcBef>
                      </a:pPr>
                      <a:r>
                        <a:rPr lang="zh-TW" altLang="en-US" sz="1100" dirty="0" smtClean="0"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蔬菜</a:t>
                      </a:r>
                      <a:r>
                        <a:rPr lang="zh-TW" altLang="en-US" sz="1100" spc="-5" dirty="0" smtClean="0">
                          <a:latin typeface="微軟正黑體" pitchFamily="34" charset="-120"/>
                          <a:ea typeface="微軟正黑體" pitchFamily="34" charset="-120"/>
                          <a:cs typeface="Noto Sans Mono CJK JP Regular"/>
                        </a:rPr>
                        <a:t>實習</a:t>
                      </a:r>
                      <a:r>
                        <a:rPr lang="en-US" altLang="zh-TW" sz="1100" spc="-5" dirty="0" smtClean="0">
                          <a:latin typeface="微軟正黑體" pitchFamily="34" charset="-120"/>
                          <a:ea typeface="微軟正黑體" pitchFamily="34" charset="-120"/>
                          <a:cs typeface="Noto Sans Mono CJK JP Regular"/>
                        </a:rPr>
                        <a:t>(2)</a:t>
                      </a:r>
                      <a:endParaRPr sz="1100" dirty="0">
                        <a:latin typeface="微軟正黑體" pitchFamily="34" charset="-120"/>
                        <a:ea typeface="微軟正黑體" pitchFamily="34" charset="-120"/>
                        <a:cs typeface="Noto Sans Mono CJK JP Regular"/>
                      </a:endParaRPr>
                    </a:p>
                  </a:txBody>
                  <a:tcPr marL="0" marR="0" marT="7747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100" spc="-5" dirty="0" smtClean="0">
                          <a:latin typeface="微軟正黑體" pitchFamily="34" charset="-120"/>
                          <a:ea typeface="微軟正黑體" pitchFamily="34" charset="-120"/>
                          <a:cs typeface="Noto Sans Mono CJK JP Regular"/>
                        </a:rPr>
                        <a:t>    果樹實習</a:t>
                      </a:r>
                      <a:r>
                        <a:rPr lang="en-US" altLang="zh-TW" sz="1100" spc="-5" dirty="0" smtClean="0">
                          <a:latin typeface="微軟正黑體" pitchFamily="34" charset="-120"/>
                          <a:ea typeface="微軟正黑體" pitchFamily="34" charset="-120"/>
                          <a:cs typeface="Noto Sans Mono CJK JP Regular"/>
                        </a:rPr>
                        <a:t>(3)</a:t>
                      </a:r>
                    </a:p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100" spc="-5" dirty="0" smtClean="0">
                          <a:latin typeface="微軟正黑體" pitchFamily="34" charset="-120"/>
                          <a:ea typeface="微軟正黑體" pitchFamily="34" charset="-120"/>
                          <a:cs typeface="Noto Sans Mono CJK JP Regular"/>
                        </a:rPr>
                        <a:t>    </a:t>
                      </a:r>
                      <a:endParaRPr sz="1100" dirty="0">
                        <a:latin typeface="微軟正黑體" pitchFamily="34" charset="-120"/>
                        <a:ea typeface="微軟正黑體" pitchFamily="34" charset="-120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 marL="628650" marR="132715" indent="-542925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61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100" dirty="0" smtClean="0">
                          <a:latin typeface="微軟正黑體" pitchFamily="34" charset="-120"/>
                          <a:ea typeface="微軟正黑體" pitchFamily="34" charset="-120"/>
                          <a:cs typeface="Noto Sans Mono CJK JP Regular"/>
                        </a:rPr>
                        <a:t>有機農業實習</a:t>
                      </a:r>
                      <a:r>
                        <a:rPr lang="en-US" altLang="zh-TW" sz="1100" dirty="0" smtClean="0">
                          <a:latin typeface="微軟正黑體" pitchFamily="34" charset="-120"/>
                          <a:ea typeface="微軟正黑體" pitchFamily="34" charset="-120"/>
                          <a:cs typeface="Noto Sans Mono CJK JP Regular"/>
                        </a:rPr>
                        <a:t>(2)</a:t>
                      </a:r>
                    </a:p>
                    <a:p>
                      <a:pPr marL="628650" marR="132715" indent="-542925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61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100" spc="-5" dirty="0" smtClean="0">
                          <a:latin typeface="微軟正黑體" pitchFamily="34" charset="-120"/>
                          <a:ea typeface="微軟正黑體" pitchFamily="34" charset="-120"/>
                          <a:cs typeface="Noto Sans Mono CJK JP Regular"/>
                        </a:rPr>
                        <a:t>果樹實習</a:t>
                      </a:r>
                      <a:r>
                        <a:rPr lang="en-US" altLang="zh-TW" sz="1100" spc="-5" dirty="0" smtClean="0">
                          <a:latin typeface="微軟正黑體" pitchFamily="34" charset="-120"/>
                          <a:ea typeface="微軟正黑體" pitchFamily="34" charset="-120"/>
                          <a:cs typeface="Noto Sans Mono CJK JP Regular"/>
                        </a:rPr>
                        <a:t>(3)</a:t>
                      </a:r>
                    </a:p>
                    <a:p>
                      <a:pPr marL="628650" marR="132715" indent="-542925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61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100" spc="-5" dirty="0" smtClean="0">
                          <a:latin typeface="微軟正黑體" pitchFamily="34" charset="-120"/>
                          <a:ea typeface="微軟正黑體" pitchFamily="34" charset="-120"/>
                          <a:cs typeface="Noto Sans Mono CJK JP Regular"/>
                        </a:rPr>
                        <a:t>花藝設計實習</a:t>
                      </a:r>
                      <a:r>
                        <a:rPr lang="en-US" altLang="zh-TW" sz="1100" spc="-5" dirty="0" smtClean="0">
                          <a:latin typeface="微軟正黑體" pitchFamily="34" charset="-120"/>
                          <a:ea typeface="微軟正黑體" pitchFamily="34" charset="-120"/>
                          <a:cs typeface="Noto Sans Mono CJK JP Regular"/>
                        </a:rPr>
                        <a:t>(3)</a:t>
                      </a:r>
                      <a:endParaRPr lang="zh-TW" altLang="en-US" sz="1100" dirty="0" smtClean="0">
                        <a:latin typeface="微軟正黑體" pitchFamily="34" charset="-120"/>
                        <a:ea typeface="微軟正黑體" pitchFamily="34" charset="-120"/>
                        <a:cs typeface="Noto Sans Mono CJK JP Regular"/>
                      </a:endParaRPr>
                    </a:p>
                    <a:p>
                      <a:pPr marL="628650" marR="132715" indent="-542925" algn="l">
                        <a:lnSpc>
                          <a:spcPct val="100000"/>
                        </a:lnSpc>
                        <a:spcBef>
                          <a:spcPts val="610"/>
                        </a:spcBef>
                      </a:pPr>
                      <a:r>
                        <a:rPr sz="1000" dirty="0" err="1" smtClean="0"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植物組</a:t>
                      </a:r>
                      <a:r>
                        <a:rPr sz="1000" spc="-15" dirty="0" err="1" smtClean="0"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織</a:t>
                      </a:r>
                      <a:r>
                        <a:rPr sz="1000" dirty="0" err="1" smtClean="0"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培養</a:t>
                      </a:r>
                      <a:r>
                        <a:rPr sz="1000" spc="-15" dirty="0" err="1" smtClean="0"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實</a:t>
                      </a:r>
                      <a:r>
                        <a:rPr sz="1000" dirty="0" err="1" smtClean="0"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習</a:t>
                      </a:r>
                      <a:r>
                        <a:rPr sz="1000" dirty="0" smtClean="0"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 </a:t>
                      </a:r>
                      <a:r>
                        <a:rPr sz="1000" dirty="0" smtClean="0">
                          <a:latin typeface="微軟正黑體" pitchFamily="34" charset="-120"/>
                          <a:ea typeface="微軟正黑體" pitchFamily="34" charset="-120"/>
                          <a:cs typeface="Noto Sans Mono CJK JP Regular"/>
                        </a:rPr>
                        <a:t>(</a:t>
                      </a:r>
                      <a:r>
                        <a:rPr lang="en-US" altLang="zh-TW" sz="1000" dirty="0" smtClean="0">
                          <a:latin typeface="微軟正黑體" pitchFamily="34" charset="-120"/>
                          <a:ea typeface="微軟正黑體" pitchFamily="34" charset="-120"/>
                          <a:cs typeface="Noto Sans Mono CJK JP Regular"/>
                        </a:rPr>
                        <a:t>2</a:t>
                      </a:r>
                      <a:r>
                        <a:rPr sz="1000" dirty="0" smtClean="0">
                          <a:latin typeface="微軟正黑體" pitchFamily="34" charset="-120"/>
                          <a:ea typeface="微軟正黑體" pitchFamily="34" charset="-120"/>
                          <a:cs typeface="Noto Sans Mono CJK JP Regular"/>
                        </a:rPr>
                        <a:t>)</a:t>
                      </a:r>
                      <a:endParaRPr lang="en-US" sz="1000" dirty="0" smtClean="0">
                        <a:latin typeface="微軟正黑體" pitchFamily="34" charset="-120"/>
                        <a:ea typeface="微軟正黑體" pitchFamily="34" charset="-120"/>
                        <a:cs typeface="Noto Sans Mono CJK JP Regular"/>
                      </a:endParaRPr>
                    </a:p>
                  </a:txBody>
                  <a:tcPr marL="0" marR="0" marT="7747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38100">
                      <a:solidFill>
                        <a:srgbClr val="375F92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</a:tr>
              <a:tr h="412117">
                <a:tc row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微軟正黑體" pitchFamily="34" charset="-120"/>
                        <a:ea typeface="微軟正黑體" pitchFamily="34" charset="-120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微軟正黑體" pitchFamily="34" charset="-120"/>
                        <a:ea typeface="微軟正黑體" pitchFamily="34" charset="-120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微軟正黑體" pitchFamily="34" charset="-120"/>
                        <a:ea typeface="微軟正黑體" pitchFamily="34" charset="-120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微軟正黑體" pitchFamily="34" charset="-120"/>
                        <a:ea typeface="微軟正黑體" pitchFamily="34" charset="-120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1100">
                        <a:latin typeface="微軟正黑體" pitchFamily="34" charset="-120"/>
                        <a:ea typeface="微軟正黑體" pitchFamily="34" charset="-120"/>
                        <a:cs typeface="Times New Roman"/>
                      </a:endParaRPr>
                    </a:p>
                    <a:p>
                      <a:pPr marL="177165" marR="126364">
                        <a:lnSpc>
                          <a:spcPct val="100000"/>
                        </a:lnSpc>
                      </a:pPr>
                      <a:r>
                        <a:rPr sz="1100" dirty="0">
                          <a:solidFill>
                            <a:srgbClr val="17375E"/>
                          </a:solidFill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多元 選修</a:t>
                      </a:r>
                      <a:endParaRPr sz="1100">
                        <a:latin typeface="微軟正黑體" pitchFamily="34" charset="-120"/>
                        <a:ea typeface="微軟正黑體" pitchFamily="34" charset="-120"/>
                        <a:cs typeface="Noto Sans CJK JP Regular"/>
                      </a:endParaRPr>
                    </a:p>
                  </a:txBody>
                  <a:tcPr marL="0" marR="0" marT="0" marB="0">
                    <a:lnL w="38100">
                      <a:solidFill>
                        <a:srgbClr val="375F92"/>
                      </a:solidFill>
                      <a:prstDash val="solid"/>
                    </a:lnL>
                    <a:lnR w="12700">
                      <a:solidFill>
                        <a:srgbClr val="375F92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1270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267335" marR="217170">
                        <a:lnSpc>
                          <a:spcPct val="100000"/>
                        </a:lnSpc>
                        <a:spcBef>
                          <a:spcPts val="665"/>
                        </a:spcBef>
                      </a:pPr>
                      <a:r>
                        <a:rPr sz="1100" dirty="0">
                          <a:solidFill>
                            <a:srgbClr val="17375E"/>
                          </a:solidFill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同科 跨班</a:t>
                      </a:r>
                      <a:endParaRPr sz="1100">
                        <a:latin typeface="微軟正黑體" pitchFamily="34" charset="-120"/>
                        <a:ea typeface="微軟正黑體" pitchFamily="34" charset="-120"/>
                        <a:cs typeface="Noto Sans CJK JP Regular"/>
                      </a:endParaRPr>
                    </a:p>
                  </a:txBody>
                  <a:tcPr marL="0" marR="0" marT="84455" marB="0">
                    <a:lnL w="1270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微軟正黑體" pitchFamily="34" charset="-120"/>
                        <a:ea typeface="微軟正黑體" pitchFamily="34" charset="-120"/>
                        <a:cs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 dirty="0">
                        <a:latin typeface="微軟正黑體" pitchFamily="34" charset="-120"/>
                        <a:ea typeface="微軟正黑體" pitchFamily="34" charset="-120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微軟正黑體" pitchFamily="34" charset="-120"/>
                        <a:ea typeface="微軟正黑體" pitchFamily="34" charset="-120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微軟正黑體" pitchFamily="34" charset="-120"/>
                        <a:ea typeface="微軟正黑體" pitchFamily="34" charset="-120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 dirty="0">
                        <a:latin typeface="微軟正黑體" pitchFamily="34" charset="-120"/>
                        <a:ea typeface="微軟正黑體" pitchFamily="34" charset="-120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微軟正黑體" pitchFamily="34" charset="-120"/>
                        <a:ea typeface="微軟正黑體" pitchFamily="34" charset="-120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38100">
                      <a:solidFill>
                        <a:srgbClr val="375F92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</a:tr>
              <a:tr h="106426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38100">
                      <a:solidFill>
                        <a:srgbClr val="375F92"/>
                      </a:solidFill>
                      <a:prstDash val="solid"/>
                    </a:lnL>
                    <a:lnR w="12700">
                      <a:solidFill>
                        <a:srgbClr val="375F92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1270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267335" marR="217170">
                        <a:lnSpc>
                          <a:spcPct val="100000"/>
                        </a:lnSpc>
                        <a:spcBef>
                          <a:spcPts val="665"/>
                        </a:spcBef>
                      </a:pPr>
                      <a:r>
                        <a:rPr sz="1100" dirty="0" smtClean="0">
                          <a:solidFill>
                            <a:srgbClr val="17375E"/>
                          </a:solidFill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同</a:t>
                      </a:r>
                      <a:r>
                        <a:rPr lang="zh-TW" altLang="en-US" sz="1100" dirty="0" smtClean="0">
                          <a:solidFill>
                            <a:srgbClr val="17375E"/>
                          </a:solidFill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群</a:t>
                      </a:r>
                      <a:r>
                        <a:rPr sz="1100" dirty="0" smtClean="0">
                          <a:solidFill>
                            <a:srgbClr val="17375E"/>
                          </a:solidFill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 </a:t>
                      </a:r>
                      <a:r>
                        <a:rPr lang="zh-TW" altLang="en-US" sz="1100" dirty="0" smtClean="0">
                          <a:solidFill>
                            <a:srgbClr val="17375E"/>
                          </a:solidFill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跨科</a:t>
                      </a:r>
                      <a:endParaRPr sz="1100" dirty="0">
                        <a:latin typeface="微軟正黑體" pitchFamily="34" charset="-120"/>
                        <a:ea typeface="微軟正黑體" pitchFamily="34" charset="-120"/>
                        <a:cs typeface="Noto Sans CJK JP Regular"/>
                      </a:endParaRPr>
                    </a:p>
                  </a:txBody>
                  <a:tcPr marL="0" marR="0" marT="84455" marB="0">
                    <a:lnL w="1270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微軟正黑體" pitchFamily="34" charset="-120"/>
                        <a:ea typeface="微軟正黑體" pitchFamily="34" charset="-120"/>
                        <a:cs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微軟正黑體" pitchFamily="34" charset="-120"/>
                        <a:ea typeface="微軟正黑體" pitchFamily="34" charset="-120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 dirty="0">
                        <a:latin typeface="微軟正黑體" pitchFamily="34" charset="-120"/>
                        <a:ea typeface="微軟正黑體" pitchFamily="34" charset="-120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zh-TW" altLang="en-US" sz="1100" dirty="0" smtClean="0">
                          <a:latin typeface="微軟正黑體" pitchFamily="34" charset="-120"/>
                          <a:ea typeface="微軟正黑體" pitchFamily="34" charset="-120"/>
                          <a:cs typeface="Times New Roman"/>
                        </a:rPr>
                        <a:t>   </a:t>
                      </a:r>
                      <a:r>
                        <a:rPr lang="zh-TW" altLang="en-US" sz="1100" kern="1200" spc="70" dirty="0" smtClean="0">
                          <a:solidFill>
                            <a:srgbClr val="000099"/>
                          </a:solidFill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農場管理實務</a:t>
                      </a:r>
                      <a:r>
                        <a:rPr lang="en-US" altLang="zh-TW" sz="1100" kern="1200" spc="70" dirty="0" smtClean="0">
                          <a:solidFill>
                            <a:srgbClr val="000099"/>
                          </a:solidFill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(2)</a:t>
                      </a: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zh-TW" altLang="en-US" sz="1100" dirty="0" smtClean="0">
                          <a:latin typeface="微軟正黑體" pitchFamily="34" charset="-120"/>
                          <a:ea typeface="微軟正黑體" pitchFamily="34" charset="-120"/>
                          <a:cs typeface="Times New Roman"/>
                        </a:rPr>
                        <a:t>   </a:t>
                      </a:r>
                      <a:r>
                        <a:rPr lang="zh-TW" altLang="en-US" sz="1100" kern="1200" spc="20" dirty="0" smtClean="0">
                          <a:solidFill>
                            <a:srgbClr val="006600"/>
                          </a:solidFill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香草作物生產及</a:t>
                      </a:r>
                      <a:endParaRPr lang="en-US" altLang="zh-TW" sz="1100" kern="1200" spc="20" dirty="0" smtClean="0">
                        <a:solidFill>
                          <a:srgbClr val="006600"/>
                        </a:solidFill>
                        <a:latin typeface="微軟正黑體" pitchFamily="34" charset="-120"/>
                        <a:ea typeface="微軟正黑體" pitchFamily="34" charset="-120"/>
                        <a:cs typeface="Noto Sans CJK JP Regular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zh-TW" altLang="en-US" sz="1100" kern="1200" spc="20" dirty="0" smtClean="0">
                          <a:solidFill>
                            <a:srgbClr val="006600"/>
                          </a:solidFill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   調製實習</a:t>
                      </a:r>
                      <a:r>
                        <a:rPr lang="en-US" altLang="zh-TW" sz="1100" kern="1200" spc="20" dirty="0" smtClean="0">
                          <a:solidFill>
                            <a:srgbClr val="006600"/>
                          </a:solidFill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(2)</a:t>
                      </a:r>
                      <a:endParaRPr sz="1100" kern="1200" spc="20" dirty="0">
                        <a:solidFill>
                          <a:srgbClr val="006600"/>
                        </a:solidFill>
                        <a:latin typeface="微軟正黑體" pitchFamily="34" charset="-120"/>
                        <a:ea typeface="微軟正黑體" pitchFamily="34" charset="-120"/>
                        <a:cs typeface="Noto Sans CJK JP Regular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67310" marR="24130" algn="ctr">
                        <a:lnSpc>
                          <a:spcPct val="100000"/>
                        </a:lnSpc>
                      </a:pPr>
                      <a:r>
                        <a:rPr sz="1100" kern="1200" spc="20" dirty="0" err="1" smtClean="0">
                          <a:solidFill>
                            <a:srgbClr val="006600"/>
                          </a:solidFill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展場設計及施作實習</a:t>
                      </a:r>
                      <a:r>
                        <a:rPr sz="1100" kern="1200" spc="20" dirty="0" smtClean="0">
                          <a:solidFill>
                            <a:srgbClr val="006600"/>
                          </a:solidFill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(</a:t>
                      </a:r>
                      <a:r>
                        <a:rPr lang="en-US" altLang="zh-TW" sz="1100" kern="1200" spc="20" dirty="0" smtClean="0">
                          <a:solidFill>
                            <a:srgbClr val="006600"/>
                          </a:solidFill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3</a:t>
                      </a:r>
                      <a:r>
                        <a:rPr sz="1100" kern="1200" spc="20" dirty="0" smtClean="0">
                          <a:solidFill>
                            <a:srgbClr val="006600"/>
                          </a:solidFill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) </a:t>
                      </a:r>
                      <a:endParaRPr lang="en-US" sz="1100" kern="1200" spc="20" dirty="0" smtClean="0">
                        <a:solidFill>
                          <a:srgbClr val="006600"/>
                        </a:solidFill>
                        <a:latin typeface="微軟正黑體" pitchFamily="34" charset="-120"/>
                        <a:ea typeface="微軟正黑體" pitchFamily="34" charset="-120"/>
                        <a:cs typeface="Noto Sans CJK JP Regular"/>
                      </a:endParaRPr>
                    </a:p>
                    <a:p>
                      <a:pPr marL="67310" marR="24130" algn="ctr">
                        <a:lnSpc>
                          <a:spcPct val="100000"/>
                        </a:lnSpc>
                      </a:pPr>
                      <a:r>
                        <a:rPr lang="zh-TW" altLang="en-US" sz="1100" dirty="0" smtClean="0">
                          <a:solidFill>
                            <a:srgbClr val="FF0000"/>
                          </a:solidFill>
                          <a:latin typeface="微軟正黑體" pitchFamily="34" charset="-120"/>
                          <a:ea typeface="微軟正黑體" pitchFamily="34" charset="-120"/>
                          <a:cs typeface="Times New Roman"/>
                        </a:rPr>
                        <a:t>蘭花栽培實習</a:t>
                      </a:r>
                      <a:r>
                        <a:rPr lang="en-US" altLang="zh-TW" sz="1100" dirty="0" smtClean="0">
                          <a:solidFill>
                            <a:srgbClr val="FF0000"/>
                          </a:solidFill>
                          <a:latin typeface="微軟正黑體" pitchFamily="34" charset="-120"/>
                          <a:ea typeface="微軟正黑體" pitchFamily="34" charset="-120"/>
                          <a:cs typeface="Times New Roman"/>
                        </a:rPr>
                        <a:t>(3)</a:t>
                      </a:r>
                      <a:endParaRPr sz="1100" dirty="0">
                        <a:solidFill>
                          <a:srgbClr val="FF0000"/>
                        </a:solidFill>
                        <a:latin typeface="微軟正黑體" pitchFamily="34" charset="-120"/>
                        <a:ea typeface="微軟正黑體" pitchFamily="34" charset="-120"/>
                        <a:cs typeface="Times New Roman"/>
                      </a:endParaRPr>
                    </a:p>
                  </a:txBody>
                  <a:tcPr marL="0" marR="0" marT="61594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69850" marR="26670" indent="15875" algn="ctr">
                        <a:lnSpc>
                          <a:spcPct val="100000"/>
                        </a:lnSpc>
                        <a:spcBef>
                          <a:spcPts val="795"/>
                        </a:spcBef>
                      </a:pPr>
                      <a:r>
                        <a:rPr lang="zh-TW" altLang="en-US" sz="1100" kern="1200" spc="70" dirty="0" smtClean="0">
                          <a:solidFill>
                            <a:srgbClr val="000099"/>
                          </a:solidFill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景觀規劃實習</a:t>
                      </a:r>
                      <a:r>
                        <a:rPr lang="en-US" altLang="zh-TW" sz="1100" kern="1200" spc="70" dirty="0" smtClean="0">
                          <a:solidFill>
                            <a:srgbClr val="000099"/>
                          </a:solidFill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(</a:t>
                      </a:r>
                      <a:r>
                        <a:rPr lang="en-US" altLang="ja-JP" sz="1100" kern="1200" spc="70" dirty="0" smtClean="0">
                          <a:solidFill>
                            <a:srgbClr val="000099"/>
                          </a:solidFill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2</a:t>
                      </a:r>
                      <a:r>
                        <a:rPr lang="en-US" altLang="zh-TW" sz="1100" kern="1200" spc="70" dirty="0" smtClean="0">
                          <a:solidFill>
                            <a:srgbClr val="000099"/>
                          </a:solidFill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)</a:t>
                      </a:r>
                    </a:p>
                    <a:p>
                      <a:pPr marL="69850" marR="26670" indent="15875" algn="l">
                        <a:lnSpc>
                          <a:spcPct val="100000"/>
                        </a:lnSpc>
                        <a:spcBef>
                          <a:spcPts val="795"/>
                        </a:spcBef>
                      </a:pPr>
                      <a:r>
                        <a:rPr lang="zh-TW" altLang="en-US" sz="1100" kern="1200" spc="20" dirty="0" smtClean="0">
                          <a:solidFill>
                            <a:srgbClr val="006600"/>
                          </a:solidFill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 農產行銷實習</a:t>
                      </a:r>
                      <a:r>
                        <a:rPr lang="en-US" altLang="zh-TW" sz="1100" kern="1200" spc="20" dirty="0" smtClean="0">
                          <a:solidFill>
                            <a:srgbClr val="006600"/>
                          </a:solidFill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(2)</a:t>
                      </a:r>
                    </a:p>
                    <a:p>
                      <a:pPr marL="69850" marR="26670" indent="15875" algn="ctr">
                        <a:lnSpc>
                          <a:spcPct val="100000"/>
                        </a:lnSpc>
                        <a:spcBef>
                          <a:spcPts val="795"/>
                        </a:spcBef>
                      </a:pPr>
                      <a:r>
                        <a:rPr lang="zh-TW" altLang="en-US" sz="1100" kern="1200" spc="70" dirty="0" smtClean="0">
                          <a:solidFill>
                            <a:srgbClr val="000099"/>
                          </a:solidFill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精緻農業實務</a:t>
                      </a:r>
                      <a:r>
                        <a:rPr lang="en-US" altLang="zh-TW" sz="1100" kern="1200" spc="70" dirty="0" smtClean="0">
                          <a:solidFill>
                            <a:srgbClr val="000099"/>
                          </a:solidFill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(3)</a:t>
                      </a:r>
                    </a:p>
                    <a:p>
                      <a:pPr marL="69850" marR="26670" indent="15875" algn="ctr">
                        <a:lnSpc>
                          <a:spcPct val="100000"/>
                        </a:lnSpc>
                        <a:spcBef>
                          <a:spcPts val="795"/>
                        </a:spcBef>
                      </a:pPr>
                      <a:r>
                        <a:rPr lang="zh-TW" altLang="en-US" sz="1100" kern="1200" spc="20" dirty="0" smtClean="0">
                          <a:solidFill>
                            <a:srgbClr val="006600"/>
                          </a:solidFill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園藝治療活動實務</a:t>
                      </a:r>
                      <a:r>
                        <a:rPr lang="en-US" altLang="zh-TW" sz="1100" kern="1200" spc="20" dirty="0" smtClean="0">
                          <a:solidFill>
                            <a:srgbClr val="006600"/>
                          </a:solidFill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(3)</a:t>
                      </a:r>
                      <a:endParaRPr sz="1100" kern="1200" spc="20" dirty="0">
                        <a:solidFill>
                          <a:srgbClr val="006600"/>
                        </a:solidFill>
                        <a:latin typeface="微軟正黑體" pitchFamily="34" charset="-120"/>
                        <a:ea typeface="微軟正黑體" pitchFamily="34" charset="-120"/>
                        <a:cs typeface="Noto Sans CJK JP Regular"/>
                      </a:endParaRPr>
                    </a:p>
                  </a:txBody>
                  <a:tcPr marL="0" marR="0" marT="10096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38100">
                      <a:solidFill>
                        <a:srgbClr val="375F92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</a:tr>
              <a:tr h="424817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38100">
                      <a:solidFill>
                        <a:srgbClr val="375F92"/>
                      </a:solidFill>
                      <a:prstDash val="solid"/>
                    </a:lnL>
                    <a:lnR w="12700">
                      <a:solidFill>
                        <a:srgbClr val="375F92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1270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267335" marR="217170">
                        <a:lnSpc>
                          <a:spcPct val="100000"/>
                        </a:lnSpc>
                        <a:spcBef>
                          <a:spcPts val="665"/>
                        </a:spcBef>
                      </a:pPr>
                      <a:r>
                        <a:rPr sz="1100" dirty="0">
                          <a:solidFill>
                            <a:srgbClr val="17375E"/>
                          </a:solidFill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同校 跨群</a:t>
                      </a:r>
                      <a:endParaRPr sz="1100" dirty="0">
                        <a:latin typeface="微軟正黑體" pitchFamily="34" charset="-120"/>
                        <a:ea typeface="微軟正黑體" pitchFamily="34" charset="-120"/>
                        <a:cs typeface="Noto Sans CJK JP Regular"/>
                      </a:endParaRPr>
                    </a:p>
                  </a:txBody>
                  <a:tcPr marL="0" marR="0" marT="84455" marB="0">
                    <a:lnL w="1270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1270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微軟正黑體" pitchFamily="34" charset="-120"/>
                        <a:ea typeface="微軟正黑體" pitchFamily="34" charset="-120"/>
                        <a:cs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微軟正黑體" pitchFamily="34" charset="-120"/>
                        <a:ea typeface="微軟正黑體" pitchFamily="34" charset="-120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1270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微軟正黑體" pitchFamily="34" charset="-120"/>
                        <a:ea typeface="微軟正黑體" pitchFamily="34" charset="-120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1270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 dirty="0">
                        <a:latin typeface="微軟正黑體" pitchFamily="34" charset="-120"/>
                        <a:ea typeface="微軟正黑體" pitchFamily="34" charset="-120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1270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 dirty="0">
                        <a:latin typeface="微軟正黑體" pitchFamily="34" charset="-120"/>
                        <a:ea typeface="微軟正黑體" pitchFamily="34" charset="-120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1270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微軟正黑體" pitchFamily="34" charset="-120"/>
                        <a:ea typeface="微軟正黑體" pitchFamily="34" charset="-120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38100">
                      <a:solidFill>
                        <a:srgbClr val="375F92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1270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</a:tr>
              <a:tr h="401955">
                <a:tc gridSpan="2">
                  <a:txBody>
                    <a:bodyPr/>
                    <a:lstStyle/>
                    <a:p>
                      <a:pPr marL="268605">
                        <a:lnSpc>
                          <a:spcPct val="100000"/>
                        </a:lnSpc>
                        <a:spcBef>
                          <a:spcPts val="825"/>
                        </a:spcBef>
                      </a:pPr>
                      <a:r>
                        <a:rPr sz="1100" dirty="0">
                          <a:solidFill>
                            <a:srgbClr val="17375E"/>
                          </a:solidFill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彈性學習時間</a:t>
                      </a:r>
                      <a:endParaRPr sz="1100">
                        <a:latin typeface="微軟正黑體" pitchFamily="34" charset="-120"/>
                        <a:ea typeface="微軟正黑體" pitchFamily="34" charset="-120"/>
                        <a:cs typeface="Noto Sans CJK JP Regular"/>
                      </a:endParaRPr>
                    </a:p>
                  </a:txBody>
                  <a:tcPr marL="0" marR="0" marT="104775" marB="0">
                    <a:lnL w="3810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12700">
                      <a:solidFill>
                        <a:srgbClr val="17375E"/>
                      </a:solidFill>
                      <a:prstDash val="solid"/>
                    </a:lnT>
                    <a:lnB w="12700">
                      <a:solidFill>
                        <a:srgbClr val="17375E"/>
                      </a:solidFill>
                      <a:prstDash val="solid"/>
                    </a:lnB>
                    <a:solidFill>
                      <a:srgbClr val="92C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63830">
                        <a:lnSpc>
                          <a:spcPct val="100000"/>
                        </a:lnSpc>
                        <a:spcBef>
                          <a:spcPts val="670"/>
                        </a:spcBef>
                      </a:pPr>
                      <a:r>
                        <a:rPr sz="1100" dirty="0" err="1"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彈性學</a:t>
                      </a:r>
                      <a:r>
                        <a:rPr sz="1100" spc="-15" dirty="0" err="1"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習</a:t>
                      </a:r>
                      <a:r>
                        <a:rPr sz="1100" dirty="0" err="1"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時間</a:t>
                      </a:r>
                      <a:r>
                        <a:rPr sz="1100" spc="-5" dirty="0" smtClean="0">
                          <a:latin typeface="微軟正黑體" pitchFamily="34" charset="-120"/>
                          <a:ea typeface="微軟正黑體" pitchFamily="34" charset="-120"/>
                          <a:cs typeface="Noto Sans Mono CJK JP Regular"/>
                        </a:rPr>
                        <a:t>(</a:t>
                      </a:r>
                      <a:r>
                        <a:rPr lang="en-US" sz="1100" spc="-5" dirty="0" smtClean="0">
                          <a:latin typeface="微軟正黑體" pitchFamily="34" charset="-120"/>
                          <a:ea typeface="微軟正黑體" pitchFamily="34" charset="-120"/>
                          <a:cs typeface="Noto Sans Mono CJK JP Regular"/>
                        </a:rPr>
                        <a:t>1</a:t>
                      </a:r>
                      <a:r>
                        <a:rPr sz="1100" spc="-5" dirty="0" smtClean="0">
                          <a:latin typeface="微軟正黑體" pitchFamily="34" charset="-120"/>
                          <a:ea typeface="微軟正黑體" pitchFamily="34" charset="-120"/>
                          <a:cs typeface="Noto Sans Mono CJK JP Regular"/>
                        </a:rPr>
                        <a:t>)</a:t>
                      </a:r>
                      <a:endParaRPr sz="1100" dirty="0">
                        <a:latin typeface="微軟正黑體" pitchFamily="34" charset="-120"/>
                        <a:ea typeface="微軟正黑體" pitchFamily="34" charset="-120"/>
                        <a:cs typeface="Noto Sans Mono CJK JP Regular"/>
                      </a:endParaRPr>
                    </a:p>
                  </a:txBody>
                  <a:tcPr marL="0" marR="0" marT="85090" marB="0">
                    <a:lnL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1270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DF4"/>
                    </a:solidFill>
                  </a:tcPr>
                </a:tc>
                <a:tc>
                  <a:txBody>
                    <a:bodyPr/>
                    <a:lstStyle/>
                    <a:p>
                      <a:pPr marL="162560">
                        <a:lnSpc>
                          <a:spcPct val="100000"/>
                        </a:lnSpc>
                        <a:spcBef>
                          <a:spcPts val="670"/>
                        </a:spcBef>
                      </a:pPr>
                      <a:r>
                        <a:rPr sz="1100" dirty="0" err="1"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彈性學</a:t>
                      </a:r>
                      <a:r>
                        <a:rPr sz="1100" spc="-15" dirty="0" err="1"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習</a:t>
                      </a:r>
                      <a:r>
                        <a:rPr sz="1100" dirty="0" err="1"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時間</a:t>
                      </a:r>
                      <a:r>
                        <a:rPr sz="1100" dirty="0" smtClean="0">
                          <a:latin typeface="微軟正黑體" pitchFamily="34" charset="-120"/>
                          <a:ea typeface="微軟正黑體" pitchFamily="34" charset="-120"/>
                          <a:cs typeface="Noto Sans Mono CJK JP Regular"/>
                        </a:rPr>
                        <a:t>(</a:t>
                      </a:r>
                      <a:r>
                        <a:rPr lang="en-US" sz="1100" dirty="0" smtClean="0">
                          <a:latin typeface="微軟正黑體" pitchFamily="34" charset="-120"/>
                          <a:ea typeface="微軟正黑體" pitchFamily="34" charset="-120"/>
                          <a:cs typeface="Noto Sans Mono CJK JP Regular"/>
                        </a:rPr>
                        <a:t>1)</a:t>
                      </a:r>
                      <a:endParaRPr sz="1100" dirty="0">
                        <a:latin typeface="微軟正黑體" pitchFamily="34" charset="-120"/>
                        <a:ea typeface="微軟正黑體" pitchFamily="34" charset="-120"/>
                        <a:cs typeface="Noto Sans Mono CJK JP Regular"/>
                      </a:endParaRPr>
                    </a:p>
                  </a:txBody>
                  <a:tcPr marL="0" marR="0" marT="8509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12700">
                      <a:solidFill>
                        <a:srgbClr val="17375E"/>
                      </a:solidFill>
                      <a:prstDash val="solid"/>
                    </a:lnT>
                    <a:lnB w="12700">
                      <a:solidFill>
                        <a:srgbClr val="17375E"/>
                      </a:solidFill>
                      <a:prstDash val="solid"/>
                    </a:lnB>
                    <a:solidFill>
                      <a:srgbClr val="DBEDF4"/>
                    </a:solidFill>
                  </a:tcPr>
                </a:tc>
                <a:tc>
                  <a:txBody>
                    <a:bodyPr/>
                    <a:lstStyle/>
                    <a:p>
                      <a:pPr marL="161925">
                        <a:lnSpc>
                          <a:spcPct val="100000"/>
                        </a:lnSpc>
                        <a:spcBef>
                          <a:spcPts val="670"/>
                        </a:spcBef>
                      </a:pPr>
                      <a:r>
                        <a:rPr sz="1100" dirty="0"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彈性學</a:t>
                      </a:r>
                      <a:r>
                        <a:rPr sz="1100" spc="-15" dirty="0"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習</a:t>
                      </a:r>
                      <a:r>
                        <a:rPr sz="1100" dirty="0"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時間</a:t>
                      </a:r>
                      <a:r>
                        <a:rPr sz="1100" spc="-5" dirty="0">
                          <a:latin typeface="微軟正黑體" pitchFamily="34" charset="-120"/>
                          <a:ea typeface="微軟正黑體" pitchFamily="34" charset="-120"/>
                          <a:cs typeface="Noto Sans Mono CJK JP Regular"/>
                        </a:rPr>
                        <a:t>(1)</a:t>
                      </a:r>
                      <a:endParaRPr sz="1100">
                        <a:latin typeface="微軟正黑體" pitchFamily="34" charset="-120"/>
                        <a:ea typeface="微軟正黑體" pitchFamily="34" charset="-120"/>
                        <a:cs typeface="Noto Sans Mono CJK JP Regular"/>
                      </a:endParaRPr>
                    </a:p>
                  </a:txBody>
                  <a:tcPr marL="0" marR="0" marT="8509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12700">
                      <a:solidFill>
                        <a:srgbClr val="17375E"/>
                      </a:solidFill>
                      <a:prstDash val="solid"/>
                    </a:lnT>
                    <a:lnB w="12700">
                      <a:solidFill>
                        <a:srgbClr val="17375E"/>
                      </a:solidFill>
                      <a:prstDash val="solid"/>
                    </a:lnB>
                    <a:solidFill>
                      <a:srgbClr val="DBEDF4"/>
                    </a:solidFill>
                  </a:tcPr>
                </a:tc>
                <a:tc>
                  <a:txBody>
                    <a:bodyPr/>
                    <a:lstStyle/>
                    <a:p>
                      <a:pPr marL="161290">
                        <a:lnSpc>
                          <a:spcPct val="100000"/>
                        </a:lnSpc>
                        <a:spcBef>
                          <a:spcPts val="670"/>
                        </a:spcBef>
                      </a:pPr>
                      <a:r>
                        <a:rPr sz="1100" dirty="0"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彈性學</a:t>
                      </a:r>
                      <a:r>
                        <a:rPr sz="1100" spc="-15" dirty="0"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習</a:t>
                      </a:r>
                      <a:r>
                        <a:rPr sz="1100" dirty="0"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時間</a:t>
                      </a:r>
                      <a:r>
                        <a:rPr sz="1100" spc="-5" dirty="0">
                          <a:latin typeface="微軟正黑體" pitchFamily="34" charset="-120"/>
                          <a:ea typeface="微軟正黑體" pitchFamily="34" charset="-120"/>
                          <a:cs typeface="Noto Sans Mono CJK JP Regular"/>
                        </a:rPr>
                        <a:t>(1)</a:t>
                      </a:r>
                      <a:endParaRPr sz="1100" dirty="0">
                        <a:latin typeface="微軟正黑體" pitchFamily="34" charset="-120"/>
                        <a:ea typeface="微軟正黑體" pitchFamily="34" charset="-120"/>
                        <a:cs typeface="Noto Sans Mono CJK JP Regular"/>
                      </a:endParaRPr>
                    </a:p>
                  </a:txBody>
                  <a:tcPr marL="0" marR="0" marT="8509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12700">
                      <a:solidFill>
                        <a:srgbClr val="17375E"/>
                      </a:solidFill>
                      <a:prstDash val="solid"/>
                    </a:lnT>
                    <a:lnB w="12700">
                      <a:solidFill>
                        <a:srgbClr val="17375E"/>
                      </a:solidFill>
                      <a:prstDash val="solid"/>
                    </a:lnB>
                    <a:solidFill>
                      <a:srgbClr val="DBEDF4"/>
                    </a:solidFill>
                  </a:tcPr>
                </a:tc>
                <a:tc>
                  <a:txBody>
                    <a:bodyPr/>
                    <a:lstStyle/>
                    <a:p>
                      <a:pPr marL="161290">
                        <a:lnSpc>
                          <a:spcPct val="100000"/>
                        </a:lnSpc>
                        <a:spcBef>
                          <a:spcPts val="670"/>
                        </a:spcBef>
                      </a:pPr>
                      <a:r>
                        <a:rPr sz="1100" dirty="0" err="1" smtClean="0"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彈性學</a:t>
                      </a:r>
                      <a:r>
                        <a:rPr sz="1100" spc="-15" dirty="0" err="1" smtClean="0"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習</a:t>
                      </a:r>
                      <a:r>
                        <a:rPr sz="1100" dirty="0" err="1" smtClean="0"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時間</a:t>
                      </a:r>
                      <a:r>
                        <a:rPr lang="en-US" sz="1100" dirty="0" smtClean="0"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(0</a:t>
                      </a:r>
                      <a:r>
                        <a:rPr sz="1100" spc="-5" dirty="0" smtClean="0">
                          <a:latin typeface="微軟正黑體" pitchFamily="34" charset="-120"/>
                          <a:ea typeface="微軟正黑體" pitchFamily="34" charset="-120"/>
                          <a:cs typeface="Noto Sans Mono CJK JP Regular"/>
                        </a:rPr>
                        <a:t>)</a:t>
                      </a:r>
                      <a:endParaRPr sz="1100" dirty="0">
                        <a:latin typeface="微軟正黑體" pitchFamily="34" charset="-120"/>
                        <a:ea typeface="微軟正黑體" pitchFamily="34" charset="-120"/>
                        <a:cs typeface="Noto Sans Mono CJK JP Regular"/>
                      </a:endParaRPr>
                    </a:p>
                  </a:txBody>
                  <a:tcPr marL="0" marR="0" marT="8509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12700">
                      <a:solidFill>
                        <a:srgbClr val="17375E"/>
                      </a:solidFill>
                      <a:prstDash val="solid"/>
                    </a:lnT>
                    <a:lnB w="12700">
                      <a:solidFill>
                        <a:srgbClr val="17375E"/>
                      </a:solidFill>
                      <a:prstDash val="solid"/>
                    </a:lnB>
                    <a:solidFill>
                      <a:srgbClr val="DBEDF4"/>
                    </a:solidFill>
                  </a:tcPr>
                </a:tc>
                <a:tc>
                  <a:txBody>
                    <a:bodyPr/>
                    <a:lstStyle/>
                    <a:p>
                      <a:pPr marL="160655">
                        <a:lnSpc>
                          <a:spcPct val="100000"/>
                        </a:lnSpc>
                        <a:spcBef>
                          <a:spcPts val="670"/>
                        </a:spcBef>
                      </a:pPr>
                      <a:r>
                        <a:rPr sz="1100" dirty="0" err="1"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彈性學</a:t>
                      </a:r>
                      <a:r>
                        <a:rPr sz="1100" spc="-15" dirty="0" err="1"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習</a:t>
                      </a:r>
                      <a:r>
                        <a:rPr sz="1100" dirty="0" err="1"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時間</a:t>
                      </a:r>
                      <a:r>
                        <a:rPr sz="1100" spc="-5" smtClean="0">
                          <a:latin typeface="微軟正黑體" pitchFamily="34" charset="-120"/>
                          <a:ea typeface="微軟正黑體" pitchFamily="34" charset="-120"/>
                          <a:cs typeface="Noto Sans Mono CJK JP Regular"/>
                        </a:rPr>
                        <a:t>(</a:t>
                      </a:r>
                      <a:r>
                        <a:rPr lang="en-US" sz="1100" spc="-5" smtClean="0">
                          <a:latin typeface="微軟正黑體" pitchFamily="34" charset="-120"/>
                          <a:ea typeface="微軟正黑體" pitchFamily="34" charset="-120"/>
                          <a:cs typeface="Noto Sans Mono CJK JP Regular"/>
                        </a:rPr>
                        <a:t>0</a:t>
                      </a:r>
                      <a:r>
                        <a:rPr sz="1100" spc="-5" smtClean="0">
                          <a:latin typeface="微軟正黑體" pitchFamily="34" charset="-120"/>
                          <a:ea typeface="微軟正黑體" pitchFamily="34" charset="-120"/>
                          <a:cs typeface="Noto Sans Mono CJK JP Regular"/>
                        </a:rPr>
                        <a:t>)</a:t>
                      </a:r>
                      <a:endParaRPr sz="1100" dirty="0">
                        <a:latin typeface="微軟正黑體" pitchFamily="34" charset="-120"/>
                        <a:ea typeface="微軟正黑體" pitchFamily="34" charset="-120"/>
                        <a:cs typeface="Noto Sans Mono CJK JP Regular"/>
                      </a:endParaRPr>
                    </a:p>
                  </a:txBody>
                  <a:tcPr marL="0" marR="0" marT="8509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38100">
                      <a:solidFill>
                        <a:srgbClr val="375F92"/>
                      </a:solidFill>
                      <a:prstDash val="solid"/>
                    </a:lnR>
                    <a:lnT w="12700">
                      <a:solidFill>
                        <a:srgbClr val="17375E"/>
                      </a:solidFill>
                      <a:prstDash val="solid"/>
                    </a:lnT>
                    <a:lnB w="12700">
                      <a:solidFill>
                        <a:srgbClr val="17375E"/>
                      </a:solidFill>
                      <a:prstDash val="solid"/>
                    </a:lnB>
                    <a:solidFill>
                      <a:srgbClr val="DBEDF4"/>
                    </a:solidFill>
                  </a:tcPr>
                </a:tc>
              </a:tr>
              <a:tr h="417830">
                <a:tc gridSpan="2">
                  <a:txBody>
                    <a:bodyPr/>
                    <a:lstStyle/>
                    <a:p>
                      <a:pPr marL="268605">
                        <a:lnSpc>
                          <a:spcPct val="100000"/>
                        </a:lnSpc>
                        <a:spcBef>
                          <a:spcPts val="885"/>
                        </a:spcBef>
                      </a:pPr>
                      <a:r>
                        <a:rPr sz="1100" dirty="0">
                          <a:solidFill>
                            <a:srgbClr val="17375E"/>
                          </a:solidFill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團體活動時間</a:t>
                      </a:r>
                      <a:endParaRPr sz="1100">
                        <a:latin typeface="微軟正黑體" pitchFamily="34" charset="-120"/>
                        <a:ea typeface="微軟正黑體" pitchFamily="34" charset="-120"/>
                        <a:cs typeface="Noto Sans CJK JP Regular"/>
                      </a:endParaRPr>
                    </a:p>
                  </a:txBody>
                  <a:tcPr marL="0" marR="0" marT="112395" marB="0">
                    <a:lnL w="3810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12700">
                      <a:solidFill>
                        <a:srgbClr val="17375E"/>
                      </a:solidFill>
                      <a:prstDash val="solid"/>
                    </a:lnT>
                    <a:lnB w="38100">
                      <a:solidFill>
                        <a:srgbClr val="375F92"/>
                      </a:solidFill>
                      <a:prstDash val="solid"/>
                    </a:lnB>
                    <a:solidFill>
                      <a:srgbClr val="92C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63830">
                        <a:lnSpc>
                          <a:spcPct val="100000"/>
                        </a:lnSpc>
                        <a:spcBef>
                          <a:spcPts val="670"/>
                        </a:spcBef>
                      </a:pPr>
                      <a:r>
                        <a:rPr sz="1100" dirty="0"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團體活</a:t>
                      </a:r>
                      <a:r>
                        <a:rPr sz="1100" spc="-15" dirty="0"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動</a:t>
                      </a:r>
                      <a:r>
                        <a:rPr sz="1100" dirty="0"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時間</a:t>
                      </a:r>
                      <a:r>
                        <a:rPr sz="1100" spc="-5" dirty="0">
                          <a:latin typeface="微軟正黑體" pitchFamily="34" charset="-120"/>
                          <a:ea typeface="微軟正黑體" pitchFamily="34" charset="-120"/>
                          <a:cs typeface="Noto Sans Mono CJK JP Regular"/>
                        </a:rPr>
                        <a:t>(3)</a:t>
                      </a:r>
                      <a:endParaRPr sz="1100">
                        <a:latin typeface="微軟正黑體" pitchFamily="34" charset="-120"/>
                        <a:ea typeface="微軟正黑體" pitchFamily="34" charset="-120"/>
                        <a:cs typeface="Noto Sans Mono CJK JP Regular"/>
                      </a:endParaRPr>
                    </a:p>
                  </a:txBody>
                  <a:tcPr marL="0" marR="0" marT="85090" marB="0">
                    <a:lnL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1270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>
                      <a:solidFill>
                        <a:srgbClr val="375F92"/>
                      </a:solidFill>
                      <a:prstDash val="solid"/>
                    </a:lnB>
                    <a:solidFill>
                      <a:srgbClr val="DBEDF4"/>
                    </a:solidFill>
                  </a:tcPr>
                </a:tc>
                <a:tc>
                  <a:txBody>
                    <a:bodyPr/>
                    <a:lstStyle/>
                    <a:p>
                      <a:pPr marL="162560">
                        <a:lnSpc>
                          <a:spcPct val="100000"/>
                        </a:lnSpc>
                        <a:spcBef>
                          <a:spcPts val="670"/>
                        </a:spcBef>
                      </a:pPr>
                      <a:r>
                        <a:rPr sz="1100" dirty="0"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團體活</a:t>
                      </a:r>
                      <a:r>
                        <a:rPr sz="1100" spc="-15" dirty="0"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動</a:t>
                      </a:r>
                      <a:r>
                        <a:rPr sz="1100" dirty="0"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時間</a:t>
                      </a:r>
                      <a:r>
                        <a:rPr sz="1100" spc="-5" dirty="0">
                          <a:latin typeface="微軟正黑體" pitchFamily="34" charset="-120"/>
                          <a:ea typeface="微軟正黑體" pitchFamily="34" charset="-120"/>
                          <a:cs typeface="Noto Sans Mono CJK JP Regular"/>
                        </a:rPr>
                        <a:t>(3)</a:t>
                      </a:r>
                      <a:endParaRPr sz="1100">
                        <a:latin typeface="微軟正黑體" pitchFamily="34" charset="-120"/>
                        <a:ea typeface="微軟正黑體" pitchFamily="34" charset="-120"/>
                        <a:cs typeface="Noto Sans Mono CJK JP Regular"/>
                      </a:endParaRPr>
                    </a:p>
                  </a:txBody>
                  <a:tcPr marL="0" marR="0" marT="8509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12700">
                      <a:solidFill>
                        <a:srgbClr val="17375E"/>
                      </a:solidFill>
                      <a:prstDash val="solid"/>
                    </a:lnT>
                    <a:lnB w="38100">
                      <a:solidFill>
                        <a:srgbClr val="375F92"/>
                      </a:solidFill>
                      <a:prstDash val="solid"/>
                    </a:lnB>
                    <a:solidFill>
                      <a:srgbClr val="DBEDF4"/>
                    </a:solidFill>
                  </a:tcPr>
                </a:tc>
                <a:tc>
                  <a:txBody>
                    <a:bodyPr/>
                    <a:lstStyle/>
                    <a:p>
                      <a:pPr marL="161925">
                        <a:lnSpc>
                          <a:spcPct val="100000"/>
                        </a:lnSpc>
                        <a:spcBef>
                          <a:spcPts val="670"/>
                        </a:spcBef>
                      </a:pPr>
                      <a:r>
                        <a:rPr sz="1100" dirty="0"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團體活</a:t>
                      </a:r>
                      <a:r>
                        <a:rPr sz="1100" spc="-15" dirty="0"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動</a:t>
                      </a:r>
                      <a:r>
                        <a:rPr sz="1100" dirty="0"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時間</a:t>
                      </a:r>
                      <a:r>
                        <a:rPr sz="1100" spc="-5" dirty="0">
                          <a:latin typeface="微軟正黑體" pitchFamily="34" charset="-120"/>
                          <a:ea typeface="微軟正黑體" pitchFamily="34" charset="-120"/>
                          <a:cs typeface="Noto Sans Mono CJK JP Regular"/>
                        </a:rPr>
                        <a:t>(3)</a:t>
                      </a:r>
                      <a:endParaRPr sz="1100">
                        <a:latin typeface="微軟正黑體" pitchFamily="34" charset="-120"/>
                        <a:ea typeface="微軟正黑體" pitchFamily="34" charset="-120"/>
                        <a:cs typeface="Noto Sans Mono CJK JP Regular"/>
                      </a:endParaRPr>
                    </a:p>
                  </a:txBody>
                  <a:tcPr marL="0" marR="0" marT="8509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12700">
                      <a:solidFill>
                        <a:srgbClr val="17375E"/>
                      </a:solidFill>
                      <a:prstDash val="solid"/>
                    </a:lnT>
                    <a:lnB w="38100">
                      <a:solidFill>
                        <a:srgbClr val="375F92"/>
                      </a:solidFill>
                      <a:prstDash val="solid"/>
                    </a:lnB>
                    <a:solidFill>
                      <a:srgbClr val="DBEDF4"/>
                    </a:solidFill>
                  </a:tcPr>
                </a:tc>
                <a:tc>
                  <a:txBody>
                    <a:bodyPr/>
                    <a:lstStyle/>
                    <a:p>
                      <a:pPr marL="161290">
                        <a:lnSpc>
                          <a:spcPct val="100000"/>
                        </a:lnSpc>
                        <a:spcBef>
                          <a:spcPts val="670"/>
                        </a:spcBef>
                      </a:pPr>
                      <a:r>
                        <a:rPr sz="1100" dirty="0"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團體活</a:t>
                      </a:r>
                      <a:r>
                        <a:rPr sz="1100" spc="-15" dirty="0"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動</a:t>
                      </a:r>
                      <a:r>
                        <a:rPr sz="1100" dirty="0"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時間</a:t>
                      </a:r>
                      <a:r>
                        <a:rPr sz="1100" spc="-5" dirty="0">
                          <a:latin typeface="微軟正黑體" pitchFamily="34" charset="-120"/>
                          <a:ea typeface="微軟正黑體" pitchFamily="34" charset="-120"/>
                          <a:cs typeface="Noto Sans Mono CJK JP Regular"/>
                        </a:rPr>
                        <a:t>(3)</a:t>
                      </a:r>
                      <a:endParaRPr sz="1100">
                        <a:latin typeface="微軟正黑體" pitchFamily="34" charset="-120"/>
                        <a:ea typeface="微軟正黑體" pitchFamily="34" charset="-120"/>
                        <a:cs typeface="Noto Sans Mono CJK JP Regular"/>
                      </a:endParaRPr>
                    </a:p>
                  </a:txBody>
                  <a:tcPr marL="0" marR="0" marT="8509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12700">
                      <a:solidFill>
                        <a:srgbClr val="17375E"/>
                      </a:solidFill>
                      <a:prstDash val="solid"/>
                    </a:lnT>
                    <a:lnB w="38100">
                      <a:solidFill>
                        <a:srgbClr val="375F92"/>
                      </a:solidFill>
                      <a:prstDash val="solid"/>
                    </a:lnB>
                    <a:solidFill>
                      <a:srgbClr val="DBEDF4"/>
                    </a:solidFill>
                  </a:tcPr>
                </a:tc>
                <a:tc>
                  <a:txBody>
                    <a:bodyPr/>
                    <a:lstStyle/>
                    <a:p>
                      <a:pPr marL="161290">
                        <a:lnSpc>
                          <a:spcPct val="100000"/>
                        </a:lnSpc>
                        <a:spcBef>
                          <a:spcPts val="670"/>
                        </a:spcBef>
                      </a:pPr>
                      <a:r>
                        <a:rPr sz="1100" dirty="0"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團體活</a:t>
                      </a:r>
                      <a:r>
                        <a:rPr sz="1100" spc="-15" dirty="0"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動</a:t>
                      </a:r>
                      <a:r>
                        <a:rPr sz="1100" dirty="0"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時間</a:t>
                      </a:r>
                      <a:r>
                        <a:rPr sz="1100" spc="-5" dirty="0">
                          <a:latin typeface="微軟正黑體" pitchFamily="34" charset="-120"/>
                          <a:ea typeface="微軟正黑體" pitchFamily="34" charset="-120"/>
                          <a:cs typeface="Noto Sans Mono CJK JP Regular"/>
                        </a:rPr>
                        <a:t>(3)</a:t>
                      </a:r>
                      <a:endParaRPr sz="1100">
                        <a:latin typeface="微軟正黑體" pitchFamily="34" charset="-120"/>
                        <a:ea typeface="微軟正黑體" pitchFamily="34" charset="-120"/>
                        <a:cs typeface="Noto Sans Mono CJK JP Regular"/>
                      </a:endParaRPr>
                    </a:p>
                  </a:txBody>
                  <a:tcPr marL="0" marR="0" marT="8509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12700">
                      <a:solidFill>
                        <a:srgbClr val="17375E"/>
                      </a:solidFill>
                      <a:prstDash val="solid"/>
                    </a:lnT>
                    <a:lnB w="38100">
                      <a:solidFill>
                        <a:srgbClr val="375F92"/>
                      </a:solidFill>
                      <a:prstDash val="solid"/>
                    </a:lnB>
                    <a:solidFill>
                      <a:srgbClr val="DBEDF4"/>
                    </a:solidFill>
                  </a:tcPr>
                </a:tc>
                <a:tc>
                  <a:txBody>
                    <a:bodyPr/>
                    <a:lstStyle/>
                    <a:p>
                      <a:pPr marL="160655">
                        <a:lnSpc>
                          <a:spcPct val="100000"/>
                        </a:lnSpc>
                        <a:spcBef>
                          <a:spcPts val="670"/>
                        </a:spcBef>
                      </a:pPr>
                      <a:r>
                        <a:rPr sz="1100" dirty="0"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團體活</a:t>
                      </a:r>
                      <a:r>
                        <a:rPr sz="1100" spc="-15" dirty="0"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動</a:t>
                      </a:r>
                      <a:r>
                        <a:rPr sz="1100" dirty="0">
                          <a:latin typeface="微軟正黑體" pitchFamily="34" charset="-120"/>
                          <a:ea typeface="微軟正黑體" pitchFamily="34" charset="-120"/>
                          <a:cs typeface="Noto Sans CJK JP Regular"/>
                        </a:rPr>
                        <a:t>時間</a:t>
                      </a:r>
                      <a:r>
                        <a:rPr sz="1100" spc="-5" dirty="0">
                          <a:latin typeface="微軟正黑體" pitchFamily="34" charset="-120"/>
                          <a:ea typeface="微軟正黑體" pitchFamily="34" charset="-120"/>
                          <a:cs typeface="Noto Sans Mono CJK JP Regular"/>
                        </a:rPr>
                        <a:t>(3)</a:t>
                      </a:r>
                      <a:endParaRPr sz="1100" dirty="0">
                        <a:latin typeface="微軟正黑體" pitchFamily="34" charset="-120"/>
                        <a:ea typeface="微軟正黑體" pitchFamily="34" charset="-120"/>
                        <a:cs typeface="Noto Sans Mono CJK JP Regular"/>
                      </a:endParaRPr>
                    </a:p>
                  </a:txBody>
                  <a:tcPr marL="0" marR="0" marT="8509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38100">
                      <a:solidFill>
                        <a:srgbClr val="375F92"/>
                      </a:solidFill>
                      <a:prstDash val="solid"/>
                    </a:lnR>
                    <a:lnT w="12700">
                      <a:solidFill>
                        <a:srgbClr val="17375E"/>
                      </a:solidFill>
                      <a:prstDash val="solid"/>
                    </a:lnT>
                    <a:lnB w="38100">
                      <a:solidFill>
                        <a:srgbClr val="375F92"/>
                      </a:solidFill>
                      <a:prstDash val="solid"/>
                    </a:lnB>
                    <a:solidFill>
                      <a:srgbClr val="DBEDF4"/>
                    </a:solidFill>
                  </a:tcPr>
                </a:tc>
              </a:tr>
            </a:tbl>
          </a:graphicData>
        </a:graphic>
      </p:graphicFrame>
      <p:sp>
        <p:nvSpPr>
          <p:cNvPr id="6" name="object 6"/>
          <p:cNvSpPr/>
          <p:nvPr/>
        </p:nvSpPr>
        <p:spPr>
          <a:xfrm>
            <a:off x="364236" y="44196"/>
            <a:ext cx="10187940" cy="80467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411162" y="71374"/>
            <a:ext cx="10093388" cy="709676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411162" y="71374"/>
            <a:ext cx="10093960" cy="709930"/>
          </a:xfrm>
          <a:custGeom>
            <a:avLst/>
            <a:gdLst/>
            <a:ahLst/>
            <a:cxnLst/>
            <a:rect l="l" t="t" r="r" b="b"/>
            <a:pathLst>
              <a:path w="10093960" h="709930">
                <a:moveTo>
                  <a:pt x="0" y="0"/>
                </a:moveTo>
                <a:lnTo>
                  <a:pt x="9975024" y="0"/>
                </a:lnTo>
                <a:lnTo>
                  <a:pt x="10093388" y="118364"/>
                </a:lnTo>
                <a:lnTo>
                  <a:pt x="10093388" y="709676"/>
                </a:lnTo>
                <a:lnTo>
                  <a:pt x="118275" y="709676"/>
                </a:lnTo>
                <a:lnTo>
                  <a:pt x="0" y="591439"/>
                </a:lnTo>
                <a:lnTo>
                  <a:pt x="0" y="0"/>
                </a:lnTo>
                <a:close/>
              </a:path>
            </a:pathLst>
          </a:custGeom>
          <a:ln w="9524">
            <a:solidFill>
              <a:srgbClr val="7C5F9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411162" y="846074"/>
            <a:ext cx="10063099" cy="1700276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479425" y="4048125"/>
            <a:ext cx="1392555" cy="704850"/>
          </a:xfrm>
          <a:custGeom>
            <a:avLst/>
            <a:gdLst/>
            <a:ahLst/>
            <a:cxnLst/>
            <a:rect l="l" t="t" r="r" b="b"/>
            <a:pathLst>
              <a:path w="1392555" h="704850">
                <a:moveTo>
                  <a:pt x="0" y="0"/>
                </a:moveTo>
                <a:lnTo>
                  <a:pt x="1392301" y="704850"/>
                </a:lnTo>
              </a:path>
            </a:pathLst>
          </a:custGeom>
          <a:ln w="9525">
            <a:solidFill>
              <a:srgbClr val="17375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489204" y="15100300"/>
            <a:ext cx="10015728" cy="1145540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536575" y="15100301"/>
            <a:ext cx="9920605" cy="1143000"/>
          </a:xfrm>
          <a:custGeom>
            <a:avLst/>
            <a:gdLst/>
            <a:ahLst/>
            <a:cxnLst/>
            <a:rect l="l" t="t" r="r" b="b"/>
            <a:pathLst>
              <a:path w="9920605" h="1162050">
                <a:moveTo>
                  <a:pt x="193675" y="0"/>
                </a:moveTo>
                <a:lnTo>
                  <a:pt x="9726549" y="0"/>
                </a:lnTo>
                <a:lnTo>
                  <a:pt x="9770994" y="5117"/>
                </a:lnTo>
                <a:lnTo>
                  <a:pt x="9811787" y="19693"/>
                </a:lnTo>
                <a:lnTo>
                  <a:pt x="9847763" y="42567"/>
                </a:lnTo>
                <a:lnTo>
                  <a:pt x="9877759" y="72577"/>
                </a:lnTo>
                <a:lnTo>
                  <a:pt x="9900611" y="108560"/>
                </a:lnTo>
                <a:lnTo>
                  <a:pt x="9915153" y="149356"/>
                </a:lnTo>
                <a:lnTo>
                  <a:pt x="9920224" y="193802"/>
                </a:lnTo>
                <a:lnTo>
                  <a:pt x="9920351" y="1162050"/>
                </a:lnTo>
                <a:lnTo>
                  <a:pt x="0" y="1162050"/>
                </a:lnTo>
                <a:lnTo>
                  <a:pt x="0" y="193802"/>
                </a:lnTo>
                <a:lnTo>
                  <a:pt x="5115" y="149356"/>
                </a:lnTo>
                <a:lnTo>
                  <a:pt x="19686" y="108560"/>
                </a:lnTo>
                <a:lnTo>
                  <a:pt x="42549" y="72577"/>
                </a:lnTo>
                <a:lnTo>
                  <a:pt x="72542" y="42567"/>
                </a:lnTo>
                <a:lnTo>
                  <a:pt x="108503" y="19693"/>
                </a:lnTo>
                <a:lnTo>
                  <a:pt x="149268" y="5117"/>
                </a:lnTo>
                <a:lnTo>
                  <a:pt x="193675" y="0"/>
                </a:lnTo>
                <a:close/>
              </a:path>
            </a:pathLst>
          </a:custGeom>
          <a:ln w="9525">
            <a:solidFill>
              <a:srgbClr val="F6924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487680" y="16548100"/>
            <a:ext cx="10017252" cy="1115568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534987" y="16575979"/>
            <a:ext cx="9949180" cy="1020762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534987" y="16575979"/>
            <a:ext cx="9922510" cy="1021080"/>
          </a:xfrm>
          <a:custGeom>
            <a:avLst/>
            <a:gdLst/>
            <a:ahLst/>
            <a:cxnLst/>
            <a:rect l="l" t="t" r="r" b="b"/>
            <a:pathLst>
              <a:path w="9922510" h="1021080">
                <a:moveTo>
                  <a:pt x="0" y="170129"/>
                </a:moveTo>
                <a:lnTo>
                  <a:pt x="6077" y="124899"/>
                </a:lnTo>
                <a:lnTo>
                  <a:pt x="23228" y="84258"/>
                </a:lnTo>
                <a:lnTo>
                  <a:pt x="49831" y="49826"/>
                </a:lnTo>
                <a:lnTo>
                  <a:pt x="84264" y="23225"/>
                </a:lnTo>
                <a:lnTo>
                  <a:pt x="124903" y="6076"/>
                </a:lnTo>
                <a:lnTo>
                  <a:pt x="170129" y="0"/>
                </a:lnTo>
                <a:lnTo>
                  <a:pt x="9751758" y="0"/>
                </a:lnTo>
                <a:lnTo>
                  <a:pt x="9796995" y="6076"/>
                </a:lnTo>
                <a:lnTo>
                  <a:pt x="9837643" y="23225"/>
                </a:lnTo>
                <a:lnTo>
                  <a:pt x="9872075" y="49826"/>
                </a:lnTo>
                <a:lnTo>
                  <a:pt x="9898664" y="84258"/>
                </a:lnTo>
                <a:lnTo>
                  <a:pt x="9915785" y="124899"/>
                </a:lnTo>
                <a:lnTo>
                  <a:pt x="9921811" y="170129"/>
                </a:lnTo>
                <a:lnTo>
                  <a:pt x="9921938" y="850633"/>
                </a:lnTo>
                <a:lnTo>
                  <a:pt x="9915741" y="895858"/>
                </a:lnTo>
                <a:lnTo>
                  <a:pt x="9898608" y="936498"/>
                </a:lnTo>
                <a:lnTo>
                  <a:pt x="9872027" y="970930"/>
                </a:lnTo>
                <a:lnTo>
                  <a:pt x="9837615" y="997533"/>
                </a:lnTo>
                <a:lnTo>
                  <a:pt x="9796986" y="1014684"/>
                </a:lnTo>
                <a:lnTo>
                  <a:pt x="9751758" y="1020762"/>
                </a:lnTo>
                <a:lnTo>
                  <a:pt x="170129" y="1020762"/>
                </a:lnTo>
                <a:lnTo>
                  <a:pt x="124903" y="1014684"/>
                </a:lnTo>
                <a:lnTo>
                  <a:pt x="84264" y="997533"/>
                </a:lnTo>
                <a:lnTo>
                  <a:pt x="49831" y="970930"/>
                </a:lnTo>
                <a:lnTo>
                  <a:pt x="23228" y="936498"/>
                </a:lnTo>
                <a:lnTo>
                  <a:pt x="6077" y="895858"/>
                </a:lnTo>
                <a:lnTo>
                  <a:pt x="0" y="850633"/>
                </a:lnTo>
                <a:lnTo>
                  <a:pt x="0" y="170129"/>
                </a:lnTo>
                <a:close/>
              </a:path>
            </a:pathLst>
          </a:custGeom>
          <a:ln w="9525">
            <a:solidFill>
              <a:srgbClr val="BD4A47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176212" y="16774491"/>
            <a:ext cx="2184908" cy="688009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 txBox="1"/>
          <p:nvPr/>
        </p:nvSpPr>
        <p:spPr>
          <a:xfrm>
            <a:off x="2724150" y="16568626"/>
            <a:ext cx="1242060" cy="7569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spc="-5" dirty="0">
                <a:latin typeface="Noto Sans CJK JP Regular"/>
                <a:cs typeface="Noto Sans CJK JP Regular"/>
              </a:rPr>
              <a:t>一</a:t>
            </a:r>
            <a:r>
              <a:rPr sz="1600" spc="-40" dirty="0">
                <a:latin typeface="Noto Sans CJK JP Regular"/>
                <a:cs typeface="Noto Sans CJK JP Regular"/>
              </a:rPr>
              <a:t>.</a:t>
            </a:r>
            <a:endParaRPr sz="1600">
              <a:latin typeface="Noto Sans CJK JP Regular"/>
              <a:cs typeface="Noto Sans CJK JP Regular"/>
            </a:endParaRPr>
          </a:p>
          <a:p>
            <a:pPr marL="12700" marR="5080">
              <a:lnSpc>
                <a:spcPct val="100000"/>
              </a:lnSpc>
            </a:pPr>
            <a:r>
              <a:rPr sz="1600" spc="-5" dirty="0">
                <a:latin typeface="Noto Sans CJK JP Regular"/>
                <a:cs typeface="Noto Sans CJK JP Regular"/>
              </a:rPr>
              <a:t>園產品生產及 運銷從業人員</a:t>
            </a:r>
            <a:endParaRPr sz="1600">
              <a:latin typeface="Noto Sans CJK JP Regular"/>
              <a:cs typeface="Noto Sans CJK JP Regular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4207255" y="16568626"/>
            <a:ext cx="1444625" cy="7569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spc="-5" dirty="0">
                <a:latin typeface="Noto Sans CJK JP Regular"/>
                <a:cs typeface="Noto Sans CJK JP Regular"/>
              </a:rPr>
              <a:t>二</a:t>
            </a:r>
            <a:r>
              <a:rPr sz="1600" spc="-40" dirty="0">
                <a:latin typeface="Noto Sans CJK JP Regular"/>
                <a:cs typeface="Noto Sans CJK JP Regular"/>
              </a:rPr>
              <a:t>.</a:t>
            </a:r>
            <a:endParaRPr sz="1600">
              <a:latin typeface="Noto Sans CJK JP Regular"/>
              <a:cs typeface="Noto Sans CJK JP Regular"/>
            </a:endParaRPr>
          </a:p>
          <a:p>
            <a:pPr marL="12700" marR="5080">
              <a:lnSpc>
                <a:spcPct val="100000"/>
              </a:lnSpc>
            </a:pPr>
            <a:r>
              <a:rPr sz="1600" spc="-5" dirty="0">
                <a:latin typeface="Noto Sans CJK JP Regular"/>
                <a:cs typeface="Noto Sans CJK JP Regular"/>
              </a:rPr>
              <a:t>園產品處理及加 工從業人員</a:t>
            </a:r>
            <a:endParaRPr sz="1600">
              <a:latin typeface="Noto Sans CJK JP Regular"/>
              <a:cs typeface="Noto Sans CJK JP Regular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5808090" y="16575027"/>
            <a:ext cx="1038860" cy="7569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spc="-5" dirty="0">
                <a:latin typeface="Noto Sans CJK JP Regular"/>
                <a:cs typeface="Noto Sans CJK JP Regular"/>
              </a:rPr>
              <a:t>三</a:t>
            </a:r>
            <a:r>
              <a:rPr sz="1600" spc="-40" dirty="0">
                <a:latin typeface="Noto Sans CJK JP Regular"/>
                <a:cs typeface="Noto Sans CJK JP Regular"/>
              </a:rPr>
              <a:t>.</a:t>
            </a:r>
            <a:endParaRPr sz="1600" dirty="0">
              <a:latin typeface="Noto Sans CJK JP Regular"/>
              <a:cs typeface="Noto Sans CJK JP Regular"/>
            </a:endParaRPr>
          </a:p>
          <a:p>
            <a:pPr marL="12700" marR="5080">
              <a:lnSpc>
                <a:spcPct val="100000"/>
              </a:lnSpc>
            </a:pPr>
            <a:r>
              <a:rPr sz="1600" spc="-5" dirty="0">
                <a:latin typeface="Noto Sans CJK JP Regular"/>
                <a:cs typeface="Noto Sans CJK JP Regular"/>
              </a:rPr>
              <a:t>花藝從業人 員</a:t>
            </a:r>
            <a:endParaRPr sz="1600" dirty="0">
              <a:latin typeface="Noto Sans CJK JP Regular"/>
              <a:cs typeface="Noto Sans CJK JP Regular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7039736" y="16603374"/>
            <a:ext cx="280035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spc="-5" dirty="0">
                <a:latin typeface="Noto Sans CJK JP Regular"/>
                <a:cs typeface="Noto Sans CJK JP Regular"/>
              </a:rPr>
              <a:t>四</a:t>
            </a:r>
            <a:r>
              <a:rPr sz="1600" spc="-40" dirty="0">
                <a:latin typeface="Noto Sans CJK JP Regular"/>
                <a:cs typeface="Noto Sans CJK JP Regular"/>
              </a:rPr>
              <a:t>.</a:t>
            </a:r>
            <a:endParaRPr sz="1600">
              <a:latin typeface="Noto Sans CJK JP Regular"/>
              <a:cs typeface="Noto Sans CJK JP Regular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8350122" y="16562226"/>
            <a:ext cx="280035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spc="-5" dirty="0">
                <a:latin typeface="Noto Sans CJK JP Regular"/>
                <a:cs typeface="Noto Sans CJK JP Regular"/>
              </a:rPr>
              <a:t>五</a:t>
            </a:r>
            <a:r>
              <a:rPr sz="1600" spc="-40" dirty="0">
                <a:latin typeface="Noto Sans CJK JP Regular"/>
                <a:cs typeface="Noto Sans CJK JP Regular"/>
              </a:rPr>
              <a:t>.</a:t>
            </a:r>
            <a:endParaRPr sz="1600">
              <a:latin typeface="Noto Sans CJK JP Regular"/>
              <a:cs typeface="Noto Sans CJK JP Regular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7039736" y="16806066"/>
            <a:ext cx="2552065" cy="5130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400" spc="-7" baseline="-10416" dirty="0">
                <a:latin typeface="Noto Sans CJK JP Regular"/>
                <a:cs typeface="Noto Sans CJK JP Regular"/>
              </a:rPr>
              <a:t>造園從業人員</a:t>
            </a:r>
            <a:r>
              <a:rPr sz="2400" spc="457" baseline="-10416" dirty="0">
                <a:latin typeface="Noto Sans CJK JP Regular"/>
                <a:cs typeface="Noto Sans CJK JP Regular"/>
              </a:rPr>
              <a:t> </a:t>
            </a:r>
            <a:r>
              <a:rPr sz="1600" spc="-5" dirty="0">
                <a:latin typeface="Noto Sans CJK JP Regular"/>
                <a:cs typeface="Noto Sans CJK JP Regular"/>
              </a:rPr>
              <a:t>生物技術產業</a:t>
            </a:r>
            <a:endParaRPr sz="1600">
              <a:latin typeface="Noto Sans CJK JP Regular"/>
              <a:cs typeface="Noto Sans CJK JP Regular"/>
            </a:endParaRPr>
          </a:p>
          <a:p>
            <a:pPr marL="1322705">
              <a:lnSpc>
                <a:spcPct val="100000"/>
              </a:lnSpc>
            </a:pPr>
            <a:r>
              <a:rPr sz="1600" spc="-5" dirty="0">
                <a:latin typeface="Noto Sans CJK JP Regular"/>
                <a:cs typeface="Noto Sans CJK JP Regular"/>
              </a:rPr>
              <a:t>從業人員</a:t>
            </a:r>
            <a:endParaRPr sz="1600">
              <a:latin typeface="Noto Sans CJK JP Regular"/>
              <a:cs typeface="Noto Sans CJK JP Regular"/>
            </a:endParaRPr>
          </a:p>
        </p:txBody>
      </p:sp>
      <p:sp>
        <p:nvSpPr>
          <p:cNvPr id="27" name="object 27"/>
          <p:cNvSpPr/>
          <p:nvPr/>
        </p:nvSpPr>
        <p:spPr>
          <a:xfrm>
            <a:off x="402336" y="2493264"/>
            <a:ext cx="10128504" cy="1376171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449262" y="2520950"/>
            <a:ext cx="10034587" cy="1281048"/>
          </a:xfrm>
          <a:prstGeom prst="rect">
            <a:avLst/>
          </a:prstGeom>
          <a:blipFill>
            <a:blip r:embed="rId10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449262" y="2520950"/>
            <a:ext cx="10034905" cy="1281430"/>
          </a:xfrm>
          <a:custGeom>
            <a:avLst/>
            <a:gdLst/>
            <a:ahLst/>
            <a:cxnLst/>
            <a:rect l="l" t="t" r="r" b="b"/>
            <a:pathLst>
              <a:path w="10034905" h="1281429">
                <a:moveTo>
                  <a:pt x="213525" y="0"/>
                </a:moveTo>
                <a:lnTo>
                  <a:pt x="9821100" y="0"/>
                </a:lnTo>
                <a:lnTo>
                  <a:pt x="9870035" y="5640"/>
                </a:lnTo>
                <a:lnTo>
                  <a:pt x="9914964" y="21707"/>
                </a:lnTo>
                <a:lnTo>
                  <a:pt x="9954604" y="46916"/>
                </a:lnTo>
                <a:lnTo>
                  <a:pt x="9987671" y="79982"/>
                </a:lnTo>
                <a:lnTo>
                  <a:pt x="10012879" y="119622"/>
                </a:lnTo>
                <a:lnTo>
                  <a:pt x="10028946" y="164552"/>
                </a:lnTo>
                <a:lnTo>
                  <a:pt x="10034587" y="213486"/>
                </a:lnTo>
                <a:lnTo>
                  <a:pt x="10034587" y="1281048"/>
                </a:lnTo>
                <a:lnTo>
                  <a:pt x="0" y="1281048"/>
                </a:lnTo>
                <a:lnTo>
                  <a:pt x="0" y="213486"/>
                </a:lnTo>
                <a:lnTo>
                  <a:pt x="5639" y="164552"/>
                </a:lnTo>
                <a:lnTo>
                  <a:pt x="21701" y="119622"/>
                </a:lnTo>
                <a:lnTo>
                  <a:pt x="46907" y="79982"/>
                </a:lnTo>
                <a:lnTo>
                  <a:pt x="79973" y="46916"/>
                </a:lnTo>
                <a:lnTo>
                  <a:pt x="119619" y="21707"/>
                </a:lnTo>
                <a:lnTo>
                  <a:pt x="164564" y="5640"/>
                </a:lnTo>
                <a:lnTo>
                  <a:pt x="213525" y="0"/>
                </a:lnTo>
                <a:close/>
              </a:path>
            </a:pathLst>
          </a:custGeom>
          <a:ln w="9525">
            <a:solidFill>
              <a:srgbClr val="46AAC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123825" y="2679700"/>
            <a:ext cx="2139315" cy="880833"/>
          </a:xfrm>
          <a:prstGeom prst="rect">
            <a:avLst/>
          </a:prstGeom>
          <a:blipFill>
            <a:blip r:embed="rId11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5292090" y="3528555"/>
            <a:ext cx="349237" cy="830719"/>
          </a:xfrm>
          <a:prstGeom prst="rect">
            <a:avLst/>
          </a:prstGeom>
          <a:blipFill>
            <a:blip r:embed="rId1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graphicFrame>
        <p:nvGraphicFramePr>
          <p:cNvPr id="32" name="object 32"/>
          <p:cNvGraphicFramePr>
            <a:graphicFrameLocks noGrp="1"/>
          </p:cNvGraphicFramePr>
          <p:nvPr/>
        </p:nvGraphicFramePr>
        <p:xfrm>
          <a:off x="2849498" y="2581302"/>
          <a:ext cx="6590662" cy="100012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751964"/>
                <a:gridCol w="1741169"/>
                <a:gridCol w="1746250"/>
                <a:gridCol w="1351279"/>
              </a:tblGrid>
              <a:tr h="256540">
                <a:tc>
                  <a:txBody>
                    <a:bodyPr/>
                    <a:lstStyle/>
                    <a:p>
                      <a:pPr marL="31750">
                        <a:lnSpc>
                          <a:spcPts val="1805"/>
                        </a:lnSpc>
                        <a:spcBef>
                          <a:spcPts val="114"/>
                        </a:spcBef>
                      </a:pPr>
                      <a:r>
                        <a:rPr sz="1600" spc="-5" dirty="0">
                          <a:latin typeface="Noto Sans CJK JP Regular"/>
                          <a:cs typeface="Noto Sans CJK JP Regular"/>
                        </a:rPr>
                        <a:t>一</a:t>
                      </a:r>
                      <a:r>
                        <a:rPr sz="1600" spc="-80" dirty="0">
                          <a:latin typeface="Noto Sans CJK JP Regular"/>
                          <a:cs typeface="Noto Sans CJK JP Regular"/>
                        </a:rPr>
                        <a:t>.</a:t>
                      </a:r>
                      <a:endParaRPr sz="1600" dirty="0">
                        <a:latin typeface="Noto Sans CJK JP Regular"/>
                        <a:cs typeface="Noto Sans CJK JP Regular"/>
                      </a:endParaRPr>
                    </a:p>
                  </a:txBody>
                  <a:tcPr marL="0" marR="0" marT="14604" marB="0"/>
                </a:tc>
                <a:tc>
                  <a:txBody>
                    <a:bodyPr/>
                    <a:lstStyle/>
                    <a:p>
                      <a:pPr marL="300355">
                        <a:lnSpc>
                          <a:spcPts val="1805"/>
                        </a:lnSpc>
                        <a:spcBef>
                          <a:spcPts val="114"/>
                        </a:spcBef>
                      </a:pPr>
                      <a:r>
                        <a:rPr sz="1600" spc="-5" dirty="0">
                          <a:latin typeface="Noto Sans CJK JP Regular"/>
                          <a:cs typeface="Noto Sans CJK JP Regular"/>
                        </a:rPr>
                        <a:t>二</a:t>
                      </a:r>
                      <a:r>
                        <a:rPr sz="1600" spc="-80" dirty="0">
                          <a:latin typeface="Noto Sans CJK JP Regular"/>
                          <a:cs typeface="Noto Sans CJK JP Regular"/>
                        </a:rPr>
                        <a:t>.</a:t>
                      </a:r>
                      <a:endParaRPr sz="1600">
                        <a:latin typeface="Noto Sans CJK JP Regular"/>
                        <a:cs typeface="Noto Sans CJK JP Regular"/>
                      </a:endParaRPr>
                    </a:p>
                  </a:txBody>
                  <a:tcPr marL="0" marR="0" marT="14604" marB="0"/>
                </a:tc>
                <a:tc>
                  <a:txBody>
                    <a:bodyPr/>
                    <a:lstStyle/>
                    <a:p>
                      <a:pPr marL="223520">
                        <a:lnSpc>
                          <a:spcPts val="1805"/>
                        </a:lnSpc>
                        <a:spcBef>
                          <a:spcPts val="114"/>
                        </a:spcBef>
                      </a:pPr>
                      <a:r>
                        <a:rPr sz="1600" spc="-5" dirty="0">
                          <a:latin typeface="Noto Sans CJK JP Regular"/>
                          <a:cs typeface="Noto Sans CJK JP Regular"/>
                        </a:rPr>
                        <a:t>三</a:t>
                      </a:r>
                      <a:r>
                        <a:rPr sz="1600" spc="-80" dirty="0">
                          <a:latin typeface="Noto Sans CJK JP Regular"/>
                          <a:cs typeface="Noto Sans CJK JP Regular"/>
                        </a:rPr>
                        <a:t>.</a:t>
                      </a:r>
                      <a:endParaRPr sz="1600">
                        <a:latin typeface="Noto Sans CJK JP Regular"/>
                        <a:cs typeface="Noto Sans CJK JP Regular"/>
                      </a:endParaRPr>
                    </a:p>
                  </a:txBody>
                  <a:tcPr marL="0" marR="0" marT="14604" marB="0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ts val="1805"/>
                        </a:lnSpc>
                        <a:spcBef>
                          <a:spcPts val="114"/>
                        </a:spcBef>
                      </a:pPr>
                      <a:r>
                        <a:rPr sz="1600" spc="-5" dirty="0">
                          <a:latin typeface="Noto Sans CJK JP Regular"/>
                          <a:cs typeface="Noto Sans CJK JP Regular"/>
                        </a:rPr>
                        <a:t>四</a:t>
                      </a:r>
                      <a:r>
                        <a:rPr sz="1600" spc="-80" dirty="0">
                          <a:latin typeface="Noto Sans CJK JP Regular"/>
                          <a:cs typeface="Noto Sans CJK JP Regular"/>
                        </a:rPr>
                        <a:t>.</a:t>
                      </a:r>
                      <a:endParaRPr sz="1600">
                        <a:latin typeface="Noto Sans CJK JP Regular"/>
                        <a:cs typeface="Noto Sans CJK JP Regular"/>
                      </a:endParaRPr>
                    </a:p>
                  </a:txBody>
                  <a:tcPr marL="0" marR="0" marT="14604" marB="0"/>
                </a:tc>
              </a:tr>
              <a:tr h="243840">
                <a:tc>
                  <a:txBody>
                    <a:bodyPr/>
                    <a:lstStyle/>
                    <a:p>
                      <a:pPr marL="31750">
                        <a:lnSpc>
                          <a:spcPts val="1805"/>
                        </a:lnSpc>
                        <a:spcBef>
                          <a:spcPts val="15"/>
                        </a:spcBef>
                      </a:pPr>
                      <a:r>
                        <a:rPr sz="1600" spc="-5" dirty="0">
                          <a:latin typeface="Noto Sans CJK JP Regular"/>
                          <a:cs typeface="Noto Sans CJK JP Regular"/>
                        </a:rPr>
                        <a:t>培養園藝作物生</a:t>
                      </a:r>
                      <a:endParaRPr sz="1600">
                        <a:latin typeface="Noto Sans CJK JP Regular"/>
                        <a:cs typeface="Noto Sans CJK JP Regular"/>
                      </a:endParaRPr>
                    </a:p>
                  </a:txBody>
                  <a:tcPr marL="0" marR="0" marT="1905" marB="0"/>
                </a:tc>
                <a:tc>
                  <a:txBody>
                    <a:bodyPr/>
                    <a:lstStyle/>
                    <a:p>
                      <a:pPr marL="300355">
                        <a:lnSpc>
                          <a:spcPts val="1805"/>
                        </a:lnSpc>
                        <a:spcBef>
                          <a:spcPts val="15"/>
                        </a:spcBef>
                      </a:pPr>
                      <a:r>
                        <a:rPr sz="1600" spc="-5" dirty="0">
                          <a:latin typeface="Noto Sans CJK JP Regular"/>
                          <a:cs typeface="Noto Sans CJK JP Regular"/>
                        </a:rPr>
                        <a:t>培養園藝事業</a:t>
                      </a:r>
                      <a:endParaRPr sz="1600">
                        <a:latin typeface="Noto Sans CJK JP Regular"/>
                        <a:cs typeface="Noto Sans CJK JP Regular"/>
                      </a:endParaRPr>
                    </a:p>
                  </a:txBody>
                  <a:tcPr marL="0" marR="0" marT="1905" marB="0"/>
                </a:tc>
                <a:tc>
                  <a:txBody>
                    <a:bodyPr/>
                    <a:lstStyle/>
                    <a:p>
                      <a:pPr marL="223520">
                        <a:lnSpc>
                          <a:spcPts val="1805"/>
                        </a:lnSpc>
                        <a:spcBef>
                          <a:spcPts val="15"/>
                        </a:spcBef>
                      </a:pPr>
                      <a:r>
                        <a:rPr sz="1600" spc="-5" dirty="0">
                          <a:latin typeface="Noto Sans CJK JP Regular"/>
                          <a:cs typeface="Noto Sans CJK JP Regular"/>
                        </a:rPr>
                        <a:t>培養現代園藝與</a:t>
                      </a:r>
                      <a:endParaRPr sz="1600">
                        <a:latin typeface="Noto Sans CJK JP Regular"/>
                        <a:cs typeface="Noto Sans CJK JP Regular"/>
                      </a:endParaRPr>
                    </a:p>
                  </a:txBody>
                  <a:tcPr marL="0" marR="0" marT="1905" marB="0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ts val="1805"/>
                        </a:lnSpc>
                        <a:spcBef>
                          <a:spcPts val="15"/>
                        </a:spcBef>
                      </a:pPr>
                      <a:r>
                        <a:rPr sz="1600" spc="-5" dirty="0">
                          <a:latin typeface="Noto Sans CJK JP Regular"/>
                          <a:cs typeface="Noto Sans CJK JP Regular"/>
                        </a:rPr>
                        <a:t>培育園藝相關</a:t>
                      </a:r>
                      <a:endParaRPr sz="1600">
                        <a:latin typeface="Noto Sans CJK JP Regular"/>
                        <a:cs typeface="Noto Sans CJK JP Regular"/>
                      </a:endParaRPr>
                    </a:p>
                  </a:txBody>
                  <a:tcPr marL="0" marR="0" marT="1905" marB="0"/>
                </a:tc>
              </a:tr>
              <a:tr h="243204">
                <a:tc>
                  <a:txBody>
                    <a:bodyPr/>
                    <a:lstStyle/>
                    <a:p>
                      <a:pPr marL="31750">
                        <a:lnSpc>
                          <a:spcPts val="1805"/>
                        </a:lnSpc>
                        <a:spcBef>
                          <a:spcPts val="15"/>
                        </a:spcBef>
                      </a:pPr>
                      <a:r>
                        <a:rPr sz="1600" spc="-5" dirty="0">
                          <a:latin typeface="Noto Sans CJK JP Regular"/>
                          <a:cs typeface="Noto Sans CJK JP Regular"/>
                        </a:rPr>
                        <a:t>產及利用的技術</a:t>
                      </a:r>
                      <a:endParaRPr sz="1600">
                        <a:latin typeface="Noto Sans CJK JP Regular"/>
                        <a:cs typeface="Noto Sans CJK JP Regular"/>
                      </a:endParaRPr>
                    </a:p>
                  </a:txBody>
                  <a:tcPr marL="0" marR="0" marT="1905" marB="0"/>
                </a:tc>
                <a:tc>
                  <a:txBody>
                    <a:bodyPr/>
                    <a:lstStyle/>
                    <a:p>
                      <a:pPr marL="300355">
                        <a:lnSpc>
                          <a:spcPts val="1805"/>
                        </a:lnSpc>
                        <a:spcBef>
                          <a:spcPts val="15"/>
                        </a:spcBef>
                      </a:pPr>
                      <a:r>
                        <a:rPr sz="1600" spc="-5" dirty="0">
                          <a:latin typeface="Noto Sans CJK JP Regular"/>
                          <a:cs typeface="Noto Sans CJK JP Regular"/>
                        </a:rPr>
                        <a:t>多元發展與管</a:t>
                      </a:r>
                      <a:endParaRPr sz="1600">
                        <a:latin typeface="Noto Sans CJK JP Regular"/>
                        <a:cs typeface="Noto Sans CJK JP Regular"/>
                      </a:endParaRPr>
                    </a:p>
                  </a:txBody>
                  <a:tcPr marL="0" marR="0" marT="1905" marB="0"/>
                </a:tc>
                <a:tc>
                  <a:txBody>
                    <a:bodyPr/>
                    <a:lstStyle/>
                    <a:p>
                      <a:pPr marL="223520">
                        <a:lnSpc>
                          <a:spcPts val="1805"/>
                        </a:lnSpc>
                        <a:spcBef>
                          <a:spcPts val="15"/>
                        </a:spcBef>
                      </a:pPr>
                      <a:r>
                        <a:rPr sz="1600" spc="-5" dirty="0">
                          <a:latin typeface="Noto Sans CJK JP Regular"/>
                          <a:cs typeface="Noto Sans CJK JP Regular"/>
                        </a:rPr>
                        <a:t>基礎生物科技專</a:t>
                      </a:r>
                      <a:endParaRPr sz="1600">
                        <a:latin typeface="Noto Sans CJK JP Regular"/>
                        <a:cs typeface="Noto Sans CJK JP Regular"/>
                      </a:endParaRPr>
                    </a:p>
                  </a:txBody>
                  <a:tcPr marL="0" marR="0" marT="1905" marB="0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ts val="1805"/>
                        </a:lnSpc>
                        <a:spcBef>
                          <a:spcPts val="15"/>
                        </a:spcBef>
                      </a:pPr>
                      <a:r>
                        <a:rPr sz="1600" spc="-5" dirty="0">
                          <a:latin typeface="Noto Sans CJK JP Regular"/>
                          <a:cs typeface="Noto Sans CJK JP Regular"/>
                        </a:rPr>
                        <a:t>專業領域繼續</a:t>
                      </a:r>
                      <a:endParaRPr sz="1600">
                        <a:latin typeface="Noto Sans CJK JP Regular"/>
                        <a:cs typeface="Noto Sans CJK JP Regular"/>
                      </a:endParaRPr>
                    </a:p>
                  </a:txBody>
                  <a:tcPr marL="0" marR="0" marT="1905" marB="0"/>
                </a:tc>
              </a:tr>
              <a:tr h="256540">
                <a:tc>
                  <a:txBody>
                    <a:bodyPr/>
                    <a:lstStyle/>
                    <a:p>
                      <a:pPr marL="31750">
                        <a:lnSpc>
                          <a:spcPts val="1905"/>
                        </a:lnSpc>
                        <a:spcBef>
                          <a:spcPts val="15"/>
                        </a:spcBef>
                      </a:pPr>
                      <a:r>
                        <a:rPr sz="1600" spc="-5" dirty="0">
                          <a:latin typeface="Noto Sans CJK JP Regular"/>
                          <a:cs typeface="Noto Sans CJK JP Regular"/>
                        </a:rPr>
                        <a:t>人才</a:t>
                      </a:r>
                      <a:endParaRPr sz="1600">
                        <a:latin typeface="Noto Sans CJK JP Regular"/>
                        <a:cs typeface="Noto Sans CJK JP Regular"/>
                      </a:endParaRPr>
                    </a:p>
                  </a:txBody>
                  <a:tcPr marL="0" marR="0" marT="1905" marB="0"/>
                </a:tc>
                <a:tc>
                  <a:txBody>
                    <a:bodyPr/>
                    <a:lstStyle/>
                    <a:p>
                      <a:pPr marL="300355">
                        <a:lnSpc>
                          <a:spcPts val="1905"/>
                        </a:lnSpc>
                        <a:spcBef>
                          <a:spcPts val="15"/>
                        </a:spcBef>
                      </a:pPr>
                      <a:r>
                        <a:rPr sz="1600" spc="-5" dirty="0">
                          <a:latin typeface="Noto Sans CJK JP Regular"/>
                          <a:cs typeface="Noto Sans CJK JP Regular"/>
                        </a:rPr>
                        <a:t>理的技術人才</a:t>
                      </a:r>
                      <a:endParaRPr sz="1600">
                        <a:latin typeface="Noto Sans CJK JP Regular"/>
                        <a:cs typeface="Noto Sans CJK JP Regular"/>
                      </a:endParaRPr>
                    </a:p>
                  </a:txBody>
                  <a:tcPr marL="0" marR="0" marT="1905" marB="0"/>
                </a:tc>
                <a:tc>
                  <a:txBody>
                    <a:bodyPr/>
                    <a:lstStyle/>
                    <a:p>
                      <a:pPr marL="223520">
                        <a:lnSpc>
                          <a:spcPts val="1905"/>
                        </a:lnSpc>
                        <a:spcBef>
                          <a:spcPts val="15"/>
                        </a:spcBef>
                      </a:pPr>
                      <a:r>
                        <a:rPr sz="1600" spc="-5" dirty="0">
                          <a:latin typeface="Noto Sans CJK JP Regular"/>
                          <a:cs typeface="Noto Sans CJK JP Regular"/>
                        </a:rPr>
                        <a:t>業技術人才</a:t>
                      </a:r>
                      <a:endParaRPr sz="1600" dirty="0">
                        <a:latin typeface="Noto Sans CJK JP Regular"/>
                        <a:cs typeface="Noto Sans CJK JP Regular"/>
                      </a:endParaRPr>
                    </a:p>
                  </a:txBody>
                  <a:tcPr marL="0" marR="0" marT="1905" marB="0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ts val="1905"/>
                        </a:lnSpc>
                        <a:spcBef>
                          <a:spcPts val="15"/>
                        </a:spcBef>
                      </a:pPr>
                      <a:r>
                        <a:rPr sz="1600" spc="-5" dirty="0">
                          <a:latin typeface="Noto Sans CJK JP Regular"/>
                          <a:cs typeface="Noto Sans CJK JP Regular"/>
                        </a:rPr>
                        <a:t>進修人才</a:t>
                      </a:r>
                      <a:endParaRPr sz="1600">
                        <a:latin typeface="Noto Sans CJK JP Regular"/>
                        <a:cs typeface="Noto Sans CJK JP Regular"/>
                      </a:endParaRPr>
                    </a:p>
                  </a:txBody>
                  <a:tcPr marL="0" marR="0" marT="1905" marB="0"/>
                </a:tc>
              </a:tr>
            </a:tbl>
          </a:graphicData>
        </a:graphic>
      </p:graphicFrame>
      <p:grpSp>
        <p:nvGrpSpPr>
          <p:cNvPr id="40" name="群組 39"/>
          <p:cNvGrpSpPr/>
          <p:nvPr/>
        </p:nvGrpSpPr>
        <p:grpSpPr>
          <a:xfrm>
            <a:off x="143256" y="14561786"/>
            <a:ext cx="10304145" cy="1681512"/>
            <a:chOff x="95250" y="14501454"/>
            <a:chExt cx="10304145" cy="2114721"/>
          </a:xfrm>
        </p:grpSpPr>
        <p:sp>
          <p:nvSpPr>
            <p:cNvPr id="12" name="object 12"/>
            <p:cNvSpPr/>
            <p:nvPr/>
          </p:nvSpPr>
          <p:spPr>
            <a:xfrm>
              <a:off x="479044" y="15178705"/>
              <a:ext cx="9920351" cy="1437470"/>
            </a:xfrm>
            <a:prstGeom prst="rect">
              <a:avLst/>
            </a:prstGeom>
            <a:blipFill>
              <a:blip r:embed="rId1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5107043" y="14501454"/>
              <a:ext cx="486277" cy="677250"/>
            </a:xfrm>
            <a:prstGeom prst="rect">
              <a:avLst/>
            </a:prstGeom>
            <a:blipFill>
              <a:blip r:embed="rId14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95250" y="15383535"/>
              <a:ext cx="2231898" cy="970000"/>
            </a:xfrm>
            <a:prstGeom prst="rect">
              <a:avLst/>
            </a:prstGeom>
            <a:blipFill>
              <a:blip r:embed="rId15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3" name="object 33"/>
            <p:cNvSpPr txBox="1"/>
            <p:nvPr/>
          </p:nvSpPr>
          <p:spPr>
            <a:xfrm>
              <a:off x="2796032" y="15370561"/>
              <a:ext cx="1415160" cy="1056175"/>
            </a:xfrm>
            <a:prstGeom prst="rect">
              <a:avLst/>
            </a:prstGeom>
          </p:spPr>
          <p:txBody>
            <a:bodyPr vert="horz" wrap="square" lIns="0" tIns="12700" rIns="0" bIns="0" rtlCol="0">
              <a:spAutoFit/>
            </a:bodyPr>
            <a:lstStyle/>
            <a:p>
              <a:pPr marL="12700">
                <a:lnSpc>
                  <a:spcPct val="100000"/>
                </a:lnSpc>
                <a:spcBef>
                  <a:spcPts val="100"/>
                </a:spcBef>
              </a:pPr>
              <a:r>
                <a:rPr sz="1400" dirty="0">
                  <a:solidFill>
                    <a:srgbClr val="FF0000"/>
                  </a:solidFill>
                  <a:latin typeface="Noto Sans CJK JP Regular"/>
                  <a:cs typeface="Noto Sans CJK JP Regular"/>
                </a:rPr>
                <a:t>一</a:t>
              </a:r>
              <a:r>
                <a:rPr sz="1400" spc="-35" dirty="0">
                  <a:solidFill>
                    <a:srgbClr val="FF0000"/>
                  </a:solidFill>
                  <a:latin typeface="Noto Sans CJK JP Regular"/>
                  <a:cs typeface="Noto Sans CJK JP Regular"/>
                </a:rPr>
                <a:t>.</a:t>
              </a:r>
              <a:endParaRPr sz="1400" dirty="0">
                <a:latin typeface="Noto Sans CJK JP Regular"/>
                <a:cs typeface="Noto Sans CJK JP Regular"/>
              </a:endParaRPr>
            </a:p>
            <a:p>
              <a:pPr marL="12700" marR="5080" algn="just">
                <a:lnSpc>
                  <a:spcPct val="100000"/>
                </a:lnSpc>
                <a:spcBef>
                  <a:spcPts val="5"/>
                </a:spcBef>
              </a:pPr>
              <a:r>
                <a:rPr sz="1400" spc="225" dirty="0" err="1" smtClean="0">
                  <a:solidFill>
                    <a:srgbClr val="FF0000"/>
                  </a:solidFill>
                  <a:latin typeface="Noto Sans CJK JP Regular"/>
                  <a:cs typeface="Noto Sans CJK JP Regular"/>
                </a:rPr>
                <a:t>具</a:t>
              </a:r>
              <a:r>
                <a:rPr sz="1400" spc="210" dirty="0" err="1" smtClean="0">
                  <a:solidFill>
                    <a:srgbClr val="FF0000"/>
                  </a:solidFill>
                  <a:latin typeface="Noto Sans CJK JP Regular"/>
                  <a:cs typeface="Noto Sans CJK JP Regular"/>
                </a:rPr>
                <a:t>備</a:t>
              </a:r>
              <a:r>
                <a:rPr sz="1400" spc="225" dirty="0" err="1" smtClean="0">
                  <a:solidFill>
                    <a:srgbClr val="FF0000"/>
                  </a:solidFill>
                  <a:latin typeface="Noto Sans CJK JP Regular"/>
                  <a:cs typeface="Noto Sans CJK JP Regular"/>
                </a:rPr>
                <a:t>園</a:t>
              </a:r>
              <a:r>
                <a:rPr sz="1400" spc="210" dirty="0" err="1" smtClean="0">
                  <a:solidFill>
                    <a:srgbClr val="FF0000"/>
                  </a:solidFill>
                  <a:latin typeface="Noto Sans CJK JP Regular"/>
                  <a:cs typeface="Noto Sans CJK JP Regular"/>
                </a:rPr>
                <a:t>藝</a:t>
              </a:r>
              <a:r>
                <a:rPr sz="1400" spc="225" dirty="0" err="1" smtClean="0">
                  <a:solidFill>
                    <a:srgbClr val="FF0000"/>
                  </a:solidFill>
                  <a:latin typeface="Noto Sans CJK JP Regular"/>
                  <a:cs typeface="Noto Sans CJK JP Regular"/>
                </a:rPr>
                <a:t>學</a:t>
              </a:r>
              <a:r>
                <a:rPr sz="1400" dirty="0" err="1" smtClean="0">
                  <a:solidFill>
                    <a:srgbClr val="FF0000"/>
                  </a:solidFill>
                  <a:latin typeface="Noto Sans CJK JP Regular"/>
                  <a:cs typeface="Noto Sans CJK JP Regular"/>
                </a:rPr>
                <a:t>領</a:t>
              </a:r>
              <a:r>
                <a:rPr sz="1400" spc="225" dirty="0" err="1" smtClean="0">
                  <a:solidFill>
                    <a:srgbClr val="FF0000"/>
                  </a:solidFill>
                  <a:latin typeface="Noto Sans CJK JP Regular"/>
                  <a:cs typeface="Noto Sans CJK JP Regular"/>
                </a:rPr>
                <a:t>域</a:t>
              </a:r>
              <a:r>
                <a:rPr sz="1400" spc="210" dirty="0" err="1" smtClean="0">
                  <a:solidFill>
                    <a:srgbClr val="FF0000"/>
                  </a:solidFill>
                  <a:latin typeface="Noto Sans CJK JP Regular"/>
                  <a:cs typeface="Noto Sans CJK JP Regular"/>
                </a:rPr>
                <a:t>基</a:t>
              </a:r>
              <a:r>
                <a:rPr sz="1400" spc="225" dirty="0" err="1" smtClean="0">
                  <a:solidFill>
                    <a:srgbClr val="FF0000"/>
                  </a:solidFill>
                  <a:latin typeface="Noto Sans CJK JP Regular"/>
                  <a:cs typeface="Noto Sans CJK JP Regular"/>
                </a:rPr>
                <a:t>本</a:t>
              </a:r>
              <a:r>
                <a:rPr sz="1400" spc="210" dirty="0" err="1" smtClean="0">
                  <a:solidFill>
                    <a:srgbClr val="FF0000"/>
                  </a:solidFill>
                  <a:latin typeface="Noto Sans CJK JP Regular"/>
                  <a:cs typeface="Noto Sans CJK JP Regular"/>
                </a:rPr>
                <a:t>認</a:t>
              </a:r>
              <a:r>
                <a:rPr sz="1400" spc="225" dirty="0" err="1" smtClean="0">
                  <a:solidFill>
                    <a:srgbClr val="FF0000"/>
                  </a:solidFill>
                  <a:latin typeface="Noto Sans CJK JP Regular"/>
                  <a:cs typeface="Noto Sans CJK JP Regular"/>
                </a:rPr>
                <a:t>知</a:t>
              </a:r>
              <a:r>
                <a:rPr sz="1400" dirty="0" err="1" smtClean="0">
                  <a:solidFill>
                    <a:srgbClr val="FF0000"/>
                  </a:solidFill>
                  <a:latin typeface="Noto Sans CJK JP Regular"/>
                  <a:cs typeface="Noto Sans CJK JP Regular"/>
                </a:rPr>
                <a:t>及栽培技術能力</a:t>
              </a:r>
              <a:endParaRPr sz="1400" dirty="0">
                <a:latin typeface="Noto Sans CJK JP Regular"/>
                <a:cs typeface="Noto Sans CJK JP Regular"/>
              </a:endParaRPr>
            </a:p>
          </p:txBody>
        </p:sp>
        <p:sp>
          <p:nvSpPr>
            <p:cNvPr id="34" name="object 34"/>
            <p:cNvSpPr txBox="1"/>
            <p:nvPr/>
          </p:nvSpPr>
          <p:spPr>
            <a:xfrm>
              <a:off x="4524502" y="15370556"/>
              <a:ext cx="1288415" cy="879475"/>
            </a:xfrm>
            <a:prstGeom prst="rect">
              <a:avLst/>
            </a:prstGeom>
          </p:spPr>
          <p:txBody>
            <a:bodyPr vert="horz" wrap="square" lIns="0" tIns="12700" rIns="0" bIns="0" rtlCol="0">
              <a:spAutoFit/>
            </a:bodyPr>
            <a:lstStyle/>
            <a:p>
              <a:pPr marL="12700">
                <a:lnSpc>
                  <a:spcPct val="100000"/>
                </a:lnSpc>
                <a:spcBef>
                  <a:spcPts val="100"/>
                </a:spcBef>
              </a:pPr>
              <a:r>
                <a:rPr sz="1400" dirty="0">
                  <a:solidFill>
                    <a:srgbClr val="006600"/>
                  </a:solidFill>
                  <a:latin typeface="Noto Sans CJK JP Regular"/>
                  <a:cs typeface="Noto Sans CJK JP Regular"/>
                </a:rPr>
                <a:t>二</a:t>
              </a:r>
              <a:r>
                <a:rPr sz="1400" spc="-35" dirty="0">
                  <a:solidFill>
                    <a:srgbClr val="006600"/>
                  </a:solidFill>
                  <a:latin typeface="Noto Sans CJK JP Regular"/>
                  <a:cs typeface="Noto Sans CJK JP Regular"/>
                </a:rPr>
                <a:t>.</a:t>
              </a:r>
              <a:endParaRPr sz="1400" dirty="0">
                <a:latin typeface="Noto Sans CJK JP Regular"/>
                <a:cs typeface="Noto Sans CJK JP Regular"/>
              </a:endParaRPr>
            </a:p>
            <a:p>
              <a:pPr marL="12700" marR="5080" algn="just">
                <a:lnSpc>
                  <a:spcPct val="100000"/>
                </a:lnSpc>
                <a:spcBef>
                  <a:spcPts val="5"/>
                </a:spcBef>
              </a:pPr>
              <a:r>
                <a:rPr sz="1400" spc="20" dirty="0">
                  <a:solidFill>
                    <a:srgbClr val="006600"/>
                  </a:solidFill>
                  <a:latin typeface="Noto Sans CJK JP Regular"/>
                  <a:cs typeface="Noto Sans CJK JP Regular"/>
                </a:rPr>
                <a:t>具備</a:t>
              </a:r>
              <a:r>
                <a:rPr sz="1400" spc="10" dirty="0">
                  <a:solidFill>
                    <a:srgbClr val="006600"/>
                  </a:solidFill>
                  <a:latin typeface="Noto Sans CJK JP Regular"/>
                  <a:cs typeface="Noto Sans CJK JP Regular"/>
                </a:rPr>
                <a:t>園</a:t>
              </a:r>
              <a:r>
                <a:rPr sz="1400" spc="20" dirty="0">
                  <a:solidFill>
                    <a:srgbClr val="006600"/>
                  </a:solidFill>
                  <a:latin typeface="Noto Sans CJK JP Regular"/>
                  <a:cs typeface="Noto Sans CJK JP Regular"/>
                </a:rPr>
                <a:t>藝產</a:t>
              </a:r>
              <a:r>
                <a:rPr sz="1400" spc="10" dirty="0">
                  <a:solidFill>
                    <a:srgbClr val="006600"/>
                  </a:solidFill>
                  <a:latin typeface="Noto Sans CJK JP Regular"/>
                  <a:cs typeface="Noto Sans CJK JP Regular"/>
                </a:rPr>
                <a:t>品</a:t>
              </a:r>
              <a:r>
                <a:rPr sz="1400" dirty="0">
                  <a:solidFill>
                    <a:srgbClr val="006600"/>
                  </a:solidFill>
                  <a:latin typeface="Noto Sans CJK JP Regular"/>
                  <a:cs typeface="Noto Sans CJK JP Regular"/>
                </a:rPr>
                <a:t>多 </a:t>
              </a:r>
              <a:r>
                <a:rPr sz="1400" spc="20" dirty="0">
                  <a:solidFill>
                    <a:srgbClr val="006600"/>
                  </a:solidFill>
                  <a:latin typeface="Noto Sans CJK JP Regular"/>
                  <a:cs typeface="Noto Sans CJK JP Regular"/>
                </a:rPr>
                <a:t>元發</a:t>
              </a:r>
              <a:r>
                <a:rPr sz="1400" spc="10" dirty="0">
                  <a:solidFill>
                    <a:srgbClr val="006600"/>
                  </a:solidFill>
                  <a:latin typeface="Noto Sans CJK JP Regular"/>
                  <a:cs typeface="Noto Sans CJK JP Regular"/>
                </a:rPr>
                <a:t>展</a:t>
              </a:r>
              <a:r>
                <a:rPr sz="1400" spc="20" dirty="0">
                  <a:solidFill>
                    <a:srgbClr val="006600"/>
                  </a:solidFill>
                  <a:latin typeface="Noto Sans CJK JP Regular"/>
                  <a:cs typeface="Noto Sans CJK JP Regular"/>
                </a:rPr>
                <a:t>及行</a:t>
              </a:r>
              <a:r>
                <a:rPr sz="1400" spc="10" dirty="0">
                  <a:solidFill>
                    <a:srgbClr val="006600"/>
                  </a:solidFill>
                  <a:latin typeface="Noto Sans CJK JP Regular"/>
                  <a:cs typeface="Noto Sans CJK JP Regular"/>
                </a:rPr>
                <a:t>銷</a:t>
              </a:r>
              <a:r>
                <a:rPr sz="1400" dirty="0">
                  <a:solidFill>
                    <a:srgbClr val="006600"/>
                  </a:solidFill>
                  <a:latin typeface="Noto Sans CJK JP Regular"/>
                  <a:cs typeface="Noto Sans CJK JP Regular"/>
                </a:rPr>
                <a:t>管 理能力</a:t>
              </a:r>
              <a:endParaRPr sz="1400" dirty="0">
                <a:latin typeface="Noto Sans CJK JP Regular"/>
                <a:cs typeface="Noto Sans CJK JP Regular"/>
              </a:endParaRPr>
            </a:p>
          </p:txBody>
        </p:sp>
        <p:sp>
          <p:nvSpPr>
            <p:cNvPr id="35" name="object 35"/>
            <p:cNvSpPr txBox="1"/>
            <p:nvPr/>
          </p:nvSpPr>
          <p:spPr>
            <a:xfrm>
              <a:off x="6180835" y="15370556"/>
              <a:ext cx="1324610" cy="1056176"/>
            </a:xfrm>
            <a:prstGeom prst="rect">
              <a:avLst/>
            </a:prstGeom>
          </p:spPr>
          <p:txBody>
            <a:bodyPr vert="horz" wrap="square" lIns="0" tIns="12700" rIns="0" bIns="0" rtlCol="0">
              <a:spAutoFit/>
            </a:bodyPr>
            <a:lstStyle/>
            <a:p>
              <a:pPr marL="12700">
                <a:lnSpc>
                  <a:spcPct val="100000"/>
                </a:lnSpc>
                <a:spcBef>
                  <a:spcPts val="100"/>
                </a:spcBef>
              </a:pPr>
              <a:r>
                <a:rPr sz="1400" dirty="0">
                  <a:solidFill>
                    <a:srgbClr val="000099"/>
                  </a:solidFill>
                  <a:latin typeface="Noto Sans CJK JP Regular"/>
                  <a:cs typeface="Noto Sans CJK JP Regular"/>
                </a:rPr>
                <a:t>三</a:t>
              </a:r>
              <a:r>
                <a:rPr sz="1400" spc="-35" dirty="0">
                  <a:solidFill>
                    <a:srgbClr val="000099"/>
                  </a:solidFill>
                  <a:latin typeface="Noto Sans CJK JP Regular"/>
                  <a:cs typeface="Noto Sans CJK JP Regular"/>
                </a:rPr>
                <a:t>.</a:t>
              </a:r>
              <a:endParaRPr sz="1400" dirty="0">
                <a:latin typeface="Noto Sans CJK JP Regular"/>
                <a:cs typeface="Noto Sans CJK JP Regular"/>
              </a:endParaRPr>
            </a:p>
            <a:p>
              <a:pPr marL="12700" marR="5080" algn="just">
                <a:lnSpc>
                  <a:spcPct val="100000"/>
                </a:lnSpc>
                <a:spcBef>
                  <a:spcPts val="5"/>
                </a:spcBef>
              </a:pPr>
              <a:r>
                <a:rPr sz="1400" spc="70" dirty="0" err="1" smtClean="0">
                  <a:solidFill>
                    <a:srgbClr val="000099"/>
                  </a:solidFill>
                  <a:latin typeface="Noto Sans CJK JP Regular"/>
                  <a:cs typeface="Noto Sans CJK JP Regular"/>
                </a:rPr>
                <a:t>具備</a:t>
              </a:r>
              <a:r>
                <a:rPr sz="1400" spc="55" dirty="0" err="1" smtClean="0">
                  <a:solidFill>
                    <a:srgbClr val="000099"/>
                  </a:solidFill>
                  <a:latin typeface="Noto Sans CJK JP Regular"/>
                  <a:cs typeface="Noto Sans CJK JP Regular"/>
                </a:rPr>
                <a:t>現</a:t>
              </a:r>
              <a:r>
                <a:rPr sz="1400" spc="70" dirty="0" err="1" smtClean="0">
                  <a:solidFill>
                    <a:srgbClr val="000099"/>
                  </a:solidFill>
                  <a:latin typeface="Noto Sans CJK JP Regular"/>
                  <a:cs typeface="Noto Sans CJK JP Regular"/>
                </a:rPr>
                <a:t>代</a:t>
              </a:r>
              <a:r>
                <a:rPr sz="1400" spc="55" dirty="0" err="1" smtClean="0">
                  <a:solidFill>
                    <a:srgbClr val="000099"/>
                  </a:solidFill>
                  <a:latin typeface="Noto Sans CJK JP Regular"/>
                  <a:cs typeface="Noto Sans CJK JP Regular"/>
                </a:rPr>
                <a:t>園</a:t>
              </a:r>
              <a:r>
                <a:rPr sz="1400" spc="70" dirty="0" err="1" smtClean="0">
                  <a:solidFill>
                    <a:srgbClr val="000099"/>
                  </a:solidFill>
                  <a:latin typeface="Noto Sans CJK JP Regular"/>
                  <a:cs typeface="Noto Sans CJK JP Regular"/>
                </a:rPr>
                <a:t>藝</a:t>
              </a:r>
              <a:r>
                <a:rPr sz="1400" dirty="0" err="1" smtClean="0">
                  <a:solidFill>
                    <a:srgbClr val="000099"/>
                  </a:solidFill>
                  <a:latin typeface="Noto Sans CJK JP Regular"/>
                  <a:cs typeface="Noto Sans CJK JP Regular"/>
                </a:rPr>
                <a:t>與</a:t>
              </a:r>
              <a:r>
                <a:rPr sz="1400" spc="70" dirty="0" err="1" smtClean="0">
                  <a:solidFill>
                    <a:srgbClr val="000099"/>
                  </a:solidFill>
                  <a:latin typeface="Noto Sans CJK JP Regular"/>
                  <a:cs typeface="Noto Sans CJK JP Regular"/>
                </a:rPr>
                <a:t>基礎</a:t>
              </a:r>
              <a:r>
                <a:rPr sz="1400" spc="55" dirty="0" err="1" smtClean="0">
                  <a:solidFill>
                    <a:srgbClr val="000099"/>
                  </a:solidFill>
                  <a:latin typeface="Noto Sans CJK JP Regular"/>
                  <a:cs typeface="Noto Sans CJK JP Regular"/>
                </a:rPr>
                <a:t>生</a:t>
              </a:r>
              <a:r>
                <a:rPr sz="1400" spc="70" dirty="0" err="1" smtClean="0">
                  <a:solidFill>
                    <a:srgbClr val="000099"/>
                  </a:solidFill>
                  <a:latin typeface="Noto Sans CJK JP Regular"/>
                  <a:cs typeface="Noto Sans CJK JP Regular"/>
                </a:rPr>
                <a:t>物</a:t>
              </a:r>
              <a:r>
                <a:rPr sz="1400" spc="55" dirty="0" err="1" smtClean="0">
                  <a:solidFill>
                    <a:srgbClr val="000099"/>
                  </a:solidFill>
                  <a:latin typeface="Noto Sans CJK JP Regular"/>
                  <a:cs typeface="Noto Sans CJK JP Regular"/>
                </a:rPr>
                <a:t>科</a:t>
              </a:r>
              <a:r>
                <a:rPr sz="1400" spc="70" dirty="0" err="1" smtClean="0">
                  <a:solidFill>
                    <a:srgbClr val="000099"/>
                  </a:solidFill>
                  <a:latin typeface="Noto Sans CJK JP Regular"/>
                  <a:cs typeface="Noto Sans CJK JP Regular"/>
                </a:rPr>
                <a:t>技</a:t>
              </a:r>
              <a:r>
                <a:rPr sz="1400" dirty="0" err="1" smtClean="0">
                  <a:solidFill>
                    <a:srgbClr val="000099"/>
                  </a:solidFill>
                  <a:latin typeface="Noto Sans CJK JP Regular"/>
                  <a:cs typeface="Noto Sans CJK JP Regular"/>
                </a:rPr>
                <a:t>專</a:t>
              </a:r>
              <a:r>
                <a:rPr sz="1400" dirty="0" smtClean="0">
                  <a:solidFill>
                    <a:srgbClr val="000099"/>
                  </a:solidFill>
                  <a:latin typeface="Noto Sans CJK JP Regular"/>
                  <a:cs typeface="Noto Sans CJK JP Regular"/>
                </a:rPr>
                <a:t> </a:t>
              </a:r>
              <a:r>
                <a:rPr sz="1400" dirty="0">
                  <a:solidFill>
                    <a:srgbClr val="000099"/>
                  </a:solidFill>
                  <a:latin typeface="Noto Sans CJK JP Regular"/>
                  <a:cs typeface="Noto Sans CJK JP Regular"/>
                </a:rPr>
                <a:t>業能力</a:t>
              </a:r>
              <a:endParaRPr sz="1400" dirty="0">
                <a:latin typeface="Noto Sans CJK JP Regular"/>
                <a:cs typeface="Noto Sans CJK JP Regular"/>
              </a:endParaRPr>
            </a:p>
          </p:txBody>
        </p:sp>
        <p:sp>
          <p:nvSpPr>
            <p:cNvPr id="36" name="object 36"/>
            <p:cNvSpPr txBox="1"/>
            <p:nvPr/>
          </p:nvSpPr>
          <p:spPr>
            <a:xfrm>
              <a:off x="7914258" y="15370556"/>
              <a:ext cx="2461895" cy="879475"/>
            </a:xfrm>
            <a:prstGeom prst="rect">
              <a:avLst/>
            </a:prstGeom>
          </p:spPr>
          <p:txBody>
            <a:bodyPr vert="horz" wrap="square" lIns="0" tIns="12700" rIns="0" bIns="0" rtlCol="0">
              <a:spAutoFit/>
            </a:bodyPr>
            <a:lstStyle/>
            <a:p>
              <a:pPr marL="12700">
                <a:lnSpc>
                  <a:spcPct val="100000"/>
                </a:lnSpc>
                <a:spcBef>
                  <a:spcPts val="100"/>
                </a:spcBef>
              </a:pPr>
              <a:r>
                <a:rPr sz="1400" dirty="0">
                  <a:latin typeface="Noto Sans CJK JP Regular"/>
                  <a:cs typeface="Noto Sans CJK JP Regular"/>
                </a:rPr>
                <a:t>四</a:t>
              </a:r>
              <a:r>
                <a:rPr sz="1400" spc="-35" dirty="0">
                  <a:latin typeface="Noto Sans CJK JP Regular"/>
                  <a:cs typeface="Noto Sans CJK JP Regular"/>
                </a:rPr>
                <a:t>.</a:t>
              </a:r>
              <a:endParaRPr sz="1400" dirty="0">
                <a:latin typeface="Noto Sans CJK JP Regular"/>
                <a:cs typeface="Noto Sans CJK JP Regular"/>
              </a:endParaRPr>
            </a:p>
            <a:p>
              <a:pPr marL="12700" marR="5080" algn="just">
                <a:lnSpc>
                  <a:spcPct val="100000"/>
                </a:lnSpc>
                <a:spcBef>
                  <a:spcPts val="5"/>
                </a:spcBef>
              </a:pPr>
              <a:r>
                <a:rPr sz="1400" spc="85" dirty="0">
                  <a:latin typeface="Noto Sans CJK JP Regular"/>
                  <a:cs typeface="Noto Sans CJK JP Regular"/>
                </a:rPr>
                <a:t>具</a:t>
              </a:r>
              <a:r>
                <a:rPr sz="1400" spc="70" dirty="0">
                  <a:latin typeface="Noto Sans CJK JP Regular"/>
                  <a:cs typeface="Noto Sans CJK JP Regular"/>
                </a:rPr>
                <a:t>備勞</a:t>
              </a:r>
              <a:r>
                <a:rPr sz="1400" spc="85" dirty="0">
                  <a:latin typeface="Noto Sans CJK JP Regular"/>
                  <a:cs typeface="Noto Sans CJK JP Regular"/>
                </a:rPr>
                <a:t>動</a:t>
              </a:r>
              <a:r>
                <a:rPr sz="1400" spc="70" dirty="0">
                  <a:latin typeface="Noto Sans CJK JP Regular"/>
                  <a:cs typeface="Noto Sans CJK JP Regular"/>
                </a:rPr>
                <a:t>權</a:t>
              </a:r>
              <a:r>
                <a:rPr sz="1400" spc="75" dirty="0">
                  <a:latin typeface="Noto Sans CJK JP Regular"/>
                  <a:cs typeface="Noto Sans CJK JP Regular"/>
                </a:rPr>
                <a:t>益</a:t>
              </a:r>
              <a:r>
                <a:rPr sz="1400" spc="70" dirty="0">
                  <a:latin typeface="Noto Sans CJK JP Regular"/>
                  <a:cs typeface="Noto Sans CJK JP Regular"/>
                </a:rPr>
                <a:t>、職</a:t>
              </a:r>
              <a:r>
                <a:rPr sz="1400" spc="85" dirty="0">
                  <a:latin typeface="Noto Sans CJK JP Regular"/>
                  <a:cs typeface="Noto Sans CJK JP Regular"/>
                </a:rPr>
                <a:t>業</a:t>
              </a:r>
              <a:r>
                <a:rPr sz="1400" spc="70" dirty="0">
                  <a:latin typeface="Noto Sans CJK JP Regular"/>
                  <a:cs typeface="Noto Sans CJK JP Regular"/>
                </a:rPr>
                <a:t>道</a:t>
              </a:r>
              <a:r>
                <a:rPr sz="1400" spc="65" dirty="0">
                  <a:latin typeface="Noto Sans CJK JP Regular"/>
                  <a:cs typeface="Noto Sans CJK JP Regular"/>
                </a:rPr>
                <a:t>德</a:t>
              </a:r>
              <a:r>
                <a:rPr sz="1400" spc="85" dirty="0">
                  <a:latin typeface="Noto Sans CJK JP Regular"/>
                  <a:cs typeface="Noto Sans CJK JP Regular"/>
                </a:rPr>
                <a:t>、</a:t>
              </a:r>
              <a:r>
                <a:rPr sz="1400" dirty="0">
                  <a:latin typeface="Noto Sans CJK JP Regular"/>
                  <a:cs typeface="Noto Sans CJK JP Regular"/>
                </a:rPr>
                <a:t>工 </a:t>
              </a:r>
              <a:r>
                <a:rPr sz="1400" spc="85" dirty="0">
                  <a:latin typeface="Noto Sans CJK JP Regular"/>
                  <a:cs typeface="Noto Sans CJK JP Regular"/>
                </a:rPr>
                <a:t>作</a:t>
              </a:r>
              <a:r>
                <a:rPr sz="1400" spc="70" dirty="0">
                  <a:latin typeface="Noto Sans CJK JP Regular"/>
                  <a:cs typeface="Noto Sans CJK JP Regular"/>
                </a:rPr>
                <a:t>習慣</a:t>
              </a:r>
              <a:r>
                <a:rPr sz="1400" spc="80" dirty="0">
                  <a:latin typeface="Noto Sans CJK JP Regular"/>
                  <a:cs typeface="Noto Sans CJK JP Regular"/>
                </a:rPr>
                <a:t>、</a:t>
              </a:r>
              <a:r>
                <a:rPr sz="1400" spc="70" dirty="0">
                  <a:latin typeface="Noto Sans CJK JP Regular"/>
                  <a:cs typeface="Noto Sans CJK JP Regular"/>
                </a:rPr>
                <a:t>價</a:t>
              </a:r>
              <a:r>
                <a:rPr sz="1400" spc="85" dirty="0">
                  <a:latin typeface="Noto Sans CJK JP Regular"/>
                  <a:cs typeface="Noto Sans CJK JP Regular"/>
                </a:rPr>
                <a:t>值</a:t>
              </a:r>
              <a:r>
                <a:rPr sz="1400" spc="65" dirty="0">
                  <a:latin typeface="Noto Sans CJK JP Regular"/>
                  <a:cs typeface="Noto Sans CJK JP Regular"/>
                </a:rPr>
                <a:t>觀</a:t>
              </a:r>
              <a:r>
                <a:rPr sz="1400" spc="70" dirty="0">
                  <a:latin typeface="Noto Sans CJK JP Regular"/>
                  <a:cs typeface="Noto Sans CJK JP Regular"/>
                </a:rPr>
                <a:t>、</a:t>
              </a:r>
              <a:r>
                <a:rPr sz="1400" spc="85" dirty="0">
                  <a:latin typeface="Noto Sans CJK JP Regular"/>
                  <a:cs typeface="Noto Sans CJK JP Regular"/>
                </a:rPr>
                <a:t>敬</a:t>
              </a:r>
              <a:r>
                <a:rPr sz="1400" spc="70" dirty="0">
                  <a:latin typeface="Noto Sans CJK JP Regular"/>
                  <a:cs typeface="Noto Sans CJK JP Regular"/>
                </a:rPr>
                <a:t>業樂</a:t>
              </a:r>
              <a:r>
                <a:rPr sz="1400" spc="80" dirty="0">
                  <a:latin typeface="Noto Sans CJK JP Regular"/>
                  <a:cs typeface="Noto Sans CJK JP Regular"/>
                </a:rPr>
                <a:t>群</a:t>
              </a:r>
              <a:r>
                <a:rPr sz="1400" dirty="0">
                  <a:latin typeface="Noto Sans CJK JP Regular"/>
                  <a:cs typeface="Noto Sans CJK JP Regular"/>
                </a:rPr>
                <a:t>、 樂觀進取及熱忱的服務</a:t>
              </a:r>
              <a:r>
                <a:rPr sz="1400" spc="-15" dirty="0">
                  <a:latin typeface="Noto Sans CJK JP Regular"/>
                  <a:cs typeface="Noto Sans CJK JP Regular"/>
                </a:rPr>
                <a:t>態</a:t>
              </a:r>
              <a:r>
                <a:rPr sz="1400" dirty="0">
                  <a:latin typeface="Noto Sans CJK JP Regular"/>
                  <a:cs typeface="Noto Sans CJK JP Regular"/>
                </a:rPr>
                <a:t>度</a:t>
              </a:r>
            </a:p>
          </p:txBody>
        </p:sp>
      </p:grpSp>
      <p:sp>
        <p:nvSpPr>
          <p:cNvPr id="37" name="object 6"/>
          <p:cNvSpPr txBox="1"/>
          <p:nvPr/>
        </p:nvSpPr>
        <p:spPr>
          <a:xfrm>
            <a:off x="1010208" y="186690"/>
            <a:ext cx="2513330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b="1" dirty="0">
                <a:solidFill>
                  <a:srgbClr val="17375E"/>
                </a:solidFill>
                <a:latin typeface="Microsoft JhengHei"/>
                <a:cs typeface="Microsoft JhengHei"/>
              </a:rPr>
              <a:t>新</a:t>
            </a:r>
            <a:r>
              <a:rPr sz="2800" b="1" spc="-5" dirty="0">
                <a:solidFill>
                  <a:srgbClr val="17375E"/>
                </a:solidFill>
                <a:latin typeface="Microsoft JhengHei"/>
                <a:cs typeface="Microsoft JhengHei"/>
              </a:rPr>
              <a:t>北市莊</a:t>
            </a:r>
            <a:r>
              <a:rPr sz="2800" b="1" dirty="0">
                <a:solidFill>
                  <a:srgbClr val="17375E"/>
                </a:solidFill>
                <a:latin typeface="Microsoft JhengHei"/>
                <a:cs typeface="Microsoft JhengHei"/>
              </a:rPr>
              <a:t>敬</a:t>
            </a:r>
            <a:r>
              <a:rPr sz="2800" b="1" spc="-5" dirty="0">
                <a:solidFill>
                  <a:srgbClr val="17375E"/>
                </a:solidFill>
                <a:latin typeface="Microsoft JhengHei"/>
                <a:cs typeface="Microsoft JhengHei"/>
              </a:rPr>
              <a:t>高職</a:t>
            </a:r>
            <a:endParaRPr sz="2800" dirty="0">
              <a:latin typeface="Microsoft JhengHei"/>
              <a:cs typeface="Microsoft JhengHei"/>
            </a:endParaRPr>
          </a:p>
        </p:txBody>
      </p:sp>
      <p:sp>
        <p:nvSpPr>
          <p:cNvPr id="38" name="object 7"/>
          <p:cNvSpPr txBox="1"/>
          <p:nvPr/>
        </p:nvSpPr>
        <p:spPr>
          <a:xfrm>
            <a:off x="4184650" y="171533"/>
            <a:ext cx="1168528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zh-TW" altLang="en-US" sz="2800" b="1" spc="-5" dirty="0">
                <a:solidFill>
                  <a:srgbClr val="17375E"/>
                </a:solidFill>
                <a:latin typeface="微軟正黑體" pitchFamily="34" charset="-120"/>
                <a:ea typeface="微軟正黑體" pitchFamily="34" charset="-120"/>
                <a:cs typeface="Microsoft JhengHei"/>
              </a:rPr>
              <a:t>園藝</a:t>
            </a:r>
            <a:r>
              <a:rPr sz="2800" b="1" spc="-5" dirty="0" smtClean="0">
                <a:solidFill>
                  <a:srgbClr val="17375E"/>
                </a:solidFill>
                <a:latin typeface="Microsoft JhengHei"/>
                <a:cs typeface="Microsoft JhengHei"/>
              </a:rPr>
              <a:t>科</a:t>
            </a:r>
            <a:endParaRPr sz="2800" dirty="0">
              <a:latin typeface="Microsoft JhengHei"/>
              <a:cs typeface="Microsoft JhengHei"/>
            </a:endParaRPr>
          </a:p>
        </p:txBody>
      </p:sp>
      <p:sp>
        <p:nvSpPr>
          <p:cNvPr id="39" name="object 8"/>
          <p:cNvSpPr txBox="1"/>
          <p:nvPr/>
        </p:nvSpPr>
        <p:spPr>
          <a:xfrm>
            <a:off x="5358005" y="186690"/>
            <a:ext cx="4092575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1612900" algn="l"/>
              </a:tabLst>
            </a:pPr>
            <a:r>
              <a:rPr sz="2800" b="1" spc="-5" dirty="0">
                <a:solidFill>
                  <a:srgbClr val="17375E"/>
                </a:solidFill>
                <a:latin typeface="Microsoft JhengHei"/>
                <a:cs typeface="Microsoft JhengHei"/>
              </a:rPr>
              <a:t>課程</a:t>
            </a:r>
            <a:r>
              <a:rPr sz="2800" b="1" dirty="0">
                <a:solidFill>
                  <a:srgbClr val="17375E"/>
                </a:solidFill>
                <a:latin typeface="Microsoft JhengHei"/>
                <a:cs typeface="Microsoft JhengHei"/>
              </a:rPr>
              <a:t>地</a:t>
            </a:r>
            <a:r>
              <a:rPr sz="2800" b="1" spc="-5" dirty="0">
                <a:solidFill>
                  <a:srgbClr val="17375E"/>
                </a:solidFill>
                <a:latin typeface="Microsoft JhengHei"/>
                <a:cs typeface="Microsoft JhengHei"/>
              </a:rPr>
              <a:t>圖</a:t>
            </a:r>
            <a:r>
              <a:rPr sz="2800" b="1" dirty="0">
                <a:solidFill>
                  <a:srgbClr val="17375E"/>
                </a:solidFill>
                <a:latin typeface="Microsoft JhengHei"/>
                <a:cs typeface="Microsoft JhengHei"/>
              </a:rPr>
              <a:t>	</a:t>
            </a:r>
            <a:r>
              <a:rPr sz="1900" b="1" spc="-60" dirty="0">
                <a:solidFill>
                  <a:srgbClr val="17375E"/>
                </a:solidFill>
                <a:latin typeface="Yu Gothic"/>
                <a:cs typeface="Yu Gothic"/>
              </a:rPr>
              <a:t>(</a:t>
            </a:r>
            <a:r>
              <a:rPr sz="1900" b="1" spc="-60" smtClean="0">
                <a:solidFill>
                  <a:srgbClr val="17375E"/>
                </a:solidFill>
                <a:latin typeface="Yu Gothic"/>
                <a:cs typeface="Yu Gothic"/>
              </a:rPr>
              <a:t>1</a:t>
            </a:r>
            <a:r>
              <a:rPr lang="en-US" altLang="zh-TW" sz="1900" b="1" spc="-60" smtClean="0">
                <a:solidFill>
                  <a:srgbClr val="17375E"/>
                </a:solidFill>
                <a:latin typeface="Yu Gothic"/>
                <a:cs typeface="Yu Gothic"/>
              </a:rPr>
              <a:t>13</a:t>
            </a:r>
            <a:r>
              <a:rPr sz="1900" b="1" smtClean="0">
                <a:solidFill>
                  <a:srgbClr val="17375E"/>
                </a:solidFill>
                <a:latin typeface="Microsoft JhengHei"/>
                <a:cs typeface="Microsoft JhengHei"/>
              </a:rPr>
              <a:t>學</a:t>
            </a:r>
            <a:r>
              <a:rPr sz="1900" b="1" spc="-5" smtClean="0">
                <a:solidFill>
                  <a:srgbClr val="17375E"/>
                </a:solidFill>
                <a:latin typeface="Microsoft JhengHei"/>
                <a:cs typeface="Microsoft JhengHei"/>
              </a:rPr>
              <a:t>年度</a:t>
            </a:r>
            <a:r>
              <a:rPr sz="1900" b="1" smtClean="0">
                <a:solidFill>
                  <a:srgbClr val="17375E"/>
                </a:solidFill>
                <a:latin typeface="Microsoft JhengHei"/>
                <a:cs typeface="Microsoft JhengHei"/>
              </a:rPr>
              <a:t>新</a:t>
            </a:r>
            <a:r>
              <a:rPr sz="1900" b="1" spc="-5" smtClean="0">
                <a:solidFill>
                  <a:srgbClr val="17375E"/>
                </a:solidFill>
                <a:latin typeface="Microsoft JhengHei"/>
                <a:cs typeface="Microsoft JhengHei"/>
              </a:rPr>
              <a:t>生適</a:t>
            </a:r>
            <a:r>
              <a:rPr sz="1900" b="1" smtClean="0">
                <a:solidFill>
                  <a:srgbClr val="17375E"/>
                </a:solidFill>
                <a:latin typeface="Microsoft JhengHei"/>
                <a:cs typeface="Microsoft JhengHei"/>
              </a:rPr>
              <a:t>用</a:t>
            </a:r>
            <a:r>
              <a:rPr sz="1900" b="1" spc="180" dirty="0">
                <a:solidFill>
                  <a:srgbClr val="17375E"/>
                </a:solidFill>
                <a:latin typeface="Yu Gothic"/>
                <a:cs typeface="Yu Gothic"/>
              </a:rPr>
              <a:t>)</a:t>
            </a:r>
            <a:endParaRPr sz="1900" dirty="0">
              <a:latin typeface="Yu Gothic"/>
              <a:cs typeface="Yu Gothic"/>
            </a:endParaRPr>
          </a:p>
        </p:txBody>
      </p:sp>
      <p:sp>
        <p:nvSpPr>
          <p:cNvPr id="19" name="object 19"/>
          <p:cNvSpPr/>
          <p:nvPr/>
        </p:nvSpPr>
        <p:spPr>
          <a:xfrm>
            <a:off x="5251450" y="16090900"/>
            <a:ext cx="414057" cy="494120"/>
          </a:xfrm>
          <a:prstGeom prst="rect">
            <a:avLst/>
          </a:prstGeom>
          <a:blipFill>
            <a:blip r:embed="rId1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198</TotalTime>
  <Words>656</Words>
  <Application>Microsoft Office PowerPoint</Application>
  <PresentationFormat>自訂</PresentationFormat>
  <Paragraphs>203</Paragraphs>
  <Slides>1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2" baseType="lpstr">
      <vt:lpstr>Office Theme</vt:lpstr>
      <vt:lpstr>PowerPoint 簡報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jjvs</dc:creator>
  <cp:lastModifiedBy>教學組幹事-01</cp:lastModifiedBy>
  <cp:revision>29</cp:revision>
  <dcterms:created xsi:type="dcterms:W3CDTF">2019-11-19T01:20:18Z</dcterms:created>
  <dcterms:modified xsi:type="dcterms:W3CDTF">2023-11-15T00:27:39Z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2019-03-25T00:00:00Z</vt:filetime>
  </property>
  <property fmtid="{D5CDD505-2E9C-101B-9397-08002B2CF9AE}" pid="3" name="Creator">
    <vt:lpwstr>Microsoft® Office PowerPoint® 2007</vt:lpwstr>
  </property>
  <property fmtid="{D5CDD505-2E9C-101B-9397-08002B2CF9AE}" pid="4" name="LastSaved">
    <vt:filetime>2019-11-19T00:00:00Z</vt:filetime>
  </property>
</Properties>
</file>