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36189" y="2205405"/>
            <a:ext cx="1870075" cy="294005"/>
          </a:xfrm>
          <a:custGeom>
            <a:avLst/>
            <a:gdLst/>
            <a:ahLst/>
            <a:cxnLst/>
            <a:rect l="l" t="t" r="r" b="b"/>
            <a:pathLst>
              <a:path w="1870075" h="294005">
                <a:moveTo>
                  <a:pt x="0" y="293827"/>
                </a:moveTo>
                <a:lnTo>
                  <a:pt x="1869693" y="293827"/>
                </a:lnTo>
                <a:lnTo>
                  <a:pt x="186969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261" y="131063"/>
            <a:ext cx="6614164" cy="4434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3943" y="99059"/>
            <a:ext cx="6431280" cy="5760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4856" y="149351"/>
            <a:ext cx="6537579" cy="3672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4856" y="149351"/>
            <a:ext cx="6537959" cy="367665"/>
          </a:xfrm>
          <a:custGeom>
            <a:avLst/>
            <a:gdLst/>
            <a:ahLst/>
            <a:cxnLst/>
            <a:rect l="l" t="t" r="r" b="b"/>
            <a:pathLst>
              <a:path w="6537959" h="367665">
                <a:moveTo>
                  <a:pt x="0" y="0"/>
                </a:moveTo>
                <a:lnTo>
                  <a:pt x="6476365" y="0"/>
                </a:lnTo>
                <a:lnTo>
                  <a:pt x="6537579" y="61214"/>
                </a:lnTo>
                <a:lnTo>
                  <a:pt x="6537579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265" y="360172"/>
            <a:ext cx="6160770" cy="1440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4123" y="171449"/>
            <a:ext cx="1659255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新北市</a:t>
            </a:r>
            <a:r>
              <a:rPr sz="1800" b="1" spc="45" dirty="0">
                <a:solidFill>
                  <a:srgbClr val="17375E"/>
                </a:solidFill>
                <a:latin typeface="Yu Gothic"/>
                <a:cs typeface="Yu Gothic"/>
              </a:rPr>
              <a:t>莊</a:t>
            </a: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敬高職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3182" y="171449"/>
            <a:ext cx="1426210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45" dirty="0">
                <a:solidFill>
                  <a:srgbClr val="17375E"/>
                </a:solidFill>
                <a:latin typeface="Yu Gothic"/>
                <a:cs typeface="Yu Gothic"/>
              </a:rPr>
              <a:t>多</a:t>
            </a: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媒體動畫科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90213" y="171449"/>
            <a:ext cx="2554605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 err="1">
                <a:solidFill>
                  <a:srgbClr val="17375E"/>
                </a:solidFill>
                <a:latin typeface="Yu Gothic"/>
                <a:cs typeface="Yu Gothic"/>
              </a:rPr>
              <a:t>課程地圖</a:t>
            </a:r>
            <a:r>
              <a:rPr sz="1800" b="1" spc="360" dirty="0">
                <a:solidFill>
                  <a:srgbClr val="17375E"/>
                </a:solidFill>
                <a:latin typeface="Yu Gothic"/>
                <a:cs typeface="Yu Gothic"/>
              </a:rPr>
              <a:t> </a:t>
            </a:r>
            <a:r>
              <a:rPr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lang="en-US"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11</a:t>
            </a:r>
            <a:r>
              <a:rPr lang="en-US" altLang="zh-TW"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2</a:t>
            </a:r>
            <a:r>
              <a:rPr sz="1200" b="1" spc="20" dirty="0" smtClean="0">
                <a:solidFill>
                  <a:srgbClr val="17375E"/>
                </a:solidFill>
                <a:latin typeface="Yu Gothic"/>
                <a:cs typeface="Yu Gothic"/>
              </a:rPr>
              <a:t>學年度新生適用</a:t>
            </a:r>
            <a:r>
              <a:rPr sz="1200" b="1" spc="125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200" dirty="0">
              <a:latin typeface="Yu Gothic"/>
              <a:cs typeface="Yu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4856" y="550074"/>
            <a:ext cx="6518402" cy="8814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408" y="2226944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7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55003"/>
              </p:ext>
            </p:extLst>
          </p:nvPr>
        </p:nvGraphicFramePr>
        <p:xfrm>
          <a:off x="255447" y="2186304"/>
          <a:ext cx="6489060" cy="5596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/>
                <a:gridCol w="516889"/>
                <a:gridCol w="930275"/>
                <a:gridCol w="916305"/>
                <a:gridCol w="941069"/>
                <a:gridCol w="929004"/>
                <a:gridCol w="929004"/>
                <a:gridCol w="929004"/>
              </a:tblGrid>
              <a:tr h="258446">
                <a:tc rowSpan="2" gridSpan="2">
                  <a:txBody>
                    <a:bodyPr/>
                    <a:lstStyle/>
                    <a:p>
                      <a:pPr marL="79375" marR="649605">
                        <a:lnSpc>
                          <a:spcPts val="850"/>
                        </a:lnSpc>
                      </a:pPr>
                      <a:endParaRPr sz="7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3168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2603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部定一般科目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文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(3)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文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數</a:t>
                      </a:r>
                      <a:r>
                        <a:rPr sz="600" spc="-5" dirty="0" err="1" smtClean="0"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歷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生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物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美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術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 marR="35306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健康與護</a:t>
                      </a:r>
                      <a:r>
                        <a:rPr sz="600" spc="-10" dirty="0" err="1" smtClean="0">
                          <a:latin typeface="Microsoft JhengHei"/>
                          <a:cs typeface="Microsoft JhengHei"/>
                        </a:rPr>
                        <a:t>理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(1) 體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全民國防教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(1)</a:t>
                      </a:r>
                    </a:p>
                  </a:txBody>
                  <a:tcPr marL="0" marR="0" marT="4508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國語文(3)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數學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地理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物理(2)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 marR="340995" algn="just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藝術與生活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法律與生活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健康與護理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全民國防教育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國語文(3)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數學(2)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公民與社會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體育(2)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資訊科</a:t>
                      </a:r>
                      <a:r>
                        <a:rPr lang="zh-TW" altLang="en-US" sz="600" spc="-10" dirty="0" smtClean="0">
                          <a:latin typeface="Microsoft JhengHei"/>
                          <a:cs typeface="Microsoft JhengHei"/>
                        </a:rPr>
                        <a:t>技</a:t>
                      </a:r>
                      <a:r>
                        <a:rPr lang="en-US" altLang="zh-TW" sz="600" dirty="0" smtClean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990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部定專業科目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藝術概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740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藝術欣賞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藝術欣賞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2758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26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展演實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8306"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視覺表現</a:t>
                      </a: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技能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繪畫基礎實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繪畫基礎實務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版面編排實作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版面編排實作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03325">
                <a:tc vMerge="1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數位影音技能領域</a:t>
                      </a:r>
                      <a:endParaRPr sz="600" b="1" dirty="0">
                        <a:solidFill>
                          <a:srgbClr val="17375E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影音後製實作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影音後製實作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907">
                <a:tc rowSpan="2">
                  <a:txBody>
                    <a:bodyPr/>
                    <a:lstStyle/>
                    <a:p>
                      <a:pPr marL="126364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一般科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7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應用數學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應用數學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865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spc="-5" dirty="0" smtClean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人際關係與溝通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spc="-5" dirty="0" smtClean="0">
                        <a:latin typeface="Calibri"/>
                        <a:cs typeface="Calibri"/>
                      </a:endParaRPr>
                    </a:p>
                    <a:p>
                      <a:pPr marL="939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+mn-lt"/>
                          <a:cs typeface="Calibri"/>
                        </a:rPr>
                        <a:t>人際關係與溝通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27203">
                <a:tc rowSpan="2">
                  <a:txBody>
                    <a:bodyPr/>
                    <a:lstStyle/>
                    <a:p>
                      <a:pPr marL="126364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73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色彩原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圖學概論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圖學概論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73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造形原理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225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文字造形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視覺傳達設計概論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插畫與漫畫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視覺傳達設計概論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插畫與漫畫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1196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26364" marR="118745" indent="76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 實習科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電腦動畫實習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電腦動畫實習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910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750" dirty="0" smtClean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電腦影像編輯實</a:t>
                      </a:r>
                      <a:r>
                        <a:rPr sz="600" spc="-15" dirty="0" err="1" smtClean="0"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電腦影像編輯實習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網頁設計實習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網頁設計實習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數位影像設計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ts val="71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動畫配樂及音效設計</a:t>
                      </a:r>
                    </a:p>
                    <a:p>
                      <a:pPr marL="93980">
                        <a:lnSpc>
                          <a:spcPts val="710"/>
                        </a:lnSpc>
                      </a:pP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動漫實務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4615" marR="2851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數位影像設計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ts val="71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動畫配樂及音效設計</a:t>
                      </a:r>
                    </a:p>
                    <a:p>
                      <a:pPr marL="94615">
                        <a:lnSpc>
                          <a:spcPts val="710"/>
                        </a:lnSpc>
                      </a:pP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622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4460" marR="1174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 元 選 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 單班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電腦應用</a:t>
                      </a:r>
                      <a:r>
                        <a:rPr lang="en-US" altLang="zh-TW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數位影像設計</a:t>
                      </a:r>
                      <a:r>
                        <a:rPr lang="en-US" altLang="zh-TW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  <a:endParaRPr lang="en-US" sz="600" dirty="0" smtClean="0">
                        <a:solidFill>
                          <a:srgbClr val="FF0066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solidFill>
                            <a:srgbClr val="974707"/>
                          </a:solidFill>
                          <a:latin typeface="Microsoft JhengHei"/>
                          <a:cs typeface="Microsoft JhengHei"/>
                        </a:rPr>
                        <a:t>向量繪圖實習</a:t>
                      </a:r>
                      <a:r>
                        <a:rPr sz="600" spc="-5" dirty="0">
                          <a:solidFill>
                            <a:srgbClr val="974707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9900CC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600" spc="-5" dirty="0">
                          <a:solidFill>
                            <a:srgbClr val="9900CC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電腦應用</a:t>
                      </a:r>
                      <a:r>
                        <a:rPr lang="en-US" altLang="zh-TW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數位影像設計</a:t>
                      </a:r>
                      <a:r>
                        <a:rPr lang="en-US" altLang="zh-TW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solidFill>
                            <a:srgbClr val="974707"/>
                          </a:solidFill>
                          <a:latin typeface="Microsoft JhengHei"/>
                          <a:cs typeface="Microsoft JhengHei"/>
                        </a:rPr>
                        <a:t>向量繪圖實習</a:t>
                      </a:r>
                      <a:r>
                        <a:rPr sz="600" spc="-5" dirty="0">
                          <a:solidFill>
                            <a:srgbClr val="974707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9900CC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600" spc="-5" dirty="0">
                          <a:solidFill>
                            <a:srgbClr val="9900CC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797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多媒體製作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solidFill>
                            <a:srgbClr val="0000FF"/>
                          </a:solidFill>
                          <a:latin typeface="Microsoft JhengHei"/>
                          <a:cs typeface="Microsoft JhengHei"/>
                        </a:rPr>
                        <a:t>影片剪輯</a:t>
                      </a:r>
                      <a:r>
                        <a:rPr sz="6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多媒體製作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solidFill>
                            <a:srgbClr val="0000FF"/>
                          </a:solidFill>
                          <a:latin typeface="Microsoft JhengHei"/>
                          <a:cs typeface="Microsoft JhengHei"/>
                        </a:rPr>
                        <a:t>影片剪輯</a:t>
                      </a:r>
                      <a:r>
                        <a:rPr sz="6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371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跨群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089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7451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彈性學習時間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762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Microsoft JhengHei"/>
                          <a:cs typeface="Microsoft JhengHei"/>
                        </a:rPr>
                        <a:t>(1)</a:t>
                      </a:r>
                      <a:endParaRPr lang="zh-TW" altLang="en-US" sz="600" dirty="0" smtClean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Microsoft JhengHei"/>
                          <a:cs typeface="Microsoft JhengHei"/>
                        </a:rPr>
                        <a:t>(1)</a:t>
                      </a:r>
                      <a:endParaRPr lang="zh-TW" altLang="en-US" sz="600" dirty="0" smtClean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600" spc="-5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600" spc="-5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6562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團體活動時間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間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(3)</a:t>
                      </a: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231650" y="1496591"/>
            <a:ext cx="6576055" cy="5729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0408" y="1514728"/>
            <a:ext cx="6499199" cy="4965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70408" y="1514728"/>
            <a:ext cx="6499225" cy="496570"/>
          </a:xfrm>
          <a:custGeom>
            <a:avLst/>
            <a:gdLst/>
            <a:ahLst/>
            <a:cxnLst/>
            <a:rect l="l" t="t" r="r" b="b"/>
            <a:pathLst>
              <a:path w="6499225" h="496569">
                <a:moveTo>
                  <a:pt x="82753" y="0"/>
                </a:moveTo>
                <a:lnTo>
                  <a:pt x="6416395" y="0"/>
                </a:lnTo>
                <a:lnTo>
                  <a:pt x="6448621" y="6508"/>
                </a:lnTo>
                <a:lnTo>
                  <a:pt x="6474942" y="24257"/>
                </a:lnTo>
                <a:lnTo>
                  <a:pt x="6492690" y="50577"/>
                </a:lnTo>
                <a:lnTo>
                  <a:pt x="6499199" y="82804"/>
                </a:lnTo>
                <a:lnTo>
                  <a:pt x="6499199" y="496570"/>
                </a:lnTo>
                <a:lnTo>
                  <a:pt x="0" y="496570"/>
                </a:lnTo>
                <a:lnTo>
                  <a:pt x="0" y="82804"/>
                </a:lnTo>
                <a:lnTo>
                  <a:pt x="6502" y="50577"/>
                </a:lnTo>
                <a:lnTo>
                  <a:pt x="24236" y="24257"/>
                </a:lnTo>
                <a:lnTo>
                  <a:pt x="50540" y="6508"/>
                </a:lnTo>
                <a:lnTo>
                  <a:pt x="82753" y="0"/>
                </a:lnTo>
                <a:close/>
              </a:path>
            </a:pathLst>
          </a:custGeom>
          <a:ln w="952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401" y="1616417"/>
            <a:ext cx="1385697" cy="3412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06902" y="1957666"/>
            <a:ext cx="226199" cy="3218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40510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一.培養多媒體動畫 設計的技術人才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87879" y="1651253"/>
            <a:ext cx="67627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二.培養電腦繪圖 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46094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三.培養藝術與視覺 傳達的技術人才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16322" y="1651253"/>
            <a:ext cx="76962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四.培養攝影</a:t>
            </a:r>
            <a:r>
              <a:rPr sz="700" spc="-5" dirty="0">
                <a:latin typeface="Microsoft JhengHei"/>
                <a:cs typeface="Microsoft JhengHei"/>
              </a:rPr>
              <a:t>及</a:t>
            </a:r>
            <a:r>
              <a:rPr sz="700" spc="5" dirty="0">
                <a:latin typeface="Microsoft JhengHei"/>
                <a:cs typeface="Microsoft JhengHei"/>
              </a:rPr>
              <a:t>影片 剪</a:t>
            </a:r>
            <a:r>
              <a:rPr sz="700" dirty="0">
                <a:latin typeface="Microsoft JhengHei"/>
                <a:cs typeface="Microsoft JhengHei"/>
              </a:rPr>
              <a:t>輯</a:t>
            </a:r>
            <a:r>
              <a:rPr sz="700" spc="5" dirty="0">
                <a:latin typeface="Microsoft JhengHei"/>
                <a:cs typeface="Microsoft JhengHei"/>
              </a:rPr>
              <a:t>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52642" y="1651253"/>
            <a:ext cx="103759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五</a:t>
            </a:r>
            <a:r>
              <a:rPr sz="700" dirty="0">
                <a:latin typeface="Microsoft JhengHei"/>
                <a:cs typeface="Microsoft JhengHei"/>
              </a:rPr>
              <a:t>.</a:t>
            </a:r>
            <a:r>
              <a:rPr sz="700" spc="5" dirty="0">
                <a:latin typeface="Microsoft JhengHei"/>
                <a:cs typeface="Microsoft JhengHei"/>
              </a:rPr>
              <a:t>培養多媒體動畫相關 專業領域繼續進修人才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7843" y="7922260"/>
            <a:ext cx="6501384" cy="5425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1513" y="7922565"/>
            <a:ext cx="6425742" cy="4657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1513" y="7922260"/>
            <a:ext cx="6426200" cy="466090"/>
          </a:xfrm>
          <a:custGeom>
            <a:avLst/>
            <a:gdLst/>
            <a:ahLst/>
            <a:cxnLst/>
            <a:rect l="l" t="t" r="r" b="b"/>
            <a:pathLst>
              <a:path w="6426200" h="466090">
                <a:moveTo>
                  <a:pt x="77635" y="0"/>
                </a:moveTo>
                <a:lnTo>
                  <a:pt x="6348018" y="0"/>
                </a:lnTo>
                <a:lnTo>
                  <a:pt x="6378272" y="6099"/>
                </a:lnTo>
                <a:lnTo>
                  <a:pt x="6402978" y="22733"/>
                </a:lnTo>
                <a:lnTo>
                  <a:pt x="6419634" y="47405"/>
                </a:lnTo>
                <a:lnTo>
                  <a:pt x="6425742" y="77622"/>
                </a:lnTo>
                <a:lnTo>
                  <a:pt x="6425742" y="465785"/>
                </a:lnTo>
                <a:lnTo>
                  <a:pt x="0" y="465785"/>
                </a:lnTo>
                <a:lnTo>
                  <a:pt x="0" y="77622"/>
                </a:lnTo>
                <a:lnTo>
                  <a:pt x="6099" y="47405"/>
                </a:lnTo>
                <a:lnTo>
                  <a:pt x="22734" y="22733"/>
                </a:lnTo>
                <a:lnTo>
                  <a:pt x="47411" y="6099"/>
                </a:lnTo>
                <a:lnTo>
                  <a:pt x="77635" y="0"/>
                </a:lnTo>
                <a:close/>
              </a:path>
            </a:pathLst>
          </a:custGeom>
          <a:ln w="952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54380" y="7732732"/>
            <a:ext cx="189826" cy="27875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894" y="7931150"/>
            <a:ext cx="1445641" cy="38903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3463" y="8464550"/>
            <a:ext cx="6501384" cy="48463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1513" y="8512709"/>
            <a:ext cx="6425742" cy="40904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1513" y="8512175"/>
            <a:ext cx="6426200" cy="409575"/>
          </a:xfrm>
          <a:custGeom>
            <a:avLst/>
            <a:gdLst/>
            <a:ahLst/>
            <a:cxnLst/>
            <a:rect l="l" t="t" r="r" b="b"/>
            <a:pathLst>
              <a:path w="6426200" h="409575">
                <a:moveTo>
                  <a:pt x="0" y="68173"/>
                </a:moveTo>
                <a:lnTo>
                  <a:pt x="5356" y="41635"/>
                </a:lnTo>
                <a:lnTo>
                  <a:pt x="19965" y="19965"/>
                </a:lnTo>
                <a:lnTo>
                  <a:pt x="41635" y="5356"/>
                </a:lnTo>
                <a:lnTo>
                  <a:pt x="68173" y="0"/>
                </a:lnTo>
                <a:lnTo>
                  <a:pt x="6357543" y="0"/>
                </a:lnTo>
                <a:lnTo>
                  <a:pt x="6384059" y="5356"/>
                </a:lnTo>
                <a:lnTo>
                  <a:pt x="6405740" y="19965"/>
                </a:lnTo>
                <a:lnTo>
                  <a:pt x="6420373" y="41635"/>
                </a:lnTo>
                <a:lnTo>
                  <a:pt x="6425742" y="68173"/>
                </a:lnTo>
                <a:lnTo>
                  <a:pt x="6425742" y="340868"/>
                </a:lnTo>
                <a:lnTo>
                  <a:pt x="6420373" y="367400"/>
                </a:lnTo>
                <a:lnTo>
                  <a:pt x="6405740" y="389070"/>
                </a:lnTo>
                <a:lnTo>
                  <a:pt x="6384059" y="403682"/>
                </a:lnTo>
                <a:lnTo>
                  <a:pt x="6357543" y="409041"/>
                </a:lnTo>
                <a:lnTo>
                  <a:pt x="68173" y="409041"/>
                </a:lnTo>
                <a:lnTo>
                  <a:pt x="41635" y="403682"/>
                </a:lnTo>
                <a:lnTo>
                  <a:pt x="19965" y="389070"/>
                </a:lnTo>
                <a:lnTo>
                  <a:pt x="5356" y="367400"/>
                </a:lnTo>
                <a:lnTo>
                  <a:pt x="0" y="340868"/>
                </a:lnTo>
                <a:lnTo>
                  <a:pt x="0" y="68173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3694207" y="8314639"/>
            <a:ext cx="170370" cy="27861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8831" y="8566824"/>
            <a:ext cx="1415161" cy="35492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620392" y="8528710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一.平面設計人員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39060" y="8530843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二.動畫設計人員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57980" y="852657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三.網頁設計人員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76647" y="8532672"/>
            <a:ext cx="76644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四.多媒體設計人員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07455" y="853480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五.插畫設計人員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94536" y="7931150"/>
            <a:ext cx="58801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一.具備繪圖的 基礎能力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20848" y="7960360"/>
            <a:ext cx="67627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9900CC"/>
                </a:solidFill>
                <a:latin typeface="Microsoft JhengHei"/>
                <a:cs typeface="Microsoft JhengHei"/>
              </a:rPr>
              <a:t>二.具備色彩及造 形設計的應用能 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059048" y="7960360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FF0066"/>
                </a:solidFill>
                <a:latin typeface="Microsoft JhengHei"/>
                <a:cs typeface="Microsoft JhengHei"/>
              </a:rPr>
              <a:t>三.具備動畫配 樂設計的應用 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823842" y="7960360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0000FF"/>
                </a:solidFill>
                <a:latin typeface="Microsoft JhengHei"/>
                <a:cs typeface="Microsoft JhengHei"/>
              </a:rPr>
              <a:t>四.具備影音多 媒體製作的能 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588509" y="7960360"/>
            <a:ext cx="49657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974707"/>
                </a:solidFill>
                <a:latin typeface="Microsoft JhengHei"/>
                <a:cs typeface="Microsoft JhengHei"/>
              </a:rPr>
              <a:t>五.具藝術科 技及美學的 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63134" y="7960360"/>
            <a:ext cx="135128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  <a:tabLst>
                <a:tab pos="687070" algn="l"/>
              </a:tabLst>
            </a:pPr>
            <a:r>
              <a:rPr sz="700" spc="5" dirty="0" err="1">
                <a:latin typeface="Microsoft JhengHei"/>
                <a:cs typeface="Microsoft JhengHei"/>
              </a:rPr>
              <a:t>六</a:t>
            </a:r>
            <a:r>
              <a:rPr sz="700" dirty="0" err="1">
                <a:latin typeface="Microsoft JhengHei"/>
                <a:cs typeface="Microsoft JhengHei"/>
              </a:rPr>
              <a:t>.</a:t>
            </a:r>
            <a:r>
              <a:rPr sz="700" spc="5" dirty="0" err="1" smtClean="0">
                <a:latin typeface="Microsoft JhengHei"/>
                <a:cs typeface="Microsoft JhengHei"/>
              </a:rPr>
              <a:t>具備精密</a:t>
            </a:r>
            <a:r>
              <a:rPr lang="zh-TW" altLang="en-US" sz="700" spc="5" dirty="0" smtClean="0">
                <a:latin typeface="Microsoft JhengHei"/>
                <a:cs typeface="Microsoft JhengHei"/>
              </a:rPr>
              <a:t>   </a:t>
            </a:r>
            <a:r>
              <a:rPr sz="700" spc="110" dirty="0" smtClean="0">
                <a:latin typeface="Microsoft JhengHei"/>
                <a:cs typeface="Microsoft JhengHei"/>
              </a:rPr>
              <a:t> </a:t>
            </a:r>
            <a:r>
              <a:rPr sz="700" spc="5" dirty="0" err="1">
                <a:solidFill>
                  <a:srgbClr val="009900"/>
                </a:solidFill>
                <a:latin typeface="Microsoft JhengHei"/>
                <a:cs typeface="Microsoft JhengHei"/>
              </a:rPr>
              <a:t>七</a:t>
            </a:r>
            <a:r>
              <a:rPr sz="700" dirty="0" err="1">
                <a:solidFill>
                  <a:srgbClr val="009900"/>
                </a:solidFill>
                <a:latin typeface="Microsoft JhengHei"/>
                <a:cs typeface="Microsoft JhengHei"/>
              </a:rPr>
              <a:t>.</a:t>
            </a:r>
            <a:r>
              <a:rPr sz="700" spc="5" dirty="0" err="1">
                <a:solidFill>
                  <a:srgbClr val="009900"/>
                </a:solidFill>
                <a:latin typeface="Microsoft JhengHei"/>
                <a:cs typeface="Microsoft JhengHei"/>
              </a:rPr>
              <a:t>具備廣告行銷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 </a:t>
            </a:r>
            <a:r>
              <a:rPr lang="zh-TW" altLang="en-US" sz="700" spc="5" dirty="0" smtClean="0">
                <a:solidFill>
                  <a:srgbClr val="009900"/>
                </a:solidFill>
                <a:latin typeface="Microsoft JhengHei"/>
                <a:cs typeface="Microsoft JhengHei"/>
              </a:rPr>
              <a:t> </a:t>
            </a:r>
            <a:r>
              <a:rPr sz="700" spc="5" dirty="0" err="1" smtClean="0">
                <a:latin typeface="Microsoft JhengHei"/>
                <a:cs typeface="Microsoft JhengHei"/>
              </a:rPr>
              <a:t>製圖的應用</a:t>
            </a:r>
            <a:r>
              <a:rPr lang="zh-TW" altLang="en-US" sz="700" spc="5" dirty="0" smtClean="0">
                <a:latin typeface="Microsoft JhengHei"/>
                <a:cs typeface="Microsoft JhengHei"/>
              </a:rPr>
              <a:t>         </a:t>
            </a:r>
            <a:r>
              <a:rPr sz="700" spc="95" dirty="0" smtClean="0">
                <a:latin typeface="Microsoft JhengHei"/>
                <a:cs typeface="Microsoft JhengHei"/>
              </a:rPr>
              <a:t> 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與創意思考的設 </a:t>
            </a:r>
            <a:r>
              <a:rPr sz="700" spc="5" dirty="0">
                <a:latin typeface="Microsoft JhengHei"/>
                <a:cs typeface="Microsoft JhengHei"/>
              </a:rPr>
              <a:t>能力	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計能力</a:t>
            </a:r>
            <a:endParaRPr sz="700" dirty="0">
              <a:latin typeface="Microsoft JhengHei"/>
              <a:cs typeface="Microsoft JhengHei"/>
            </a:endParaRPr>
          </a:p>
        </p:txBody>
      </p:sp>
      <p:cxnSp>
        <p:nvCxnSpPr>
          <p:cNvPr id="40" name="直線接點 39"/>
          <p:cNvCxnSpPr/>
          <p:nvPr/>
        </p:nvCxnSpPr>
        <p:spPr>
          <a:xfrm>
            <a:off x="298450" y="2216150"/>
            <a:ext cx="862440" cy="415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677</Words>
  <Application>Microsoft Office PowerPoint</Application>
  <PresentationFormat>自訂</PresentationFormat>
  <Paragraphs>176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8</cp:revision>
  <dcterms:created xsi:type="dcterms:W3CDTF">2019-11-28T06:24:56Z</dcterms:created>
  <dcterms:modified xsi:type="dcterms:W3CDTF">2022-11-16T01:36:21Z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